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75" r:id="rId3"/>
    <p:sldId id="276" r:id="rId4"/>
    <p:sldId id="277" r:id="rId5"/>
    <p:sldId id="278" r:id="rId6"/>
    <p:sldId id="279" r:id="rId7"/>
    <p:sldId id="28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0041" autoAdjust="0"/>
    <p:restoredTop sz="81171" autoAdjust="0"/>
  </p:normalViewPr>
  <p:slideViewPr>
    <p:cSldViewPr>
      <p:cViewPr>
        <p:scale>
          <a:sx n="100" d="100"/>
          <a:sy n="100" d="100"/>
        </p:scale>
        <p:origin x="-2826" y="-73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130425"/>
            <a:ext cx="8686800" cy="1470025"/>
          </a:xfrm>
        </p:spPr>
        <p:txBody>
          <a:bodyPr>
            <a:normAutofit/>
          </a:bodyPr>
          <a:lstStyle/>
          <a:p>
            <a:r>
              <a:rPr lang="en-US" dirty="0" smtClean="0"/>
              <a:t>Motivation </a:t>
            </a:r>
            <a:r>
              <a:rPr lang="en-US" dirty="0"/>
              <a:t>for WI proposal for </a:t>
            </a:r>
            <a:r>
              <a:rPr lang="en-US" dirty="0" smtClean="0"/>
              <a:t>L1/L2 </a:t>
            </a:r>
            <a:r>
              <a:rPr lang="en-US" dirty="0"/>
              <a:t>eMTC and </a:t>
            </a:r>
            <a:r>
              <a:rPr lang="en-US" dirty="0" smtClean="0"/>
              <a:t>NB-</a:t>
            </a:r>
            <a:r>
              <a:rPr lang="en-US" dirty="0" err="1" smtClean="0"/>
              <a:t>IoT</a:t>
            </a:r>
            <a:r>
              <a:rPr lang="en-US" dirty="0" smtClean="0"/>
              <a:t> enhancements</a:t>
            </a:r>
            <a:endParaRPr lang="en-US" baseline="-25000" dirty="0"/>
          </a:p>
        </p:txBody>
      </p:sp>
      <p:sp>
        <p:nvSpPr>
          <p:cNvPr id="3" name="Subtitle 2"/>
          <p:cNvSpPr>
            <a:spLocks noGrp="1"/>
          </p:cNvSpPr>
          <p:nvPr>
            <p:ph type="subTitle" idx="1"/>
          </p:nvPr>
        </p:nvSpPr>
        <p:spPr>
          <a:xfrm>
            <a:off x="1371600" y="4343400"/>
            <a:ext cx="6400800" cy="1752600"/>
          </a:xfrm>
        </p:spPr>
        <p:txBody>
          <a:bodyPr>
            <a:normAutofit/>
          </a:bodyPr>
          <a:lstStyle/>
          <a:p>
            <a:r>
              <a:rPr lang="en-US" dirty="0" smtClean="0">
                <a:solidFill>
                  <a:schemeClr val="tx1"/>
                </a:solidFill>
                <a:latin typeface="+mj-lt"/>
                <a:ea typeface="+mj-ea"/>
                <a:cs typeface="+mj-cs"/>
              </a:rPr>
              <a:t>Ericsson</a:t>
            </a:r>
            <a:endParaRPr lang="en-US" dirty="0">
              <a:solidFill>
                <a:schemeClr val="tx1"/>
              </a:solidFill>
              <a:latin typeface="+mj-lt"/>
              <a:ea typeface="+mj-ea"/>
              <a:cs typeface="+mj-cs"/>
            </a:endParaRPr>
          </a:p>
        </p:txBody>
      </p:sp>
      <p:sp>
        <p:nvSpPr>
          <p:cNvPr id="4" name="テキスト ボックス 3"/>
          <p:cNvSpPr txBox="1">
            <a:spLocks noChangeArrowheads="1"/>
          </p:cNvSpPr>
          <p:nvPr/>
        </p:nvSpPr>
        <p:spPr bwMode="auto">
          <a:xfrm>
            <a:off x="7467600" y="188913"/>
            <a:ext cx="14830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smtClean="0">
                <a:latin typeface="Arial Unicode MS" pitchFamily="50" charset="-127"/>
                <a:ea typeface="Arial Unicode MS" pitchFamily="50" charset="-127"/>
                <a:cs typeface="Arial Unicode MS" pitchFamily="50" charset="-127"/>
              </a:rPr>
              <a:t>RP-160877</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412164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a:t>
            </a:r>
            <a:r>
              <a:rPr lang="en-US" altLang="ja-JP" sz="1800" dirty="0" smtClean="0">
                <a:latin typeface="Arial Unicode MS" pitchFamily="50" charset="-127"/>
                <a:ea typeface="Arial Unicode MS" pitchFamily="50" charset="-127"/>
                <a:cs typeface="Arial Unicode MS" pitchFamily="50" charset="-127"/>
              </a:rPr>
              <a:t>Meeting #72</a:t>
            </a:r>
          </a:p>
          <a:p>
            <a:pPr eaLnBrk="1" hangingPunct="1">
              <a:spcBef>
                <a:spcPct val="0"/>
              </a:spcBef>
              <a:buFontTx/>
              <a:buNone/>
            </a:pPr>
            <a:r>
              <a:rPr lang="de-DE" altLang="ja-JP" sz="1800" dirty="0" smtClean="0">
                <a:latin typeface="Arial Unicode MS" pitchFamily="50" charset="-127"/>
                <a:ea typeface="Arial Unicode MS" pitchFamily="50" charset="-127"/>
                <a:cs typeface="Arial Unicode MS" pitchFamily="50" charset="-127"/>
              </a:rPr>
              <a:t>Busan, Korea, 13th – 16th June, 2016</a:t>
            </a:r>
          </a:p>
          <a:p>
            <a:pPr eaLnBrk="1" hangingPunct="1">
              <a:spcBef>
                <a:spcPct val="0"/>
              </a:spcBef>
              <a:buFontTx/>
              <a:buNone/>
            </a:pPr>
            <a:r>
              <a:rPr kumimoji="0" lang="en-US" altLang="ja-JP" sz="1800" dirty="0" smtClean="0">
                <a:latin typeface="Arial Unicode MS" pitchFamily="50" charset="-127"/>
                <a:ea typeface="Arial Unicode MS" pitchFamily="50" charset="-127"/>
                <a:cs typeface="Arial Unicode MS" pitchFamily="50" charset="-127"/>
              </a:rPr>
              <a:t>Agenda item </a:t>
            </a:r>
            <a:r>
              <a:rPr lang="en-US" altLang="ja-JP" sz="1800" dirty="0" smtClean="0">
                <a:latin typeface="Arial Unicode MS" pitchFamily="50" charset="-127"/>
                <a:ea typeface="Arial Unicode MS" pitchFamily="50" charset="-127"/>
                <a:cs typeface="Arial Unicode MS" pitchFamily="50" charset="-127"/>
              </a:rPr>
              <a:t>10.1.1</a:t>
            </a:r>
            <a:endParaRPr kumimoji="0"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17919369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Positioning</a:t>
            </a:r>
            <a:endParaRPr lang="en-US" dirty="0"/>
          </a:p>
        </p:txBody>
      </p:sp>
      <p:sp>
        <p:nvSpPr>
          <p:cNvPr id="3" name="Content Placeholder 2"/>
          <p:cNvSpPr>
            <a:spLocks noGrp="1"/>
          </p:cNvSpPr>
          <p:nvPr>
            <p:ph idx="1"/>
          </p:nvPr>
        </p:nvSpPr>
        <p:spPr>
          <a:xfrm>
            <a:off x="457200" y="1600200"/>
            <a:ext cx="8229600" cy="4953000"/>
          </a:xfrm>
        </p:spPr>
        <p:txBody>
          <a:bodyPr>
            <a:noAutofit/>
          </a:bodyPr>
          <a:lstStyle/>
          <a:p>
            <a:r>
              <a:rPr lang="en-GB" sz="1800" dirty="0" smtClean="0">
                <a:solidFill>
                  <a:srgbClr val="0070C0"/>
                </a:solidFill>
              </a:rPr>
              <a:t>Justification</a:t>
            </a:r>
          </a:p>
          <a:p>
            <a:pPr lvl="1"/>
            <a:r>
              <a:rPr lang="en-US" sz="1600" dirty="0" smtClean="0"/>
              <a:t>Rel-13 eMTC in principle supports LTE positioning methods but without guaranteed performance</a:t>
            </a:r>
          </a:p>
          <a:p>
            <a:pPr lvl="1"/>
            <a:r>
              <a:rPr lang="en-US" sz="1600" dirty="0" smtClean="0"/>
              <a:t>Rel-13 NB-</a:t>
            </a:r>
            <a:r>
              <a:rPr lang="en-US" sz="1600" dirty="0" err="1" smtClean="0"/>
              <a:t>IoT</a:t>
            </a:r>
            <a:r>
              <a:rPr lang="en-US" sz="1600" dirty="0" smtClean="0"/>
              <a:t> only supports positioning based on measurements made by the network</a:t>
            </a:r>
          </a:p>
          <a:p>
            <a:pPr lvl="1"/>
            <a:r>
              <a:rPr lang="en-US" sz="1600" dirty="0" smtClean="0"/>
              <a:t>As </a:t>
            </a:r>
            <a:r>
              <a:rPr lang="en-US" sz="1600" dirty="0"/>
              <a:t>positioning is important in many MTC/</a:t>
            </a:r>
            <a:r>
              <a:rPr lang="en-US" sz="1600" dirty="0" err="1"/>
              <a:t>IoT</a:t>
            </a:r>
            <a:r>
              <a:rPr lang="en-US" sz="1600" dirty="0"/>
              <a:t> applications, some improvements of the supported positioning functionality and positioning accuracy are motivated.</a:t>
            </a:r>
          </a:p>
          <a:p>
            <a:endParaRPr lang="en-GB" sz="1800" dirty="0" smtClean="0">
              <a:solidFill>
                <a:srgbClr val="0070C0"/>
              </a:solidFill>
            </a:endParaRPr>
          </a:p>
          <a:p>
            <a:r>
              <a:rPr lang="en-GB" sz="1800" dirty="0" smtClean="0">
                <a:solidFill>
                  <a:srgbClr val="0070C0"/>
                </a:solidFill>
              </a:rPr>
              <a:t>Objective</a:t>
            </a:r>
          </a:p>
          <a:p>
            <a:pPr lvl="1"/>
            <a:r>
              <a:rPr lang="en-GB" sz="1600" dirty="0" smtClean="0"/>
              <a:t>Specify missing RAN4 requirements are for existing positioning methods for eMTC</a:t>
            </a:r>
          </a:p>
          <a:p>
            <a:pPr lvl="2"/>
            <a:r>
              <a:rPr lang="en-GB" sz="1600" dirty="0" smtClean="0"/>
              <a:t>OTDOA</a:t>
            </a:r>
            <a:r>
              <a:rPr lang="en-GB" sz="1600" dirty="0"/>
              <a:t>: </a:t>
            </a:r>
            <a:r>
              <a:rPr lang="en-GB" sz="1600" dirty="0" smtClean="0"/>
              <a:t>RSTD measurement</a:t>
            </a:r>
            <a:endParaRPr lang="en-GB" sz="1600" dirty="0"/>
          </a:p>
          <a:p>
            <a:pPr lvl="2"/>
            <a:r>
              <a:rPr lang="en-US" sz="1600" dirty="0"/>
              <a:t>E-CID</a:t>
            </a:r>
            <a:r>
              <a:rPr lang="en-US" sz="1600" dirty="0" smtClean="0"/>
              <a:t>: RSRQ and UE Rx – </a:t>
            </a:r>
            <a:r>
              <a:rPr lang="en-US" sz="1600" dirty="0" err="1" smtClean="0"/>
              <a:t>Tx</a:t>
            </a:r>
            <a:r>
              <a:rPr lang="en-US" sz="1600" dirty="0" smtClean="0"/>
              <a:t> time difference </a:t>
            </a:r>
            <a:r>
              <a:rPr lang="en-GB" sz="1600" dirty="0" smtClean="0"/>
              <a:t>measurements</a:t>
            </a:r>
            <a:endParaRPr lang="en-US" sz="1600" dirty="0"/>
          </a:p>
          <a:p>
            <a:pPr lvl="1"/>
            <a:r>
              <a:rPr lang="en-GB" sz="1600" dirty="0" smtClean="0"/>
              <a:t>Specify positioning accuracy improvements for eMTC and NB-IOT</a:t>
            </a:r>
          </a:p>
          <a:p>
            <a:pPr lvl="2"/>
            <a:r>
              <a:rPr lang="en-GB" sz="1600" dirty="0" smtClean="0"/>
              <a:t>DL signal based positioning: Define new PRS configurations to improve accuracy</a:t>
            </a:r>
          </a:p>
          <a:p>
            <a:pPr lvl="2"/>
            <a:r>
              <a:rPr lang="en-GB" sz="1600" dirty="0" smtClean="0"/>
              <a:t>UL signal based positioning: Define new UL signal configuration to </a:t>
            </a:r>
            <a:r>
              <a:rPr lang="en-GB" sz="1600" dirty="0"/>
              <a:t>improve </a:t>
            </a:r>
            <a:r>
              <a:rPr lang="en-GB" sz="1600" dirty="0" smtClean="0"/>
              <a:t>accuracy</a:t>
            </a:r>
          </a:p>
          <a:p>
            <a:pPr lvl="2"/>
            <a:r>
              <a:rPr lang="en-GB" sz="1600" dirty="0" smtClean="0"/>
              <a:t>RAN1/4 requirements for the new DL and UL measurements</a:t>
            </a:r>
          </a:p>
          <a:p>
            <a:pPr lvl="2"/>
            <a:r>
              <a:rPr lang="en-GB" sz="1600" dirty="0" smtClean="0"/>
              <a:t>RAN2/3 to specify corresponding RRC/LPP/</a:t>
            </a:r>
            <a:r>
              <a:rPr lang="en-GB" sz="1600" dirty="0" err="1" smtClean="0"/>
              <a:t>LPPa</a:t>
            </a:r>
            <a:r>
              <a:rPr lang="en-GB" sz="1600" dirty="0" smtClean="0"/>
              <a:t> signalling</a:t>
            </a:r>
          </a:p>
          <a:p>
            <a:pPr lvl="1"/>
            <a:endParaRPr lang="en-GB" sz="1600" dirty="0"/>
          </a:p>
        </p:txBody>
      </p:sp>
    </p:spTree>
    <p:extLst>
      <p:ext uri="{BB962C8B-B14F-4D97-AF65-F5344CB8AC3E}">
        <p14:creationId xmlns:p14="http://schemas.microsoft.com/office/powerpoint/2010/main" val="9316014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Multicast</a:t>
            </a:r>
            <a:endParaRPr lang="en-US" dirty="0"/>
          </a:p>
        </p:txBody>
      </p:sp>
      <p:sp>
        <p:nvSpPr>
          <p:cNvPr id="3" name="Content Placeholder 2"/>
          <p:cNvSpPr>
            <a:spLocks noGrp="1"/>
          </p:cNvSpPr>
          <p:nvPr>
            <p:ph idx="1"/>
          </p:nvPr>
        </p:nvSpPr>
        <p:spPr/>
        <p:txBody>
          <a:bodyPr>
            <a:normAutofit/>
          </a:bodyPr>
          <a:lstStyle/>
          <a:p>
            <a:pPr marL="342900" lvl="1" indent="-342900">
              <a:buFont typeface="Arial" pitchFamily="34" charset="0"/>
              <a:buChar char="•"/>
            </a:pPr>
            <a:r>
              <a:rPr lang="en-GB" sz="1800" dirty="0">
                <a:solidFill>
                  <a:srgbClr val="0070C0"/>
                </a:solidFill>
              </a:rPr>
              <a:t>Justification</a:t>
            </a:r>
          </a:p>
          <a:p>
            <a:pPr marL="800100" lvl="1" hangingPunct="0"/>
            <a:r>
              <a:rPr lang="en-GB" sz="1600" dirty="0" smtClean="0"/>
              <a:t>When many devices need to receive the same information simultaneously, for example in case of rollout of firmware or software upgrades, it is in many cases more efficient to use multicast transmission instead of unicast transmission.</a:t>
            </a:r>
          </a:p>
          <a:p>
            <a:pPr marL="800100" lvl="1" hangingPunct="0"/>
            <a:r>
              <a:rPr lang="en-GB" sz="1600" dirty="0" smtClean="0"/>
              <a:t>Low </a:t>
            </a:r>
            <a:r>
              <a:rPr lang="en-GB" sz="1600" dirty="0"/>
              <a:t>complexity multicast functionality for eMTC devices and NB-</a:t>
            </a:r>
            <a:r>
              <a:rPr lang="en-GB" sz="1600" dirty="0" err="1"/>
              <a:t>IoT</a:t>
            </a:r>
            <a:r>
              <a:rPr lang="en-GB" sz="1600" dirty="0"/>
              <a:t> devices can be introduced either in the form of a narrowband format of the regular MBSFN transmission functionality or as a small extension of the recently introduced single-cell point-to-multipoint transmission (SC-</a:t>
            </a:r>
            <a:r>
              <a:rPr lang="en-GB" sz="1600" dirty="0" err="1"/>
              <a:t>PtM</a:t>
            </a:r>
            <a:r>
              <a:rPr lang="en-GB" sz="1600" dirty="0"/>
              <a:t>) </a:t>
            </a:r>
            <a:r>
              <a:rPr lang="en-GB" sz="1600" dirty="0" smtClean="0"/>
              <a:t>functionality.</a:t>
            </a:r>
          </a:p>
          <a:p>
            <a:pPr marL="800100" lvl="1" hangingPunct="0"/>
            <a:r>
              <a:rPr lang="sv-SE" sz="1600" dirty="0" smtClean="0"/>
              <a:t>The transmission format of SC-PtM is expected to be significantly more straightforward than MBSFN to adapt to eMTC and NB-IoT devices.</a:t>
            </a:r>
            <a:endParaRPr lang="sv-SE" sz="1600" dirty="0"/>
          </a:p>
          <a:p>
            <a:pPr marL="342900" lvl="1" indent="-342900">
              <a:buFont typeface="Arial" pitchFamily="34" charset="0"/>
              <a:buChar char="•"/>
            </a:pPr>
            <a:endParaRPr lang="en-US" sz="1800" dirty="0">
              <a:solidFill>
                <a:srgbClr val="0070C0"/>
              </a:solidFill>
            </a:endParaRPr>
          </a:p>
          <a:p>
            <a:pPr hangingPunct="0"/>
            <a:r>
              <a:rPr lang="en-US" sz="1800" dirty="0" smtClean="0">
                <a:solidFill>
                  <a:srgbClr val="0070C0"/>
                </a:solidFill>
              </a:rPr>
              <a:t>Objective</a:t>
            </a:r>
          </a:p>
          <a:p>
            <a:pPr lvl="1" hangingPunct="0"/>
            <a:r>
              <a:rPr lang="en-US" sz="1600" dirty="0" smtClean="0"/>
              <a:t>Specify low complexity </a:t>
            </a:r>
            <a:r>
              <a:rPr lang="en-US" sz="1600" dirty="0"/>
              <a:t>multicast functionality for eMTC </a:t>
            </a:r>
            <a:r>
              <a:rPr lang="en-US" sz="1600" dirty="0" smtClean="0"/>
              <a:t>and </a:t>
            </a:r>
            <a:r>
              <a:rPr lang="en-US" sz="1600" dirty="0"/>
              <a:t>NB-</a:t>
            </a:r>
            <a:r>
              <a:rPr lang="en-US" sz="1600" dirty="0" err="1"/>
              <a:t>IoT</a:t>
            </a:r>
            <a:r>
              <a:rPr lang="en-US" sz="1600" dirty="0"/>
              <a:t> </a:t>
            </a:r>
            <a:r>
              <a:rPr lang="en-US" sz="1600" dirty="0" smtClean="0"/>
              <a:t>devices</a:t>
            </a:r>
            <a:endParaRPr lang="sv-SE" sz="1600" dirty="0"/>
          </a:p>
          <a:p>
            <a:pPr lvl="1" hangingPunct="0"/>
            <a:r>
              <a:rPr lang="en-US" sz="1600" dirty="0" smtClean="0"/>
              <a:t>Base the multicast functionality on MBMS </a:t>
            </a:r>
            <a:r>
              <a:rPr lang="en-US" sz="1600" dirty="0"/>
              <a:t>transmission </a:t>
            </a:r>
            <a:r>
              <a:rPr lang="en-US" sz="1600" dirty="0" smtClean="0"/>
              <a:t>over SC-</a:t>
            </a:r>
            <a:r>
              <a:rPr lang="en-US" sz="1600" dirty="0" err="1" smtClean="0"/>
              <a:t>PtM</a:t>
            </a:r>
            <a:r>
              <a:rPr lang="en-US" sz="1600" dirty="0" smtClean="0"/>
              <a:t> (not MBSFN)</a:t>
            </a:r>
            <a:endParaRPr lang="sv-SE" sz="1600" dirty="0">
              <a:solidFill>
                <a:schemeClr val="bg1">
                  <a:lumMod val="75000"/>
                </a:schemeClr>
              </a:solidFill>
            </a:endParaRPr>
          </a:p>
        </p:txBody>
      </p:sp>
    </p:spTree>
    <p:extLst>
      <p:ext uri="{BB962C8B-B14F-4D97-AF65-F5344CB8AC3E}">
        <p14:creationId xmlns:p14="http://schemas.microsoft.com/office/powerpoint/2010/main" val="31077648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Congestion and overload control</a:t>
            </a:r>
            <a:endParaRPr lang="en-US" dirty="0"/>
          </a:p>
        </p:txBody>
      </p:sp>
      <p:sp>
        <p:nvSpPr>
          <p:cNvPr id="3" name="Content Placeholder 2"/>
          <p:cNvSpPr>
            <a:spLocks noGrp="1"/>
          </p:cNvSpPr>
          <p:nvPr>
            <p:ph idx="1"/>
          </p:nvPr>
        </p:nvSpPr>
        <p:spPr>
          <a:xfrm>
            <a:off x="457200" y="1600200"/>
            <a:ext cx="8229600" cy="4876800"/>
          </a:xfrm>
        </p:spPr>
        <p:txBody>
          <a:bodyPr>
            <a:normAutofit/>
          </a:bodyPr>
          <a:lstStyle/>
          <a:p>
            <a:pPr marL="342900" lvl="1" indent="-342900">
              <a:buFont typeface="Arial" pitchFamily="34" charset="0"/>
              <a:buChar char="•"/>
            </a:pPr>
            <a:r>
              <a:rPr lang="en-GB" sz="1800" dirty="0">
                <a:solidFill>
                  <a:srgbClr val="0070C0"/>
                </a:solidFill>
              </a:rPr>
              <a:t>Justification</a:t>
            </a:r>
          </a:p>
          <a:p>
            <a:pPr marL="800100" lvl="1" hangingPunct="0"/>
            <a:r>
              <a:rPr lang="en-US" sz="1600" dirty="0" smtClean="0"/>
              <a:t>Currently </a:t>
            </a:r>
            <a:r>
              <a:rPr lang="en-US" sz="1600" dirty="0"/>
              <a:t>it is only possible to control RACH load of idle mode UEs. It would be beneficial to be able to control RACH load of connected mode UEs in case of congestion by extending access class barring mechanisms for connected mode </a:t>
            </a:r>
            <a:r>
              <a:rPr lang="en-US" sz="1600" dirty="0" smtClean="0"/>
              <a:t>as </a:t>
            </a:r>
            <a:r>
              <a:rPr lang="en-US" sz="1600" dirty="0"/>
              <a:t>per SA1 </a:t>
            </a:r>
            <a:r>
              <a:rPr lang="en-US" sz="1600" dirty="0" smtClean="0"/>
              <a:t>requirements</a:t>
            </a:r>
            <a:r>
              <a:rPr lang="en-US" sz="1600" dirty="0"/>
              <a:t>.</a:t>
            </a:r>
            <a:endParaRPr lang="en-US" sz="1600" dirty="0" smtClean="0"/>
          </a:p>
          <a:p>
            <a:pPr marL="800100" lvl="1" hangingPunct="0"/>
            <a:r>
              <a:rPr lang="en-US" sz="1600" dirty="0" smtClean="0"/>
              <a:t>TS </a:t>
            </a:r>
            <a:r>
              <a:rPr lang="en-US" sz="1600" dirty="0"/>
              <a:t>22.011 section </a:t>
            </a:r>
            <a:r>
              <a:rPr lang="en-US" sz="1600" dirty="0" smtClean="0"/>
              <a:t>4.6: “The </a:t>
            </a:r>
            <a:r>
              <a:rPr lang="en-US" sz="1600" dirty="0"/>
              <a:t>network shall be able to control the behavior of UEs in E-UTRAN in connected mode to prevent mobile originating </a:t>
            </a:r>
            <a:r>
              <a:rPr lang="en-US" sz="1600" dirty="0" err="1"/>
              <a:t>signalling</a:t>
            </a:r>
            <a:r>
              <a:rPr lang="en-US" sz="1600" dirty="0"/>
              <a:t> and/or data traffic, while the access barring mechanisms specified under Clause 4.3 are being applied to UEs in idle </a:t>
            </a:r>
            <a:r>
              <a:rPr lang="en-US" sz="1600" dirty="0" smtClean="0"/>
              <a:t>mode.”</a:t>
            </a:r>
            <a:endParaRPr lang="en-US" sz="1600" dirty="0"/>
          </a:p>
          <a:p>
            <a:pPr marL="800100" lvl="1" hangingPunct="0"/>
            <a:r>
              <a:rPr lang="en-US" sz="1600" dirty="0" smtClean="0"/>
              <a:t>Barring/control </a:t>
            </a:r>
            <a:r>
              <a:rPr lang="en-US" sz="1600" dirty="0"/>
              <a:t>of CP access for NB-</a:t>
            </a:r>
            <a:r>
              <a:rPr lang="en-US" sz="1600" dirty="0" err="1"/>
              <a:t>IoT</a:t>
            </a:r>
            <a:r>
              <a:rPr lang="en-US" sz="1600" dirty="0"/>
              <a:t> and eMTC. SA2 has a requirement to be able to control the load of control plane (CP) access in the </a:t>
            </a:r>
            <a:r>
              <a:rPr lang="en-US" sz="1600" dirty="0" err="1"/>
              <a:t>eNB</a:t>
            </a:r>
            <a:r>
              <a:rPr lang="en-US" sz="1600" dirty="0"/>
              <a:t> and MME but that corresponding mechanisms have not yet been introduced by RAN2. This is slightly related to SA2 plans to study </a:t>
            </a:r>
            <a:r>
              <a:rPr lang="en-US" sz="1600" dirty="0" err="1"/>
              <a:t>QoS</a:t>
            </a:r>
            <a:r>
              <a:rPr lang="en-US" sz="1600" dirty="0"/>
              <a:t> enhancements for CP access.</a:t>
            </a:r>
          </a:p>
          <a:p>
            <a:pPr hangingPunct="0"/>
            <a:endParaRPr lang="en-US" sz="1800" dirty="0" smtClean="0">
              <a:solidFill>
                <a:srgbClr val="0070C0"/>
              </a:solidFill>
            </a:endParaRPr>
          </a:p>
          <a:p>
            <a:pPr hangingPunct="0"/>
            <a:r>
              <a:rPr lang="en-US" sz="1800" dirty="0" smtClean="0">
                <a:solidFill>
                  <a:srgbClr val="0070C0"/>
                </a:solidFill>
              </a:rPr>
              <a:t>Objective</a:t>
            </a:r>
          </a:p>
          <a:p>
            <a:pPr lvl="1" hangingPunct="0"/>
            <a:r>
              <a:rPr lang="en-US" sz="1600" dirty="0" smtClean="0"/>
              <a:t>Congestion </a:t>
            </a:r>
            <a:r>
              <a:rPr lang="en-US" sz="1600" dirty="0"/>
              <a:t>and overload control in connected mode for eMTC and </a:t>
            </a:r>
            <a:r>
              <a:rPr lang="en-US" sz="1600" dirty="0" smtClean="0"/>
              <a:t>NB-</a:t>
            </a:r>
            <a:r>
              <a:rPr lang="en-US" sz="1600" dirty="0" err="1" smtClean="0"/>
              <a:t>IoT</a:t>
            </a:r>
            <a:endParaRPr lang="en-US" sz="1600" dirty="0"/>
          </a:p>
          <a:p>
            <a:pPr lvl="1" hangingPunct="0"/>
            <a:r>
              <a:rPr lang="en-US" sz="1600" dirty="0" smtClean="0"/>
              <a:t>Barring/control </a:t>
            </a:r>
            <a:r>
              <a:rPr lang="en-US" sz="1600" dirty="0"/>
              <a:t>of CP access for NB-</a:t>
            </a:r>
            <a:r>
              <a:rPr lang="en-US" sz="1600" dirty="0" err="1"/>
              <a:t>IoT</a:t>
            </a:r>
            <a:r>
              <a:rPr lang="en-US" sz="1600" dirty="0"/>
              <a:t> and </a:t>
            </a:r>
            <a:r>
              <a:rPr lang="en-US" sz="1600" dirty="0" smtClean="0"/>
              <a:t>eMTC</a:t>
            </a:r>
            <a:endParaRPr lang="en-US" sz="1600" dirty="0"/>
          </a:p>
        </p:txBody>
      </p:sp>
    </p:spTree>
    <p:extLst>
      <p:ext uri="{BB962C8B-B14F-4D97-AF65-F5344CB8AC3E}">
        <p14:creationId xmlns:p14="http://schemas.microsoft.com/office/powerpoint/2010/main" val="20454597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Mobility and link adaptation</a:t>
            </a:r>
          </a:p>
        </p:txBody>
      </p:sp>
      <p:sp>
        <p:nvSpPr>
          <p:cNvPr id="3" name="Content Placeholder 2"/>
          <p:cNvSpPr>
            <a:spLocks noGrp="1"/>
          </p:cNvSpPr>
          <p:nvPr>
            <p:ph idx="1"/>
          </p:nvPr>
        </p:nvSpPr>
        <p:spPr>
          <a:xfrm>
            <a:off x="457200" y="1600200"/>
            <a:ext cx="8534400" cy="5029200"/>
          </a:xfrm>
        </p:spPr>
        <p:txBody>
          <a:bodyPr>
            <a:noAutofit/>
          </a:bodyPr>
          <a:lstStyle/>
          <a:p>
            <a:pPr marL="342900" lvl="1" indent="-342900">
              <a:buFont typeface="Arial" pitchFamily="34" charset="0"/>
              <a:buChar char="•"/>
            </a:pPr>
            <a:r>
              <a:rPr lang="en-GB" sz="1800" dirty="0">
                <a:solidFill>
                  <a:srgbClr val="0070C0"/>
                </a:solidFill>
              </a:rPr>
              <a:t>Justification</a:t>
            </a:r>
          </a:p>
          <a:p>
            <a:pPr marL="800100" lvl="1" hangingPunct="0"/>
            <a:r>
              <a:rPr lang="en-US" sz="1600" dirty="0" smtClean="0"/>
              <a:t>For eMTC, RAN4 requirements are missing for inter-frequency measurements in Rel-13.</a:t>
            </a:r>
          </a:p>
          <a:p>
            <a:pPr marL="800100" lvl="1" hangingPunct="0"/>
            <a:r>
              <a:rPr lang="en-US" sz="1600" dirty="0" smtClean="0"/>
              <a:t>For NB-</a:t>
            </a:r>
            <a:r>
              <a:rPr lang="en-US" sz="1600" dirty="0" err="1" smtClean="0"/>
              <a:t>IoT</a:t>
            </a:r>
            <a:r>
              <a:rPr lang="en-US" sz="1600" dirty="0" smtClean="0"/>
              <a:t>, reporting and RAN4 requirements are missing for RSRP/RSRQ in Rel-13.</a:t>
            </a:r>
          </a:p>
          <a:p>
            <a:pPr marL="800100" lvl="1" hangingPunct="0"/>
            <a:r>
              <a:rPr lang="en-US" sz="1600" dirty="0" smtClean="0"/>
              <a:t>These measurements would be useful for mobility support and/or link adaptation.</a:t>
            </a:r>
          </a:p>
          <a:p>
            <a:pPr hangingPunct="0"/>
            <a:endParaRPr lang="en-US" sz="1800" dirty="0" smtClean="0">
              <a:solidFill>
                <a:srgbClr val="0070C0"/>
              </a:solidFill>
            </a:endParaRPr>
          </a:p>
          <a:p>
            <a:pPr hangingPunct="0"/>
            <a:r>
              <a:rPr lang="en-US" sz="1800" dirty="0" smtClean="0">
                <a:solidFill>
                  <a:srgbClr val="0070C0"/>
                </a:solidFill>
              </a:rPr>
              <a:t>Objective</a:t>
            </a:r>
          </a:p>
          <a:p>
            <a:pPr lvl="1" hangingPunct="0"/>
            <a:r>
              <a:rPr lang="en-US" sz="1600" dirty="0" smtClean="0"/>
              <a:t>Specify RAN4 requirements for inter-frequency measurements for eMTC.</a:t>
            </a:r>
          </a:p>
          <a:p>
            <a:pPr lvl="1" hangingPunct="0"/>
            <a:r>
              <a:rPr lang="en-US" sz="1600" dirty="0" smtClean="0"/>
              <a:t>Specify reporting and RAN4 requirements for RSRP/RSRQ for NB-</a:t>
            </a:r>
            <a:r>
              <a:rPr lang="en-US" sz="1600" dirty="0" err="1" smtClean="0"/>
              <a:t>IoT</a:t>
            </a:r>
            <a:r>
              <a:rPr lang="en-US" sz="1600" dirty="0" smtClean="0"/>
              <a:t>.</a:t>
            </a:r>
          </a:p>
        </p:txBody>
      </p:sp>
    </p:spTree>
    <p:extLst>
      <p:ext uri="{BB962C8B-B14F-4D97-AF65-F5344CB8AC3E}">
        <p14:creationId xmlns:p14="http://schemas.microsoft.com/office/powerpoint/2010/main" val="33253285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Higher data rates</a:t>
            </a:r>
            <a:endParaRPr lang="en-US" dirty="0"/>
          </a:p>
        </p:txBody>
      </p:sp>
      <p:sp>
        <p:nvSpPr>
          <p:cNvPr id="3" name="Content Placeholder 2"/>
          <p:cNvSpPr>
            <a:spLocks noGrp="1"/>
          </p:cNvSpPr>
          <p:nvPr>
            <p:ph idx="1"/>
          </p:nvPr>
        </p:nvSpPr>
        <p:spPr>
          <a:xfrm>
            <a:off x="457200" y="1600200"/>
            <a:ext cx="8534400" cy="5029200"/>
          </a:xfrm>
        </p:spPr>
        <p:txBody>
          <a:bodyPr>
            <a:noAutofit/>
          </a:bodyPr>
          <a:lstStyle/>
          <a:p>
            <a:pPr marL="342900" lvl="1" indent="-342900">
              <a:buFont typeface="Arial" pitchFamily="34" charset="0"/>
              <a:buChar char="•"/>
            </a:pPr>
            <a:r>
              <a:rPr lang="en-GB" sz="1800" dirty="0">
                <a:solidFill>
                  <a:srgbClr val="0070C0"/>
                </a:solidFill>
              </a:rPr>
              <a:t>Justification</a:t>
            </a:r>
          </a:p>
          <a:p>
            <a:pPr marL="800100" lvl="1" hangingPunct="0"/>
            <a:r>
              <a:rPr lang="en-US" sz="1600" dirty="0"/>
              <a:t>In Rel-13 the requirements of complexity reduction, extended battery life, and coverage enhancements aimed at devices such as sensors, meters, smart readers, and </a:t>
            </a:r>
            <a:r>
              <a:rPr lang="en-US" sz="1600" dirty="0" smtClean="0"/>
              <a:t>similar.</a:t>
            </a:r>
          </a:p>
          <a:p>
            <a:pPr marL="800100" lvl="1" hangingPunct="0"/>
            <a:r>
              <a:rPr lang="en-US" sz="1600" dirty="0" smtClean="0"/>
              <a:t>Other </a:t>
            </a:r>
            <a:r>
              <a:rPr lang="en-US" sz="1600" dirty="0"/>
              <a:t>types of devices/use cases, such as wearable devices and health monitoring devices share similar </a:t>
            </a:r>
            <a:r>
              <a:rPr lang="en-US" sz="1600" dirty="0" smtClean="0"/>
              <a:t>requirements.</a:t>
            </a:r>
          </a:p>
          <a:p>
            <a:pPr marL="800100" lvl="1" hangingPunct="0"/>
            <a:r>
              <a:rPr lang="en-US" sz="1600" dirty="0" smtClean="0"/>
              <a:t>However</a:t>
            </a:r>
            <a:r>
              <a:rPr lang="en-US" sz="1600" dirty="0"/>
              <a:t>, these devices are not fully covered by the Rel-13 improvements because they require higher data </a:t>
            </a:r>
            <a:r>
              <a:rPr lang="en-US" sz="1600" dirty="0" smtClean="0"/>
              <a:t>rates, mobility </a:t>
            </a:r>
            <a:r>
              <a:rPr lang="en-US" sz="1600" dirty="0"/>
              <a:t>and </a:t>
            </a:r>
            <a:r>
              <a:rPr lang="en-US" sz="1600" dirty="0" smtClean="0"/>
              <a:t>may </a:t>
            </a:r>
            <a:r>
              <a:rPr lang="en-US" sz="1600" dirty="0"/>
              <a:t>support services that are more delay </a:t>
            </a:r>
            <a:r>
              <a:rPr lang="en-US" sz="1600" dirty="0" smtClean="0"/>
              <a:t>sensitive.</a:t>
            </a:r>
          </a:p>
          <a:p>
            <a:pPr marL="800100" lvl="1" hangingPunct="0"/>
            <a:r>
              <a:rPr lang="en-US" sz="1600" dirty="0" smtClean="0"/>
              <a:t>It </a:t>
            </a:r>
            <a:r>
              <a:rPr lang="en-US" sz="1600" dirty="0"/>
              <a:t>is important to address such use cases with higher data rate requirements and with mobility compared to those addressed by Rel-13 </a:t>
            </a:r>
            <a:r>
              <a:rPr lang="en-US" sz="1600" dirty="0" smtClean="0"/>
              <a:t>while </a:t>
            </a:r>
            <a:r>
              <a:rPr lang="en-US" sz="1600" dirty="0"/>
              <a:t>maximally harvesting the power consumption and complexity reduction and link budget enhancements features enabled by using the existing Rel-13 </a:t>
            </a:r>
            <a:r>
              <a:rPr lang="en-US" sz="1600" dirty="0" smtClean="0"/>
              <a:t>solutions.</a:t>
            </a:r>
            <a:endParaRPr lang="en-US" sz="1600" dirty="0"/>
          </a:p>
          <a:p>
            <a:pPr hangingPunct="0"/>
            <a:endParaRPr lang="en-US" sz="1800" dirty="0" smtClean="0">
              <a:solidFill>
                <a:srgbClr val="0070C0"/>
              </a:solidFill>
            </a:endParaRPr>
          </a:p>
          <a:p>
            <a:pPr hangingPunct="0"/>
            <a:r>
              <a:rPr lang="en-US" sz="1800" dirty="0" smtClean="0">
                <a:solidFill>
                  <a:srgbClr val="0070C0"/>
                </a:solidFill>
              </a:rPr>
              <a:t>Objective</a:t>
            </a:r>
          </a:p>
          <a:p>
            <a:pPr lvl="1" hangingPunct="0"/>
            <a:r>
              <a:rPr lang="en-US" sz="1600" dirty="0" smtClean="0"/>
              <a:t>Larger </a:t>
            </a:r>
            <a:r>
              <a:rPr lang="en-US" sz="1600" dirty="0"/>
              <a:t>TBS, HARQ-ACK bundling, up to 10 DL HARQ processes and CE mode B with up to 6 UL PRBs for eMTC</a:t>
            </a:r>
          </a:p>
          <a:p>
            <a:pPr lvl="2" hangingPunct="0"/>
            <a:r>
              <a:rPr lang="en-US" sz="1600" dirty="0" smtClean="0"/>
              <a:t>VoLTE </a:t>
            </a:r>
            <a:r>
              <a:rPr lang="en-US" sz="1600" dirty="0"/>
              <a:t>enhancements for eMTC (work to be started after the on-going </a:t>
            </a:r>
            <a:r>
              <a:rPr lang="en-US" sz="1600" dirty="0" smtClean="0"/>
              <a:t>SI is </a:t>
            </a:r>
            <a:r>
              <a:rPr lang="en-US" sz="1600" dirty="0"/>
              <a:t>concluded)</a:t>
            </a:r>
          </a:p>
          <a:p>
            <a:pPr lvl="1" hangingPunct="0"/>
            <a:r>
              <a:rPr lang="en-US" sz="1600" dirty="0" smtClean="0"/>
              <a:t>16QAM </a:t>
            </a:r>
            <a:r>
              <a:rPr lang="en-US" sz="1600" dirty="0"/>
              <a:t>and redundancy version support with larger TBS for </a:t>
            </a:r>
            <a:r>
              <a:rPr lang="en-US" sz="1600" dirty="0" smtClean="0"/>
              <a:t>NB-</a:t>
            </a:r>
            <a:r>
              <a:rPr lang="en-US" sz="1600" dirty="0" err="1" smtClean="0"/>
              <a:t>IoT</a:t>
            </a:r>
            <a:endParaRPr lang="en-US" sz="1600" dirty="0"/>
          </a:p>
        </p:txBody>
      </p:sp>
    </p:spTree>
    <p:extLst>
      <p:ext uri="{BB962C8B-B14F-4D97-AF65-F5344CB8AC3E}">
        <p14:creationId xmlns:p14="http://schemas.microsoft.com/office/powerpoint/2010/main" val="28310485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Sub-PRB uplink resource allocation</a:t>
            </a:r>
            <a:endParaRPr lang="en-US" dirty="0"/>
          </a:p>
        </p:txBody>
      </p:sp>
      <p:sp>
        <p:nvSpPr>
          <p:cNvPr id="3" name="Content Placeholder 2"/>
          <p:cNvSpPr>
            <a:spLocks noGrp="1"/>
          </p:cNvSpPr>
          <p:nvPr>
            <p:ph idx="1"/>
          </p:nvPr>
        </p:nvSpPr>
        <p:spPr>
          <a:xfrm>
            <a:off x="457200" y="1600200"/>
            <a:ext cx="8534400" cy="5029200"/>
          </a:xfrm>
        </p:spPr>
        <p:txBody>
          <a:bodyPr>
            <a:noAutofit/>
          </a:bodyPr>
          <a:lstStyle/>
          <a:p>
            <a:pPr marL="342900" lvl="1" indent="-342900">
              <a:buFont typeface="Arial" pitchFamily="34" charset="0"/>
              <a:buChar char="•"/>
            </a:pPr>
            <a:r>
              <a:rPr lang="en-GB" sz="1800" dirty="0">
                <a:solidFill>
                  <a:srgbClr val="0070C0"/>
                </a:solidFill>
              </a:rPr>
              <a:t>Justification</a:t>
            </a:r>
          </a:p>
          <a:p>
            <a:pPr marL="800100" lvl="1" hangingPunct="0"/>
            <a:r>
              <a:rPr lang="en-US" sz="1600" dirty="0" smtClean="0"/>
              <a:t>The </a:t>
            </a:r>
            <a:r>
              <a:rPr lang="en-US" sz="1600" dirty="0"/>
              <a:t>eMTC UEs in poor coverage currently must occupy at least 1 PRB thus it would be beneficial to support a sub-PRB transmission mechanism to improve capacity and secondarily increased PA efficiency.</a:t>
            </a:r>
            <a:endParaRPr lang="en-US" sz="1600" dirty="0"/>
          </a:p>
          <a:p>
            <a:pPr hangingPunct="0"/>
            <a:endParaRPr lang="en-US" sz="1800" dirty="0" smtClean="0">
              <a:solidFill>
                <a:srgbClr val="0070C0"/>
              </a:solidFill>
            </a:endParaRPr>
          </a:p>
          <a:p>
            <a:pPr hangingPunct="0"/>
            <a:r>
              <a:rPr lang="en-US" sz="1800" dirty="0" smtClean="0">
                <a:solidFill>
                  <a:srgbClr val="0070C0"/>
                </a:solidFill>
              </a:rPr>
              <a:t>Objective</a:t>
            </a:r>
          </a:p>
          <a:p>
            <a:pPr lvl="1" hangingPunct="0"/>
            <a:r>
              <a:rPr lang="en-US" sz="1600" dirty="0" smtClean="0"/>
              <a:t>Specify smaller </a:t>
            </a:r>
            <a:r>
              <a:rPr lang="en-US" sz="1600" dirty="0"/>
              <a:t>UL resource allocation than 1 PRB with reduced PAPR for </a:t>
            </a:r>
            <a:r>
              <a:rPr lang="en-US" sz="1600" dirty="0" smtClean="0"/>
              <a:t>eMTC.</a:t>
            </a:r>
            <a:endParaRPr lang="en-US" sz="1600" dirty="0"/>
          </a:p>
          <a:p>
            <a:pPr lvl="1" hangingPunct="0"/>
            <a:r>
              <a:rPr lang="en-US" sz="1600" dirty="0" smtClean="0"/>
              <a:t>Reuse </a:t>
            </a:r>
            <a:r>
              <a:rPr lang="en-US" sz="1600" dirty="0"/>
              <a:t>the sub-PRB mechanisms developed in Rel-13 NB-</a:t>
            </a:r>
            <a:r>
              <a:rPr lang="en-US" sz="1600" dirty="0" err="1"/>
              <a:t>IoT</a:t>
            </a:r>
            <a:r>
              <a:rPr lang="en-US" sz="1600" dirty="0"/>
              <a:t> as much as </a:t>
            </a:r>
            <a:r>
              <a:rPr lang="en-US" sz="1600" dirty="0" smtClean="0"/>
              <a:t>possible.</a:t>
            </a:r>
            <a:endParaRPr lang="en-US" sz="1600" dirty="0"/>
          </a:p>
        </p:txBody>
      </p:sp>
    </p:spTree>
    <p:extLst>
      <p:ext uri="{BB962C8B-B14F-4D97-AF65-F5344CB8AC3E}">
        <p14:creationId xmlns:p14="http://schemas.microsoft.com/office/powerpoint/2010/main" val="10953127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1703</TotalTime>
  <Words>772</Words>
  <Application>Microsoft Office PowerPoint</Application>
  <PresentationFormat>On-screen Show (4:3)</PresentationFormat>
  <Paragraphs>66</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Motivation for WI proposal for L1/L2 eMTC and NB-IoT enhancements</vt:lpstr>
      <vt:lpstr>Positioning</vt:lpstr>
      <vt:lpstr>Multicast</vt:lpstr>
      <vt:lpstr>Congestion and overload control</vt:lpstr>
      <vt:lpstr>Mobility and link adaptation</vt:lpstr>
      <vt:lpstr>Higher data rates</vt:lpstr>
      <vt:lpstr>Sub-PRB uplink resource allocation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WI proposal for L1/L2 eMTC and NB-IOT enhancements</dc:title>
  <dc:creator/>
  <cp:lastModifiedBy>Author</cp:lastModifiedBy>
  <cp:revision>195</cp:revision>
  <dcterms:created xsi:type="dcterms:W3CDTF">2006-08-16T00:00:00Z</dcterms:created>
  <dcterms:modified xsi:type="dcterms:W3CDTF">2016-06-07T14:45:36Z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