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4"/>
  </p:notesMasterIdLst>
  <p:handoutMasterIdLst>
    <p:handoutMasterId r:id="rId75"/>
  </p:handoutMasterIdLst>
  <p:sldIdLst>
    <p:sldId id="452" r:id="rId2"/>
    <p:sldId id="396" r:id="rId3"/>
    <p:sldId id="428" r:id="rId4"/>
    <p:sldId id="327" r:id="rId5"/>
    <p:sldId id="588" r:id="rId6"/>
    <p:sldId id="614" r:id="rId7"/>
    <p:sldId id="615" r:id="rId8"/>
    <p:sldId id="589" r:id="rId9"/>
    <p:sldId id="549" r:id="rId10"/>
    <p:sldId id="491" r:id="rId11"/>
    <p:sldId id="497" r:id="rId12"/>
    <p:sldId id="562" r:id="rId13"/>
    <p:sldId id="563" r:id="rId14"/>
    <p:sldId id="564" r:id="rId15"/>
    <p:sldId id="574" r:id="rId16"/>
    <p:sldId id="575" r:id="rId17"/>
    <p:sldId id="638" r:id="rId18"/>
    <p:sldId id="639" r:id="rId19"/>
    <p:sldId id="592" r:id="rId20"/>
    <p:sldId id="577" r:id="rId21"/>
    <p:sldId id="618" r:id="rId22"/>
    <p:sldId id="608" r:id="rId23"/>
    <p:sldId id="640" r:id="rId24"/>
    <p:sldId id="611" r:id="rId25"/>
    <p:sldId id="610" r:id="rId26"/>
    <p:sldId id="641" r:id="rId27"/>
    <p:sldId id="619" r:id="rId28"/>
    <p:sldId id="616" r:id="rId29"/>
    <p:sldId id="673" r:id="rId30"/>
    <p:sldId id="654" r:id="rId31"/>
    <p:sldId id="655" r:id="rId32"/>
    <p:sldId id="656" r:id="rId33"/>
    <p:sldId id="657" r:id="rId34"/>
    <p:sldId id="658" r:id="rId35"/>
    <p:sldId id="659" r:id="rId36"/>
    <p:sldId id="660" r:id="rId37"/>
    <p:sldId id="661" r:id="rId38"/>
    <p:sldId id="662" r:id="rId39"/>
    <p:sldId id="663" r:id="rId40"/>
    <p:sldId id="664" r:id="rId41"/>
    <p:sldId id="665" r:id="rId42"/>
    <p:sldId id="666" r:id="rId43"/>
    <p:sldId id="667" r:id="rId44"/>
    <p:sldId id="668" r:id="rId45"/>
    <p:sldId id="669" r:id="rId46"/>
    <p:sldId id="670" r:id="rId47"/>
    <p:sldId id="671" r:id="rId48"/>
    <p:sldId id="674" r:id="rId49"/>
    <p:sldId id="672" r:id="rId50"/>
    <p:sldId id="629" r:id="rId51"/>
    <p:sldId id="630" r:id="rId52"/>
    <p:sldId id="628" r:id="rId53"/>
    <p:sldId id="631" r:id="rId54"/>
    <p:sldId id="632" r:id="rId55"/>
    <p:sldId id="633" r:id="rId56"/>
    <p:sldId id="642" r:id="rId57"/>
    <p:sldId id="643" r:id="rId58"/>
    <p:sldId id="644" r:id="rId59"/>
    <p:sldId id="645" r:id="rId60"/>
    <p:sldId id="646" r:id="rId61"/>
    <p:sldId id="647" r:id="rId62"/>
    <p:sldId id="648" r:id="rId63"/>
    <p:sldId id="650" r:id="rId64"/>
    <p:sldId id="649" r:id="rId65"/>
    <p:sldId id="651" r:id="rId66"/>
    <p:sldId id="652" r:id="rId67"/>
    <p:sldId id="653" r:id="rId68"/>
    <p:sldId id="352" r:id="rId69"/>
    <p:sldId id="429" r:id="rId70"/>
    <p:sldId id="675" r:id="rId71"/>
    <p:sldId id="353" r:id="rId72"/>
    <p:sldId id="354" r:id="rId73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371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-21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2016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#80</c:v>
                </c:pt>
                <c:pt idx="7">
                  <c:v>#80bis</c:v>
                </c:pt>
                <c:pt idx="8">
                  <c:v>#81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</c:v>
                </c:pt>
                <c:pt idx="1">
                  <c:v>35</c:v>
                </c:pt>
                <c:pt idx="2">
                  <c:v>159</c:v>
                </c:pt>
                <c:pt idx="3">
                  <c:v>150</c:v>
                </c:pt>
                <c:pt idx="4">
                  <c:v>35</c:v>
                </c:pt>
                <c:pt idx="5">
                  <c:v>251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985024"/>
        <c:axId val="310599680"/>
      </c:barChart>
      <c:catAx>
        <c:axId val="129985024"/>
        <c:scaling>
          <c:orientation val="minMax"/>
        </c:scaling>
        <c:delete val="0"/>
        <c:axPos val="b"/>
        <c:majorTickMark val="none"/>
        <c:minorTickMark val="none"/>
        <c:tickLblPos val="nextTo"/>
        <c:crossAx val="310599680"/>
        <c:crosses val="autoZero"/>
        <c:auto val="1"/>
        <c:lblAlgn val="ctr"/>
        <c:lblOffset val="100"/>
        <c:noMultiLvlLbl val="0"/>
      </c:catAx>
      <c:valAx>
        <c:axId val="3105996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2998502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2016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#80</c:v>
                </c:pt>
                <c:pt idx="7">
                  <c:v>#80bis</c:v>
                </c:pt>
                <c:pt idx="8">
                  <c:v>#81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19</c:v>
                </c:pt>
                <c:pt idx="1">
                  <c:v>156</c:v>
                </c:pt>
                <c:pt idx="2">
                  <c:v>1500</c:v>
                </c:pt>
                <c:pt idx="3">
                  <c:v>1510</c:v>
                </c:pt>
                <c:pt idx="4">
                  <c:v>222</c:v>
                </c:pt>
                <c:pt idx="5">
                  <c:v>1720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155776"/>
        <c:axId val="310625984"/>
      </c:barChart>
      <c:catAx>
        <c:axId val="134155776"/>
        <c:scaling>
          <c:orientation val="minMax"/>
        </c:scaling>
        <c:delete val="0"/>
        <c:axPos val="b"/>
        <c:majorTickMark val="none"/>
        <c:minorTickMark val="none"/>
        <c:tickLblPos val="nextTo"/>
        <c:crossAx val="310625984"/>
        <c:crosses val="autoZero"/>
        <c:auto val="1"/>
        <c:lblAlgn val="ctr"/>
        <c:lblOffset val="100"/>
        <c:noMultiLvlLbl val="0"/>
      </c:catAx>
      <c:valAx>
        <c:axId val="3106259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41557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2950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4"/>
            <a:ext cx="4986242" cy="446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4275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118" y="4717072"/>
            <a:ext cx="4989442" cy="44660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2016     RP-160010 RAN4 Status Report to RAN#71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zhaozhe\AppData\Local\Docs\R4-160248.zi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zhaozhe\AppData\Local\Docs\R4-160249.zip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00211052\AppData\Local\Docs\R4-160254.zi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s00211052\AppData\Local\Docs\R4-160255.zip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eperlin\AppData\Local\Docs\R4-160335.zip" TargetMode="External"/><Relationship Id="rId2" Type="http://schemas.openxmlformats.org/officeDocument/2006/relationships/hyperlink" Target="file:///C:\Users\nueng\Documents\InfoLib\Work\Activity\1-Standards\3GPP_meetings\Docs\R4-16267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nueng\Documents\InfoLib\Work\Activity\1-Standards\3GPP_meetings\Docs\R4-162678.zip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/>
            </a:r>
            <a:br>
              <a:rPr lang="en-US" altLang="zh-CN" smtClean="0"/>
            </a:br>
            <a:endParaRPr lang="en-GB" altLang="zh-CN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72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RP-160703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Busan, Korea, 13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16 June, 2016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</a:t>
            </a:r>
            <a:r>
              <a:rPr lang="en-GB" altLang="en-US" sz="1600" dirty="0">
                <a:latin typeface="Arial" charset="0"/>
              </a:rPr>
              <a:t>Issam Toufik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#72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304800"/>
            <a:ext cx="7291388" cy="1143000"/>
          </a:xfrm>
        </p:spPr>
        <p:txBody>
          <a:bodyPr/>
          <a:lstStyle/>
          <a:p>
            <a:r>
              <a:rPr lang="en-GB" altLang="en-US" smtClean="0"/>
              <a:t>LTE UE TRP and TRS &amp; UTRA Hand Phantom related UE TRP and TRS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idx="1"/>
          </p:nvPr>
        </p:nvSpPr>
        <p:spPr>
          <a:xfrm>
            <a:off x="425450" y="1684338"/>
            <a:ext cx="8229600" cy="4673600"/>
          </a:xfrm>
        </p:spPr>
        <p:txBody>
          <a:bodyPr/>
          <a:lstStyle/>
          <a:p>
            <a:r>
              <a:rPr lang="fi-FI" altLang="en-US" sz="2400" dirty="0"/>
              <a:t> </a:t>
            </a:r>
            <a:r>
              <a:rPr lang="en-GB" altLang="zh-CN" sz="2400" dirty="0" smtClean="0"/>
              <a:t>Tablet </a:t>
            </a:r>
            <a:r>
              <a:rPr lang="en-GB" altLang="zh-CN" sz="2400" dirty="0"/>
              <a:t>TRP/TRS requirements for min/min, min/max and recommended requirements</a:t>
            </a:r>
            <a:r>
              <a:rPr lang="fi-FI" altLang="en-US" sz="2400" dirty="0"/>
              <a:t> were </a:t>
            </a:r>
            <a:r>
              <a:rPr lang="fi-FI" altLang="en-US" sz="2400" dirty="0" smtClean="0"/>
              <a:t>agreed (R4-163122)</a:t>
            </a:r>
          </a:p>
          <a:p>
            <a:r>
              <a:rPr lang="fi-FI" altLang="en-US" sz="2400" dirty="0"/>
              <a:t> </a:t>
            </a:r>
            <a:r>
              <a:rPr lang="en-GB" altLang="zh-CN" sz="2400" dirty="0"/>
              <a:t>UTRA BHH TRP/TRS agreement </a:t>
            </a:r>
            <a:r>
              <a:rPr lang="en-GB" altLang="zh-CN" sz="2400" dirty="0" smtClean="0"/>
              <a:t>for </a:t>
            </a:r>
            <a:r>
              <a:rPr lang="en-GB" altLang="zh-CN" sz="2400" dirty="0"/>
              <a:t>bands I, II, V and </a:t>
            </a:r>
            <a:r>
              <a:rPr lang="en-GB" altLang="zh-CN" sz="2400" dirty="0" smtClean="0"/>
              <a:t>VIII were agreed (R4-164969)</a:t>
            </a:r>
          </a:p>
          <a:p>
            <a:r>
              <a:rPr lang="en-GB" altLang="zh-CN" sz="2400" dirty="0" smtClean="0"/>
              <a:t>WI complete with reduced scope</a:t>
            </a:r>
          </a:p>
          <a:p>
            <a:pPr marL="0" indent="0">
              <a:buNone/>
            </a:pPr>
            <a:endParaRPr lang="en-US" altLang="en-US" dirty="0" smtClean="0"/>
          </a:p>
          <a:p>
            <a:pPr lvl="1">
              <a:buFont typeface="Arial" charset="0"/>
              <a:buNone/>
            </a:pPr>
            <a:endParaRPr lang="en-US" altLang="en-US" dirty="0" smtClean="0"/>
          </a:p>
          <a:p>
            <a:pPr lvl="2"/>
            <a:endParaRPr lang="en-US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6350"/>
            <a:ext cx="6834188" cy="1143000"/>
          </a:xfrm>
        </p:spPr>
        <p:txBody>
          <a:bodyPr/>
          <a:lstStyle/>
          <a:p>
            <a:r>
              <a:rPr lang="fi-FI" altLang="en-US" smtClean="0"/>
              <a:t>BS RF requirements for Active Antenna Array System (AAS)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44022" y="1036551"/>
            <a:ext cx="8485188" cy="5046662"/>
          </a:xfrm>
        </p:spPr>
        <p:txBody>
          <a:bodyPr/>
          <a:lstStyle/>
          <a:p>
            <a:r>
              <a:rPr lang="en-US" altLang="en-US" sz="1800" dirty="0" smtClean="0"/>
              <a:t>General</a:t>
            </a:r>
          </a:p>
          <a:p>
            <a:pPr lvl="1"/>
            <a:r>
              <a:rPr lang="en-US" altLang="en-US" sz="1400" dirty="0" smtClean="0"/>
              <a:t>Evening </a:t>
            </a:r>
            <a:r>
              <a:rPr lang="en-US" altLang="en-US" sz="1400" dirty="0"/>
              <a:t>AH minutes (</a:t>
            </a:r>
            <a:r>
              <a:rPr lang="en-US" altLang="en-US" sz="1400" dirty="0" smtClean="0"/>
              <a:t>R4-162522, R4-164262)</a:t>
            </a:r>
            <a:endParaRPr lang="en-US" altLang="en-US" sz="1400" dirty="0"/>
          </a:p>
          <a:p>
            <a:pPr lvl="1"/>
            <a:r>
              <a:rPr lang="en-US" altLang="en-US" sz="1400" dirty="0" smtClean="0"/>
              <a:t>TR 37.842 v1.10.0 (R4-162523) with approved TPs from RAN4 #78</a:t>
            </a:r>
          </a:p>
          <a:p>
            <a:pPr lvl="1"/>
            <a:r>
              <a:rPr lang="en-US" altLang="en-US" sz="1400" dirty="0" smtClean="0"/>
              <a:t>TR 37.842 v1.11.0 (R4-164272) with approved TPs from RAN4 #78bis</a:t>
            </a:r>
          </a:p>
          <a:p>
            <a:r>
              <a:rPr lang="en-US" altLang="en-US" sz="1800" dirty="0" smtClean="0"/>
              <a:t>Performance Requirements</a:t>
            </a:r>
          </a:p>
          <a:p>
            <a:pPr lvl="1"/>
            <a:r>
              <a:rPr lang="en-GB" altLang="zh-CN" sz="1400" dirty="0"/>
              <a:t>Adding UTRA TDD </a:t>
            </a:r>
            <a:r>
              <a:rPr lang="en-GB" altLang="zh-CN" sz="1400" dirty="0" smtClean="0"/>
              <a:t>to </a:t>
            </a:r>
            <a:r>
              <a:rPr lang="en-GB" altLang="zh-CN" sz="1400" dirty="0"/>
              <a:t>performance</a:t>
            </a:r>
            <a:r>
              <a:rPr lang="en-GB" altLang="zh-CN" sz="1400" dirty="0" smtClean="0"/>
              <a:t> requirements (R4-162955)</a:t>
            </a:r>
            <a:endParaRPr lang="en-US" altLang="en-US" sz="1400" dirty="0"/>
          </a:p>
          <a:p>
            <a:r>
              <a:rPr lang="en-US" altLang="en-US" sz="1800" dirty="0"/>
              <a:t>Conformance </a:t>
            </a:r>
            <a:r>
              <a:rPr lang="en-US" altLang="en-US" sz="1800" dirty="0" smtClean="0"/>
              <a:t>Requirements (part 1+ part2)</a:t>
            </a:r>
            <a:endParaRPr lang="en-US" altLang="en-US" sz="1800" dirty="0"/>
          </a:p>
          <a:p>
            <a:pPr lvl="1"/>
            <a:r>
              <a:rPr lang="en-US" altLang="en-US" sz="1400" dirty="0" smtClean="0"/>
              <a:t>TS 37.145-1 v0.2.0 (R4-164273) with approved TPs from RAN4 #78bis</a:t>
            </a:r>
          </a:p>
          <a:p>
            <a:pPr lvl="1"/>
            <a:r>
              <a:rPr lang="en-US" altLang="en-US" sz="1400" dirty="0" smtClean="0"/>
              <a:t>TS 37.145-1 v0.3.0 (R4-164926) with approved TPs from RAN4 #79</a:t>
            </a:r>
          </a:p>
          <a:p>
            <a:pPr lvl="1"/>
            <a:r>
              <a:rPr lang="en-US" altLang="en-US" sz="1400" dirty="0" smtClean="0"/>
              <a:t>TS 37.145-2 v0.2.0 (R4-162524)  with approved TPs from RAN4 #78</a:t>
            </a:r>
          </a:p>
          <a:p>
            <a:pPr lvl="1"/>
            <a:r>
              <a:rPr lang="en-US" altLang="en-US" sz="1400" dirty="0" smtClean="0"/>
              <a:t>TS 37.145-2 v0.3.0 (R4-164927) with approved TPs from RAN4 #79</a:t>
            </a:r>
          </a:p>
          <a:p>
            <a:r>
              <a:rPr lang="en-US" altLang="en-US" sz="1800" dirty="0" smtClean="0"/>
              <a:t>OTA testing </a:t>
            </a:r>
          </a:p>
          <a:p>
            <a:pPr lvl="1"/>
            <a:r>
              <a:rPr lang="en-US" altLang="en-US" sz="1400" dirty="0" smtClean="0"/>
              <a:t>WF for OTA uncertainty (R4-162963) </a:t>
            </a:r>
          </a:p>
          <a:p>
            <a:pPr lvl="1"/>
            <a:r>
              <a:rPr lang="en-US" altLang="en-US" sz="1400" dirty="0" smtClean="0"/>
              <a:t>Capturing limits and scope of each test methods (proposal 1a in R4-161742 was agreed)</a:t>
            </a:r>
          </a:p>
          <a:p>
            <a:pPr lvl="1"/>
            <a:r>
              <a:rPr lang="en-US" altLang="en-US" sz="1400" dirty="0" smtClean="0"/>
              <a:t>Installing reference point in OTA testing (R4-163091)</a:t>
            </a:r>
          </a:p>
          <a:p>
            <a:pPr lvl="1"/>
            <a:r>
              <a:rPr lang="en-GB" altLang="zh-CN" sz="1400" dirty="0"/>
              <a:t>WF on Uncertainty distribution and values for common </a:t>
            </a:r>
            <a:r>
              <a:rPr lang="en-GB" altLang="zh-CN" sz="1400" dirty="0" smtClean="0"/>
              <a:t>equipment </a:t>
            </a:r>
            <a:r>
              <a:rPr lang="en-GB" altLang="zh-CN" sz="1400" dirty="0"/>
              <a:t>used in EIRP/EIS test </a:t>
            </a:r>
            <a:r>
              <a:rPr lang="en-GB" altLang="zh-CN" sz="1400" dirty="0" smtClean="0"/>
              <a:t>methods (R4-164720)</a:t>
            </a:r>
          </a:p>
          <a:p>
            <a:pPr lvl="1"/>
            <a:r>
              <a:rPr lang="en-GB" altLang="zh-CN" sz="1400" dirty="0"/>
              <a:t>Test methods description updates (R4-164723, </a:t>
            </a:r>
            <a:r>
              <a:rPr lang="en-GB" altLang="zh-CN" sz="1400" dirty="0" smtClean="0"/>
              <a:t>R4-164724, R4-164725, R4-164404, R4-164924)</a:t>
            </a:r>
          </a:p>
          <a:p>
            <a:pPr lvl="1"/>
            <a:r>
              <a:rPr lang="en-GB" altLang="zh-CN" sz="1400" dirty="0"/>
              <a:t>Uncertainty budget values (R4-164781, R4-164782, R4-164779, R4-164780</a:t>
            </a:r>
            <a:r>
              <a:rPr lang="en-GB" altLang="zh-CN" sz="1400" dirty="0" smtClean="0"/>
              <a:t>)</a:t>
            </a:r>
          </a:p>
          <a:p>
            <a:pPr lvl="1"/>
            <a:r>
              <a:rPr lang="en-GB" altLang="zh-CN" sz="1400" dirty="0"/>
              <a:t>EIRP and EIS measurement accuracy value (R4-164931, R4-164932)</a:t>
            </a:r>
            <a:r>
              <a:rPr lang="en-GB" altLang="zh-CN" sz="1400" b="1" dirty="0"/>
              <a:t/>
            </a:r>
            <a:br>
              <a:rPr lang="en-GB" altLang="zh-CN" sz="1400" b="1" dirty="0"/>
            </a:br>
            <a:r>
              <a:rPr lang="en-US" altLang="en-US" sz="1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0" y="180975"/>
            <a:ext cx="7291388" cy="1143000"/>
          </a:xfrm>
        </p:spPr>
        <p:txBody>
          <a:bodyPr/>
          <a:lstStyle/>
          <a:p>
            <a:r>
              <a:rPr lang="en-GB" altLang="en-US" smtClean="0"/>
              <a:t>Interference Mitigation for DL control channels of LTE</a:t>
            </a:r>
          </a:p>
        </p:txBody>
      </p:sp>
      <p:sp>
        <p:nvSpPr>
          <p:cNvPr id="24579" name="Content Placeholder 3"/>
          <p:cNvSpPr>
            <a:spLocks noGrp="1"/>
          </p:cNvSpPr>
          <p:nvPr>
            <p:ph idx="1"/>
          </p:nvPr>
        </p:nvSpPr>
        <p:spPr>
          <a:xfrm>
            <a:off x="425450" y="1290644"/>
            <a:ext cx="8229600" cy="4673600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pPr lvl="1"/>
            <a:r>
              <a:rPr lang="en-US" altLang="en-US" sz="1600" dirty="0" smtClean="0"/>
              <a:t>Evening ad-hoc minutes (R4-162756, R4-164752)</a:t>
            </a:r>
          </a:p>
          <a:p>
            <a:pPr lvl="1"/>
            <a:r>
              <a:rPr lang="en-US" altLang="en-US" sz="1600" dirty="0" smtClean="0"/>
              <a:t>UE capability </a:t>
            </a:r>
          </a:p>
          <a:p>
            <a:pPr lvl="2"/>
            <a:r>
              <a:rPr lang="en-US" altLang="en-US" sz="1200" dirty="0" smtClean="0"/>
              <a:t>UE </a:t>
            </a:r>
            <a:r>
              <a:rPr lang="en-US" altLang="en-US" sz="1200" dirty="0"/>
              <a:t>capability  </a:t>
            </a:r>
            <a:r>
              <a:rPr lang="en-US" altLang="en-US" sz="1200" dirty="0" smtClean="0"/>
              <a:t>WF </a:t>
            </a:r>
            <a:r>
              <a:rPr lang="en-US" altLang="en-US" sz="1200" dirty="0"/>
              <a:t>in RAN4 #78bis (R4-162757</a:t>
            </a:r>
            <a:r>
              <a:rPr lang="en-US" altLang="en-US" sz="1200" dirty="0" smtClean="0"/>
              <a:t>). </a:t>
            </a:r>
          </a:p>
          <a:p>
            <a:pPr lvl="1"/>
            <a:r>
              <a:rPr lang="en-US" altLang="en-US" sz="1600" dirty="0" smtClean="0"/>
              <a:t>Other WFs </a:t>
            </a:r>
          </a:p>
          <a:p>
            <a:pPr lvl="2"/>
            <a:r>
              <a:rPr lang="en-US" altLang="en-US" sz="1200" dirty="0"/>
              <a:t>Interference model for synchronous network (R4-162758)</a:t>
            </a:r>
          </a:p>
          <a:p>
            <a:pPr lvl="2"/>
            <a:r>
              <a:rPr lang="en-US" altLang="en-US" sz="1200" dirty="0" smtClean="0"/>
              <a:t>CCIM </a:t>
            </a:r>
            <a:r>
              <a:rPr lang="en-US" altLang="en-US" sz="1200" dirty="0"/>
              <a:t>UE demodulation tests (R4-162759)</a:t>
            </a:r>
          </a:p>
          <a:p>
            <a:pPr lvl="2"/>
            <a:r>
              <a:rPr lang="en-US" altLang="zh-CN" sz="1200" dirty="0"/>
              <a:t>CCIM UE behavior during C-DRX (R4-162768) </a:t>
            </a:r>
          </a:p>
          <a:p>
            <a:pPr lvl="2"/>
            <a:r>
              <a:rPr lang="en-GB" altLang="zh-CN" sz="1200" dirty="0"/>
              <a:t>WF on DL Control Channel IM for Asynchronous Networks for PDCCH/PCFICH/PHICH (R4-164559)</a:t>
            </a:r>
            <a:endParaRPr lang="en-US" altLang="zh-CN" sz="1200" dirty="0"/>
          </a:p>
          <a:p>
            <a:r>
              <a:rPr lang="en-US" altLang="en-US" sz="1600" dirty="0" smtClean="0"/>
              <a:t>Agreed CRs</a:t>
            </a:r>
          </a:p>
          <a:p>
            <a:pPr lvl="1"/>
            <a:r>
              <a:rPr lang="en-US" altLang="en-US" sz="1100" dirty="0"/>
              <a:t>CR on definition (R4-163050 endorsed in RAN4 #78bis, R4-164880 agreed in RAN4 #79)</a:t>
            </a:r>
          </a:p>
          <a:p>
            <a:pPr lvl="1"/>
            <a:r>
              <a:rPr lang="en-GB" altLang="zh-CN" sz="1100" dirty="0"/>
              <a:t>CR of introducing enhanced control channels requirements under asynchronous network in Rel-13 (R4-164732)</a:t>
            </a:r>
          </a:p>
          <a:p>
            <a:pPr lvl="1"/>
            <a:r>
              <a:rPr lang="en-GB" altLang="zh-CN" sz="1100" dirty="0"/>
              <a:t>CR on applicability rule for enhanced control channel requirements (R4-164881)</a:t>
            </a:r>
          </a:p>
          <a:p>
            <a:pPr lvl="1"/>
            <a:r>
              <a:rPr lang="en-GB" altLang="zh-CN" sz="1100" dirty="0"/>
              <a:t>CR on the introduction of the LTE DL Control Channels Interference Mitigation: PDCCH/PCFICH demodulation performance requirements (R4-164563)</a:t>
            </a:r>
          </a:p>
          <a:p>
            <a:pPr lvl="1"/>
            <a:r>
              <a:rPr lang="en-GB" altLang="zh-CN" sz="1100" dirty="0"/>
              <a:t>CR on the introduction of the LTE DL Control Channels Interference Mitigation: Interference models (R4-164864) </a:t>
            </a:r>
          </a:p>
          <a:p>
            <a:pPr lvl="1"/>
            <a:r>
              <a:rPr lang="en-GB" altLang="zh-CN" sz="1100" dirty="0"/>
              <a:t>PHICH performance requirements for DL control channel IM (R4-164565)</a:t>
            </a:r>
          </a:p>
          <a:p>
            <a:pPr lvl="1"/>
            <a:r>
              <a:rPr lang="en-GB" altLang="zh-CN" sz="1100" dirty="0"/>
              <a:t>CR on </a:t>
            </a:r>
            <a:r>
              <a:rPr lang="en-GB" altLang="zh-CN" sz="1100" dirty="0" err="1"/>
              <a:t>ePDCCH</a:t>
            </a:r>
            <a:r>
              <a:rPr lang="en-GB" altLang="zh-CN" sz="1100" dirty="0"/>
              <a:t> performance requirements for DL control channel IM (R4-164566)</a:t>
            </a:r>
          </a:p>
          <a:p>
            <a:pPr lvl="1"/>
            <a:r>
              <a:rPr lang="en-GB" altLang="zh-CN" sz="1100" dirty="0"/>
              <a:t>CR on FRC for enhanced </a:t>
            </a:r>
            <a:r>
              <a:rPr lang="en-GB" altLang="zh-CN" sz="1100" dirty="0" err="1"/>
              <a:t>ePDCCH</a:t>
            </a:r>
            <a:r>
              <a:rPr lang="en-GB" altLang="zh-CN" sz="1100" dirty="0"/>
              <a:t> performance requirements (R4-163885</a:t>
            </a:r>
            <a:r>
              <a:rPr lang="en-GB" altLang="zh-CN" sz="1100" dirty="0" smtClean="0"/>
              <a:t>)</a:t>
            </a:r>
          </a:p>
          <a:p>
            <a:r>
              <a:rPr lang="en-GB" altLang="zh-CN" sz="1800" dirty="0" smtClean="0"/>
              <a:t>WI complete</a:t>
            </a:r>
            <a:r>
              <a:rPr lang="en-GB" altLang="zh-CN" sz="1800" dirty="0"/>
              <a:t/>
            </a:r>
            <a:br>
              <a:rPr lang="en-GB" altLang="zh-CN" sz="1800" dirty="0"/>
            </a:br>
            <a:r>
              <a:rPr lang="en-GB" altLang="zh-CN" sz="1800" b="1" dirty="0"/>
              <a:t/>
            </a:r>
            <a:br>
              <a:rPr lang="en-GB" altLang="zh-CN" sz="1800" b="1" dirty="0"/>
            </a:br>
            <a:r>
              <a:rPr lang="en-GB" altLang="zh-CN" sz="1800" b="1" dirty="0"/>
              <a:t/>
            </a:r>
            <a:br>
              <a:rPr lang="en-GB" altLang="zh-CN" sz="1800" b="1" dirty="0"/>
            </a:br>
            <a:endParaRPr lang="en-GB" altLang="zh-CN" sz="1800" dirty="0"/>
          </a:p>
          <a:p>
            <a:pPr lvl="1"/>
            <a:endParaRPr lang="en-US" altLang="en-US" sz="1400" dirty="0"/>
          </a:p>
          <a:p>
            <a:pPr lvl="1"/>
            <a:endParaRPr lang="en-US" altLang="en-US" sz="1200" dirty="0" smtClean="0"/>
          </a:p>
          <a:p>
            <a:pPr lvl="1"/>
            <a:endParaRPr lang="en-US" altLang="en-US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0" y="14288"/>
            <a:ext cx="7291388" cy="1143000"/>
          </a:xfrm>
        </p:spPr>
        <p:txBody>
          <a:bodyPr/>
          <a:lstStyle/>
          <a:p>
            <a:r>
              <a:rPr lang="en-GB" altLang="en-US" smtClean="0"/>
              <a:t>MMSE-IRC receiver for LTE BS</a:t>
            </a:r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>
          <a:xfrm>
            <a:off x="425450" y="831078"/>
            <a:ext cx="8580438" cy="5518150"/>
          </a:xfrm>
        </p:spPr>
        <p:txBody>
          <a:bodyPr/>
          <a:lstStyle/>
          <a:p>
            <a:r>
              <a:rPr lang="en-US" altLang="en-US" sz="1800" dirty="0"/>
              <a:t>General</a:t>
            </a:r>
          </a:p>
          <a:p>
            <a:pPr lvl="1"/>
            <a:r>
              <a:rPr lang="en-US" altLang="en-US" sz="1400" dirty="0" smtClean="0"/>
              <a:t>Ad </a:t>
            </a:r>
            <a:r>
              <a:rPr lang="en-US" altLang="en-US" sz="1400" dirty="0"/>
              <a:t>hoc minutes for MMSE-IRC for LTE </a:t>
            </a:r>
            <a:r>
              <a:rPr lang="en-US" altLang="en-US" sz="1400" dirty="0" smtClean="0"/>
              <a:t>BS in RAN4 #78bis (R4-163037, )</a:t>
            </a:r>
          </a:p>
          <a:p>
            <a:pPr lvl="1"/>
            <a:r>
              <a:rPr lang="en-US" altLang="en-US" sz="1400" dirty="0"/>
              <a:t>TR 36.884 V1.0.0 (R4-161522) with approve TPs from RAN4 #78</a:t>
            </a:r>
          </a:p>
          <a:p>
            <a:pPr lvl="1"/>
            <a:r>
              <a:rPr lang="en-US" altLang="en-US" sz="1400" dirty="0"/>
              <a:t>TR 36.884 V1.1.0 (R4-161522) with approved TPs from RAN4 #</a:t>
            </a:r>
            <a:r>
              <a:rPr lang="en-US" altLang="en-US" sz="1400" dirty="0" smtClean="0"/>
              <a:t>78bis</a:t>
            </a:r>
          </a:p>
          <a:p>
            <a:r>
              <a:rPr lang="en-US" altLang="en-US" sz="1800" dirty="0" smtClean="0"/>
              <a:t>TR update</a:t>
            </a:r>
          </a:p>
          <a:p>
            <a:pPr lvl="1"/>
            <a:r>
              <a:rPr lang="en-US" altLang="en-US" sz="1400" dirty="0" smtClean="0"/>
              <a:t>Editorial TP (R4-163289) </a:t>
            </a:r>
          </a:p>
          <a:p>
            <a:pPr lvl="1"/>
            <a:r>
              <a:rPr lang="en-US" altLang="en-US" sz="1400" dirty="0" smtClean="0"/>
              <a:t>TP on TR conclusion (R4-164634)</a:t>
            </a:r>
          </a:p>
          <a:p>
            <a:pPr lvl="1"/>
            <a:r>
              <a:rPr lang="en-US" altLang="en-US" sz="1400" dirty="0" smtClean="0"/>
              <a:t>Summary of simulation results for </a:t>
            </a:r>
            <a:r>
              <a:rPr lang="en-US" altLang="en-US" sz="1400" dirty="0" err="1" smtClean="0"/>
              <a:t>async</a:t>
            </a:r>
            <a:r>
              <a:rPr lang="en-US" altLang="en-US" sz="1400" dirty="0" smtClean="0"/>
              <a:t> network (R4-154635)</a:t>
            </a:r>
          </a:p>
          <a:p>
            <a:r>
              <a:rPr lang="en-US" altLang="en-US" sz="1800" dirty="0" smtClean="0"/>
              <a:t>CR for 36.104 and 36.141</a:t>
            </a:r>
          </a:p>
          <a:p>
            <a:pPr lvl="1"/>
            <a:r>
              <a:rPr lang="en-US" altLang="en-US" sz="1400" dirty="0" smtClean="0"/>
              <a:t>36.104 CR BS MMSE-IRC receiver – Definitions (R4-161526)</a:t>
            </a:r>
          </a:p>
          <a:p>
            <a:pPr lvl="1"/>
            <a:r>
              <a:rPr lang="en-US" altLang="en-US" sz="1400" dirty="0" smtClean="0"/>
              <a:t>36.104 CR Demodulation tests in synchronous interference scenario (R4-162764)</a:t>
            </a:r>
          </a:p>
          <a:p>
            <a:pPr lvl="1"/>
            <a:r>
              <a:rPr lang="en-US" altLang="en-US" sz="1400" dirty="0"/>
              <a:t>36.104 CR Demodulation tests in </a:t>
            </a:r>
            <a:r>
              <a:rPr lang="en-US" altLang="en-US" sz="1400" dirty="0" smtClean="0"/>
              <a:t>asynchronous </a:t>
            </a:r>
            <a:r>
              <a:rPr lang="en-US" altLang="en-US" sz="1400" dirty="0"/>
              <a:t>interference scenario (</a:t>
            </a:r>
            <a:r>
              <a:rPr lang="en-US" altLang="en-US" sz="1400" dirty="0" smtClean="0"/>
              <a:t>R4-163036)</a:t>
            </a:r>
          </a:p>
          <a:p>
            <a:pPr lvl="1"/>
            <a:r>
              <a:rPr lang="en-US" altLang="en-US" sz="1400" dirty="0" smtClean="0"/>
              <a:t>36.104 CR FRC definitions (R4-162794)</a:t>
            </a:r>
          </a:p>
          <a:p>
            <a:pPr lvl="1"/>
            <a:r>
              <a:rPr lang="en-US" altLang="en-US" sz="1400" dirty="0" smtClean="0"/>
              <a:t>36.104 Interference model (R4-161530)</a:t>
            </a:r>
          </a:p>
          <a:p>
            <a:pPr lvl="1"/>
            <a:r>
              <a:rPr lang="en-US" altLang="en-US" sz="1400" dirty="0" smtClean="0"/>
              <a:t>36.104 </a:t>
            </a:r>
            <a:r>
              <a:rPr lang="en-US" altLang="en-US" sz="1400" dirty="0"/>
              <a:t>CR Asynchronous interference scenario (R4-163288</a:t>
            </a:r>
            <a:r>
              <a:rPr lang="en-US" altLang="en-US" sz="1400" dirty="0" smtClean="0"/>
              <a:t>)</a:t>
            </a:r>
          </a:p>
          <a:p>
            <a:pPr lvl="1"/>
            <a:r>
              <a:rPr lang="en-US" altLang="en-US" sz="1400" dirty="0" smtClean="0"/>
              <a:t>36.141 CR connection diagram for BS-IRC in synchronous network (R4-163432)</a:t>
            </a:r>
          </a:p>
          <a:p>
            <a:pPr lvl="1"/>
            <a:r>
              <a:rPr lang="en-US" altLang="en-US" sz="1400" dirty="0" smtClean="0"/>
              <a:t>36.141 CR synchronous network demodulation conformance tests (R4-163433)</a:t>
            </a:r>
          </a:p>
          <a:p>
            <a:pPr lvl="1"/>
            <a:r>
              <a:rPr lang="en-US" altLang="en-US" sz="1400" dirty="0"/>
              <a:t>36.141 CR </a:t>
            </a:r>
            <a:r>
              <a:rPr lang="en-US" altLang="en-US" sz="1400" dirty="0" smtClean="0"/>
              <a:t>asynchronous </a:t>
            </a:r>
            <a:r>
              <a:rPr lang="en-US" altLang="en-US" sz="1400" dirty="0"/>
              <a:t>network demodulation conformance tests (</a:t>
            </a:r>
            <a:r>
              <a:rPr lang="en-US" altLang="en-US" sz="1400" dirty="0" smtClean="0"/>
              <a:t>R4-164636) </a:t>
            </a:r>
          </a:p>
          <a:p>
            <a:pPr lvl="1"/>
            <a:r>
              <a:rPr lang="en-US" altLang="en-US" sz="1400" dirty="0" smtClean="0"/>
              <a:t>36.141 CR for interference model (R4-164554) </a:t>
            </a:r>
          </a:p>
          <a:p>
            <a:pPr lvl="1"/>
            <a:r>
              <a:rPr lang="en-US" altLang="en-US" sz="1400" dirty="0" smtClean="0"/>
              <a:t>36.141 CR new FRC tables (R4-164347)</a:t>
            </a:r>
          </a:p>
          <a:p>
            <a:r>
              <a:rPr lang="en-US" altLang="en-US" sz="1800" dirty="0" smtClean="0"/>
              <a:t>WI complete</a:t>
            </a:r>
          </a:p>
          <a:p>
            <a:pPr lvl="1"/>
            <a:endParaRPr lang="en-US" altLang="en-US" sz="1400" dirty="0" smtClean="0"/>
          </a:p>
          <a:p>
            <a:pPr lvl="1"/>
            <a:endParaRPr lang="en-US" altLang="en-US" sz="1400" dirty="0"/>
          </a:p>
          <a:p>
            <a:pPr lvl="2"/>
            <a:endParaRPr lang="en-US" altLang="en-US" sz="1000" dirty="0"/>
          </a:p>
          <a:p>
            <a:pPr lvl="1">
              <a:buFont typeface="Arial" charset="0"/>
              <a:buNone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-1" y="14288"/>
            <a:ext cx="8520913" cy="1143000"/>
          </a:xfrm>
        </p:spPr>
        <p:txBody>
          <a:bodyPr/>
          <a:lstStyle/>
          <a:p>
            <a:r>
              <a:rPr lang="en-GB" altLang="en-US" dirty="0" smtClean="0"/>
              <a:t>Further LTE Physical Layer Enhancements for MTC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433541" y="786479"/>
            <a:ext cx="8800194" cy="5416550"/>
          </a:xfrm>
        </p:spPr>
        <p:txBody>
          <a:bodyPr/>
          <a:lstStyle/>
          <a:p>
            <a:r>
              <a:rPr lang="en-US" altLang="en-US" sz="1200" dirty="0"/>
              <a:t>General</a:t>
            </a:r>
          </a:p>
          <a:p>
            <a:pPr lvl="1"/>
            <a:r>
              <a:rPr lang="en-US" altLang="en-US" sz="900" dirty="0"/>
              <a:t>Ad-hoc meeting minutes (R4-162751, R4-164858) </a:t>
            </a:r>
          </a:p>
          <a:p>
            <a:r>
              <a:rPr lang="en-US" altLang="en-US" sz="1200" dirty="0" smtClean="0"/>
              <a:t>RRM requirements</a:t>
            </a:r>
          </a:p>
          <a:p>
            <a:pPr lvl="1"/>
            <a:r>
              <a:rPr lang="en-US" altLang="en-US" sz="900" dirty="0" smtClean="0"/>
              <a:t>WF on </a:t>
            </a:r>
            <a:r>
              <a:rPr lang="en-US" altLang="en-US" sz="900" dirty="0" err="1" smtClean="0"/>
              <a:t>eMTC</a:t>
            </a:r>
            <a:r>
              <a:rPr lang="en-US" altLang="en-US" sz="900" dirty="0" smtClean="0"/>
              <a:t> RLM </a:t>
            </a:r>
            <a:r>
              <a:rPr lang="en-US" altLang="en-US" sz="900" dirty="0" err="1" smtClean="0"/>
              <a:t>CRMode</a:t>
            </a:r>
            <a:r>
              <a:rPr lang="en-US" altLang="en-US" sz="900" dirty="0" smtClean="0"/>
              <a:t> A test (R4-163025)</a:t>
            </a:r>
          </a:p>
          <a:p>
            <a:pPr lvl="1"/>
            <a:r>
              <a:rPr lang="en-US" altLang="en-US" sz="900" dirty="0"/>
              <a:t>WF for deriving SNR in RLM test for </a:t>
            </a:r>
            <a:r>
              <a:rPr lang="en-US" altLang="en-US" sz="900" dirty="0" err="1"/>
              <a:t>CEMode</a:t>
            </a:r>
            <a:r>
              <a:rPr lang="en-US" altLang="en-US" sz="900" dirty="0"/>
              <a:t> A (R4-164905)</a:t>
            </a:r>
            <a:endParaRPr lang="en-US" altLang="en-US" sz="900" dirty="0" smtClean="0"/>
          </a:p>
          <a:p>
            <a:pPr lvl="1"/>
            <a:r>
              <a:rPr lang="en-US" altLang="en-US" sz="900" dirty="0" smtClean="0"/>
              <a:t>WF on </a:t>
            </a:r>
            <a:r>
              <a:rPr lang="en-US" altLang="en-US" sz="900" dirty="0" err="1" smtClean="0"/>
              <a:t>eMTC</a:t>
            </a:r>
            <a:r>
              <a:rPr lang="en-US" altLang="en-US" sz="900" dirty="0" smtClean="0"/>
              <a:t> RRM (R4-163026)</a:t>
            </a:r>
          </a:p>
          <a:p>
            <a:pPr lvl="1"/>
            <a:r>
              <a:rPr lang="en-US" altLang="en-US" sz="900" dirty="0" smtClean="0"/>
              <a:t>Example </a:t>
            </a:r>
            <a:r>
              <a:rPr lang="en-US" altLang="en-US" sz="900" dirty="0" err="1" smtClean="0"/>
              <a:t>eMTC</a:t>
            </a:r>
            <a:r>
              <a:rPr lang="en-US" altLang="en-US" sz="900" dirty="0" smtClean="0"/>
              <a:t> RRM test cases (R4-162775)</a:t>
            </a:r>
          </a:p>
          <a:p>
            <a:pPr lvl="1"/>
            <a:r>
              <a:rPr lang="en-US" altLang="en-US" sz="900" dirty="0" smtClean="0"/>
              <a:t>Cat-M1 RRM Test case List (R4-162743) </a:t>
            </a:r>
          </a:p>
          <a:p>
            <a:pPr lvl="1"/>
            <a:r>
              <a:rPr lang="en-US" altLang="en-US" sz="900" dirty="0" smtClean="0"/>
              <a:t>OCNG </a:t>
            </a:r>
            <a:r>
              <a:rPr lang="en-US" altLang="en-US" sz="900" dirty="0"/>
              <a:t>patterns for Cat-M1 RRM Tests (</a:t>
            </a:r>
            <a:r>
              <a:rPr lang="en-US" altLang="en-US" sz="900" dirty="0" smtClean="0"/>
              <a:t>R4-162560) </a:t>
            </a:r>
          </a:p>
          <a:p>
            <a:pPr lvl="1"/>
            <a:r>
              <a:rPr lang="en-US" altLang="en-US" sz="900" dirty="0"/>
              <a:t>WF on testing methodologies for </a:t>
            </a:r>
            <a:r>
              <a:rPr lang="en-US" altLang="en-US" sz="900" dirty="0" err="1"/>
              <a:t>eMTC</a:t>
            </a:r>
            <a:r>
              <a:rPr lang="en-US" altLang="en-US" sz="900" dirty="0"/>
              <a:t> (R4-164887)</a:t>
            </a:r>
          </a:p>
          <a:p>
            <a:pPr lvl="1"/>
            <a:r>
              <a:rPr lang="en-US" altLang="en-US" sz="900" dirty="0" err="1" smtClean="0"/>
              <a:t>eMTC</a:t>
            </a:r>
            <a:r>
              <a:rPr lang="en-US" altLang="en-US" sz="900" dirty="0" smtClean="0"/>
              <a:t> CE Mode B RRM test list (R4-164863)</a:t>
            </a:r>
            <a:endParaRPr lang="en-US" altLang="en-US" sz="900" dirty="0"/>
          </a:p>
          <a:p>
            <a:r>
              <a:rPr lang="en-US" altLang="en-US" sz="1400" dirty="0" smtClean="0"/>
              <a:t>UE performance</a:t>
            </a:r>
          </a:p>
          <a:p>
            <a:pPr lvl="1"/>
            <a:r>
              <a:rPr lang="en-US" altLang="en-US" sz="900" dirty="0"/>
              <a:t>WF on </a:t>
            </a:r>
            <a:r>
              <a:rPr lang="en-US" altLang="en-US" sz="900" dirty="0" err="1"/>
              <a:t>eMTC</a:t>
            </a:r>
            <a:r>
              <a:rPr lang="en-US" altLang="en-US" sz="900" dirty="0"/>
              <a:t> demodulation and CSI (R4-162790</a:t>
            </a:r>
            <a:r>
              <a:rPr lang="en-US" altLang="en-US" sz="900" dirty="0" smtClean="0"/>
              <a:t>) in RAN4 #78bis</a:t>
            </a:r>
            <a:endParaRPr lang="en-US" altLang="en-US" sz="900" dirty="0"/>
          </a:p>
          <a:p>
            <a:pPr lvl="1"/>
            <a:r>
              <a:rPr lang="en-US" altLang="en-US" sz="900" dirty="0"/>
              <a:t>WF on </a:t>
            </a:r>
            <a:r>
              <a:rPr lang="en-US" altLang="en-US" sz="900" dirty="0" err="1"/>
              <a:t>eMTC</a:t>
            </a:r>
            <a:r>
              <a:rPr lang="en-US" altLang="en-US" sz="900" dirty="0"/>
              <a:t> demodulation and CSI (R4-164608</a:t>
            </a:r>
            <a:r>
              <a:rPr lang="en-US" altLang="en-US" sz="900" dirty="0" smtClean="0"/>
              <a:t>) in RAN4 #79</a:t>
            </a:r>
            <a:endParaRPr lang="en-US" altLang="en-US" sz="900" dirty="0"/>
          </a:p>
          <a:p>
            <a:r>
              <a:rPr lang="en-US" altLang="zh-CN" sz="1400" dirty="0" smtClean="0"/>
              <a:t>BS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performance</a:t>
            </a:r>
          </a:p>
          <a:p>
            <a:pPr lvl="1"/>
            <a:r>
              <a:rPr lang="en-US" altLang="zh-CN" sz="900" dirty="0"/>
              <a:t>WF on </a:t>
            </a:r>
            <a:r>
              <a:rPr lang="en-US" altLang="zh-CN" sz="900" dirty="0" err="1"/>
              <a:t>eMTC</a:t>
            </a:r>
            <a:r>
              <a:rPr lang="en-US" altLang="zh-CN" sz="900" dirty="0"/>
              <a:t> BS demodulation requirements (R4-164611)</a:t>
            </a:r>
            <a:endParaRPr lang="en-US" altLang="en-US" sz="900" dirty="0"/>
          </a:p>
          <a:p>
            <a:r>
              <a:rPr lang="en-US" altLang="en-US" sz="1400" dirty="0"/>
              <a:t>CR </a:t>
            </a:r>
            <a:r>
              <a:rPr lang="en-US" altLang="en-US" sz="1400" dirty="0" smtClean="0"/>
              <a:t>approved for RRM, UE demodulation and CSI, BS demodulation</a:t>
            </a:r>
            <a:endParaRPr lang="en-US" altLang="en-US" sz="1400" dirty="0"/>
          </a:p>
          <a:p>
            <a:pPr lvl="1"/>
            <a:r>
              <a:rPr lang="en-US" altLang="en-US" sz="700" dirty="0" smtClean="0"/>
              <a:t>36.133 Measurement accuracy requirements (R4-162560) </a:t>
            </a:r>
          </a:p>
          <a:p>
            <a:pPr lvl="1"/>
            <a:r>
              <a:rPr lang="en-US" altLang="en-US" sz="700" dirty="0" smtClean="0"/>
              <a:t>36.133 RMCs for Cat-M1 RRM Tests (R4-162778, -2779)</a:t>
            </a:r>
          </a:p>
          <a:p>
            <a:pPr lvl="1"/>
            <a:r>
              <a:rPr lang="en-US" altLang="en-US" sz="700" dirty="0" smtClean="0"/>
              <a:t>36.133 RLM test (R4-164889, -4890, -4891, -4596, -4902, -4598, -4903, -4904, -4601)</a:t>
            </a:r>
          </a:p>
          <a:p>
            <a:pPr lvl="1"/>
            <a:r>
              <a:rPr lang="en-US" altLang="en-US" sz="700" dirty="0" smtClean="0"/>
              <a:t>36.133 Intra-frequency case (R4-164602, -4617, -4618, -4619, -4620, -4623)</a:t>
            </a:r>
          </a:p>
          <a:p>
            <a:pPr lvl="1"/>
            <a:r>
              <a:rPr lang="en-US" altLang="en-US" sz="700" dirty="0" smtClean="0"/>
              <a:t>36.133 RRC Re-establishment tests (R4-164624)</a:t>
            </a:r>
          </a:p>
          <a:p>
            <a:pPr lvl="1"/>
            <a:r>
              <a:rPr lang="en-US" altLang="en-US" sz="700" dirty="0" smtClean="0"/>
              <a:t>36.133 TA adjustment accuracy (R4-164621)</a:t>
            </a:r>
          </a:p>
          <a:p>
            <a:pPr lvl="1"/>
            <a:r>
              <a:rPr lang="en-US" altLang="en-US" sz="700" dirty="0" smtClean="0"/>
              <a:t>36.133 UE transmit timing test (R4-164622)</a:t>
            </a:r>
          </a:p>
          <a:p>
            <a:pPr lvl="1"/>
            <a:r>
              <a:rPr lang="en-US" altLang="en-US" sz="700" dirty="0" smtClean="0"/>
              <a:t>36.133 PRACH configuration (R4-164100)</a:t>
            </a:r>
          </a:p>
          <a:p>
            <a:pPr lvl="1"/>
            <a:r>
              <a:rPr lang="en-US" altLang="en-US" sz="700" dirty="0" smtClean="0"/>
              <a:t>36.133 PRACH test case (R4-164638, -4639, -4640)</a:t>
            </a:r>
          </a:p>
          <a:p>
            <a:pPr lvl="1"/>
            <a:r>
              <a:rPr lang="en-US" altLang="en-US" sz="700" dirty="0" smtClean="0"/>
              <a:t>36.101 PBCH demodulation requirements (R4-162786, -4604)</a:t>
            </a:r>
          </a:p>
          <a:p>
            <a:pPr lvl="1"/>
            <a:r>
              <a:rPr lang="en-US" altLang="en-US" sz="700" dirty="0" smtClean="0"/>
              <a:t>36.101 M-PDCCH demodulation requirement for CE mode A and CE mode B (R4-162787. -4605)</a:t>
            </a:r>
          </a:p>
          <a:p>
            <a:pPr lvl="1"/>
            <a:r>
              <a:rPr lang="en-US" altLang="en-US" sz="700" dirty="0" smtClean="0"/>
              <a:t>36.101 M-PDSCH demodulation requirement (R4-162788, -4606)</a:t>
            </a:r>
          </a:p>
          <a:p>
            <a:pPr lvl="1"/>
            <a:r>
              <a:rPr lang="en-US" altLang="en-US" sz="700" dirty="0" smtClean="0"/>
              <a:t>36.101 CSI test for Cat-M1 UE (R4-162789, -4607, ) </a:t>
            </a:r>
          </a:p>
          <a:p>
            <a:pPr lvl="1"/>
            <a:r>
              <a:rPr lang="en-US" altLang="en-US" sz="700" dirty="0" smtClean="0"/>
              <a:t>36.104 PRACH performance requirements (R4-162747, R4-164609)</a:t>
            </a:r>
          </a:p>
          <a:p>
            <a:pPr lvl="1"/>
            <a:r>
              <a:rPr lang="en-US" altLang="en-US" sz="700" dirty="0" smtClean="0"/>
              <a:t>36.1</a:t>
            </a:r>
            <a:r>
              <a:rPr lang="en-US" altLang="zh-CN" sz="700" dirty="0" smtClean="0"/>
              <a:t>41</a:t>
            </a:r>
            <a:r>
              <a:rPr lang="en-US" altLang="en-US" sz="700" dirty="0" smtClean="0"/>
              <a:t> </a:t>
            </a:r>
            <a:r>
              <a:rPr lang="en-US" altLang="en-US" sz="700" dirty="0"/>
              <a:t>PRACH performance requirements (</a:t>
            </a:r>
            <a:r>
              <a:rPr lang="en-US" altLang="en-US" sz="700" dirty="0" smtClean="0"/>
              <a:t>R4-16</a:t>
            </a:r>
            <a:r>
              <a:rPr lang="en-US" altLang="zh-CN" sz="700" dirty="0" smtClean="0"/>
              <a:t>4641</a:t>
            </a:r>
            <a:r>
              <a:rPr lang="en-US" altLang="en-US" sz="700" dirty="0" smtClean="0"/>
              <a:t>)</a:t>
            </a:r>
          </a:p>
          <a:p>
            <a:pPr lvl="1"/>
            <a:r>
              <a:rPr lang="en-US" altLang="en-US" sz="700" dirty="0" smtClean="0"/>
              <a:t>36.104 PUSCH performance requirements (R4-162748</a:t>
            </a:r>
            <a:r>
              <a:rPr lang="en-US" altLang="zh-CN" sz="700" dirty="0" smtClean="0"/>
              <a:t>,</a:t>
            </a:r>
            <a:r>
              <a:rPr lang="zh-CN" altLang="en-US" sz="700" dirty="0" smtClean="0"/>
              <a:t> </a:t>
            </a:r>
            <a:r>
              <a:rPr lang="en-US" altLang="zh-CN" sz="700" dirty="0" smtClean="0"/>
              <a:t>-4610</a:t>
            </a:r>
            <a:r>
              <a:rPr lang="en-US" altLang="en-US" sz="700" dirty="0" smtClean="0"/>
              <a:t>)</a:t>
            </a:r>
          </a:p>
          <a:p>
            <a:pPr lvl="1"/>
            <a:r>
              <a:rPr lang="en-US" altLang="en-US" sz="700" dirty="0" smtClean="0"/>
              <a:t>36.1</a:t>
            </a:r>
            <a:r>
              <a:rPr lang="en-US" altLang="zh-CN" sz="700" dirty="0" smtClean="0"/>
              <a:t>41</a:t>
            </a:r>
            <a:r>
              <a:rPr lang="en-US" altLang="en-US" sz="700" dirty="0" smtClean="0"/>
              <a:t> </a:t>
            </a:r>
            <a:r>
              <a:rPr lang="en-US" altLang="en-US" sz="700" dirty="0"/>
              <a:t>PUSCH performance requirements (</a:t>
            </a:r>
            <a:r>
              <a:rPr lang="en-US" altLang="en-US" sz="700" dirty="0" smtClean="0"/>
              <a:t>R4-16</a:t>
            </a:r>
            <a:r>
              <a:rPr lang="en-US" altLang="zh-CN" sz="700" dirty="0" smtClean="0"/>
              <a:t>4643</a:t>
            </a:r>
            <a:r>
              <a:rPr lang="en-US" altLang="en-US" sz="700" dirty="0" smtClean="0"/>
              <a:t>)</a:t>
            </a:r>
          </a:p>
          <a:p>
            <a:pPr lvl="1"/>
            <a:r>
              <a:rPr lang="en-US" altLang="en-US" sz="700" dirty="0" smtClean="0"/>
              <a:t>36.104 PUCCH Performance requirements (R4-162792</a:t>
            </a:r>
            <a:r>
              <a:rPr lang="en-US" altLang="zh-CN" sz="700" dirty="0" smtClean="0"/>
              <a:t>,</a:t>
            </a:r>
            <a:r>
              <a:rPr lang="zh-CN" altLang="en-US" sz="700" dirty="0" smtClean="0"/>
              <a:t> </a:t>
            </a:r>
            <a:r>
              <a:rPr lang="en-US" altLang="zh-CN" sz="700" dirty="0" smtClean="0"/>
              <a:t>-4299</a:t>
            </a:r>
            <a:r>
              <a:rPr lang="en-US" altLang="en-US" sz="700" dirty="0" smtClean="0"/>
              <a:t>)</a:t>
            </a:r>
          </a:p>
          <a:p>
            <a:pPr lvl="1"/>
            <a:r>
              <a:rPr lang="en-US" altLang="en-US" sz="700" dirty="0" smtClean="0"/>
              <a:t>36.1</a:t>
            </a:r>
            <a:r>
              <a:rPr lang="en-US" altLang="zh-CN" sz="700" dirty="0" smtClean="0"/>
              <a:t>4</a:t>
            </a:r>
            <a:r>
              <a:rPr lang="en-US" altLang="zh-CN" sz="700" dirty="0"/>
              <a:t>1</a:t>
            </a:r>
            <a:r>
              <a:rPr lang="en-US" altLang="en-US" sz="700" dirty="0" smtClean="0"/>
              <a:t> </a:t>
            </a:r>
            <a:r>
              <a:rPr lang="en-US" altLang="en-US" sz="700" dirty="0"/>
              <a:t>PUCCH Performance requirements (</a:t>
            </a:r>
            <a:r>
              <a:rPr lang="en-US" altLang="en-US" sz="700" dirty="0" smtClean="0"/>
              <a:t>R4-16</a:t>
            </a:r>
            <a:r>
              <a:rPr lang="en-US" altLang="zh-CN" sz="700" dirty="0" smtClean="0"/>
              <a:t>4642</a:t>
            </a:r>
            <a:r>
              <a:rPr lang="en-US" altLang="en-US" sz="700" dirty="0" smtClean="0"/>
              <a:t>)</a:t>
            </a:r>
            <a:endParaRPr lang="fi-FI" altLang="en-US" sz="1000" dirty="0" smtClean="0"/>
          </a:p>
          <a:p>
            <a:pPr lvl="1"/>
            <a:endParaRPr lang="en-US" altLang="en-US" sz="800" dirty="0" smtClean="0"/>
          </a:p>
          <a:p>
            <a:pPr lvl="2"/>
            <a:endParaRPr lang="en-US" altLang="en-US" sz="800" dirty="0" smtClean="0"/>
          </a:p>
          <a:p>
            <a:pPr lvl="2"/>
            <a:endParaRPr lang="en-US" altLang="en-US" sz="800" dirty="0" smtClean="0"/>
          </a:p>
          <a:p>
            <a:pPr lvl="1"/>
            <a:endParaRPr lang="en-US" altLang="en-US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>
          <a:xfrm>
            <a:off x="457200" y="-57150"/>
            <a:ext cx="6834188" cy="1143000"/>
          </a:xfrm>
        </p:spPr>
        <p:txBody>
          <a:bodyPr/>
          <a:lstStyle/>
          <a:p>
            <a:r>
              <a:rPr lang="fi-FI" altLang="en-US" smtClean="0"/>
              <a:t>LTE DL 4RX antenna ports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idx="1"/>
          </p:nvPr>
        </p:nvSpPr>
        <p:spPr>
          <a:xfrm>
            <a:off x="180975" y="795338"/>
            <a:ext cx="8718550" cy="5745162"/>
          </a:xfrm>
        </p:spPr>
        <p:txBody>
          <a:bodyPr/>
          <a:lstStyle/>
          <a:p>
            <a:r>
              <a:rPr lang="fi-FI" altLang="en-US" sz="2000" dirty="0"/>
              <a:t>General</a:t>
            </a:r>
          </a:p>
          <a:p>
            <a:pPr lvl="1"/>
            <a:r>
              <a:rPr lang="en-US" altLang="en-US" sz="1600" dirty="0" smtClean="0"/>
              <a:t>Ad hoc minutes for 4Rx (R4-162750, -4630)</a:t>
            </a:r>
          </a:p>
          <a:p>
            <a:r>
              <a:rPr lang="en-US" altLang="en-US" sz="2000" dirty="0" smtClean="0"/>
              <a:t>Applicability and antenna connections</a:t>
            </a:r>
          </a:p>
          <a:p>
            <a:pPr lvl="1"/>
            <a:r>
              <a:rPr lang="en-US" altLang="en-US" sz="1600" dirty="0" smtClean="0"/>
              <a:t>36.101 CR for applicability rule, antenna connections and test method (-4882)</a:t>
            </a:r>
          </a:p>
          <a:p>
            <a:pPr lvl="1"/>
            <a:r>
              <a:rPr lang="en-US" altLang="en-US" sz="1600" dirty="0" smtClean="0"/>
              <a:t>36.133 CR for antenna connection method for RLM and RRM (-4775) </a:t>
            </a:r>
          </a:p>
          <a:p>
            <a:r>
              <a:rPr lang="en-US" altLang="en-US" sz="2000" dirty="0" smtClean="0"/>
              <a:t>UE </a:t>
            </a:r>
            <a:r>
              <a:rPr lang="en-US" altLang="en-US" sz="2000" dirty="0" err="1" smtClean="0"/>
              <a:t>Demod</a:t>
            </a:r>
            <a:endParaRPr lang="en-US" altLang="en-US" sz="2000" dirty="0" smtClean="0"/>
          </a:p>
          <a:p>
            <a:pPr lvl="1"/>
            <a:r>
              <a:rPr lang="en-US" altLang="en-US" sz="1600" dirty="0" smtClean="0"/>
              <a:t>Correction CR (-2007, -4614)</a:t>
            </a:r>
          </a:p>
          <a:p>
            <a:pPr lvl="1"/>
            <a:r>
              <a:rPr lang="en-US" altLang="en-US" sz="1600" dirty="0" smtClean="0"/>
              <a:t>UE </a:t>
            </a:r>
            <a:r>
              <a:rPr lang="en-US" altLang="en-US" sz="1600" dirty="0" err="1" smtClean="0"/>
              <a:t>demod</a:t>
            </a:r>
            <a:r>
              <a:rPr lang="en-US" altLang="en-US" sz="1600" dirty="0" smtClean="0"/>
              <a:t> requirements (-4614)</a:t>
            </a:r>
          </a:p>
          <a:p>
            <a:pPr lvl="1"/>
            <a:r>
              <a:rPr lang="en-US" altLang="en-US" sz="1600" dirty="0" smtClean="0"/>
              <a:t>CR on control channel requirements (-4553)</a:t>
            </a:r>
          </a:p>
          <a:p>
            <a:r>
              <a:rPr lang="en-US" altLang="en-US" sz="2000" dirty="0" smtClean="0"/>
              <a:t>UE CSI reporting</a:t>
            </a:r>
          </a:p>
          <a:p>
            <a:pPr lvl="1"/>
            <a:r>
              <a:rPr lang="en-US" altLang="en-US" sz="1600" dirty="0" smtClean="0"/>
              <a:t>WF on 4Rx CQI (- 2769)</a:t>
            </a:r>
          </a:p>
          <a:p>
            <a:pPr lvl="1"/>
            <a:r>
              <a:rPr lang="en-US" altLang="en-US" sz="1600" dirty="0" smtClean="0"/>
              <a:t>WF on PMI with 1-layer (-2770)</a:t>
            </a:r>
          </a:p>
          <a:p>
            <a:pPr lvl="1"/>
            <a:r>
              <a:rPr lang="en-US" altLang="en-US" sz="1600" dirty="0" smtClean="0"/>
              <a:t>WF on 4Rx RI (-2772) </a:t>
            </a:r>
          </a:p>
          <a:p>
            <a:pPr lvl="1"/>
            <a:r>
              <a:rPr lang="en-US" altLang="en-US" sz="1600" dirty="0" smtClean="0"/>
              <a:t>36.101 CR on 4Rx CSI requirements (-4883)</a:t>
            </a:r>
          </a:p>
          <a:p>
            <a:r>
              <a:rPr lang="en-US" altLang="en-US" sz="2000" dirty="0" smtClean="0"/>
              <a:t>Release independent</a:t>
            </a:r>
          </a:p>
          <a:p>
            <a:pPr lvl="1"/>
            <a:r>
              <a:rPr lang="en-US" altLang="en-US" sz="1600" dirty="0" smtClean="0"/>
              <a:t>Introduce 4Rx for release independent in </a:t>
            </a:r>
            <a:r>
              <a:rPr lang="en-US" altLang="en-US" sz="1600" dirty="0"/>
              <a:t>Rel-10 and beyond (-</a:t>
            </a:r>
            <a:r>
              <a:rPr lang="en-US" altLang="en-US" sz="1600" dirty="0" smtClean="0"/>
              <a:t>3113, -3130, -3131, -2187)</a:t>
            </a:r>
            <a:endParaRPr lang="en-US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smtClean="0"/>
              <a:t>LTE Dual Connectivity Enhancements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RRM performance</a:t>
            </a:r>
          </a:p>
          <a:p>
            <a:pPr lvl="1"/>
            <a:r>
              <a:rPr lang="fi-FI" altLang="en-US" sz="1600" dirty="0" smtClean="0"/>
              <a:t>Details of the RRM test cases for DC enhancement (-2069)</a:t>
            </a:r>
          </a:p>
          <a:p>
            <a:pPr lvl="1"/>
            <a:r>
              <a:rPr lang="fi-FI" altLang="en-US" sz="1600" dirty="0" smtClean="0"/>
              <a:t>WF on RRM test case list with basic parameters (-2713)</a:t>
            </a:r>
          </a:p>
          <a:p>
            <a:r>
              <a:rPr lang="fi-FI" altLang="en-US" sz="2400" dirty="0"/>
              <a:t>CRs </a:t>
            </a:r>
          </a:p>
          <a:p>
            <a:pPr lvl="1"/>
            <a:r>
              <a:rPr lang="fi-FI" altLang="en-US" sz="2000" dirty="0" smtClean="0"/>
              <a:t>36.133 CR Intra-frequency CGI identification (-4584. -4080, -4081, -4082) </a:t>
            </a:r>
          </a:p>
          <a:p>
            <a:pPr lvl="1"/>
            <a:r>
              <a:rPr lang="fi-FI" altLang="en-US" sz="2000" dirty="0" smtClean="0"/>
              <a:t>36.133 CR SSTD accuracy (-4585)</a:t>
            </a:r>
          </a:p>
          <a:p>
            <a:pPr lvl="1"/>
            <a:r>
              <a:rPr lang="fi-FI" altLang="en-US" sz="2000" dirty="0" smtClean="0"/>
              <a:t>36.133 CR SSTD delay (-3475, -3476) </a:t>
            </a:r>
          </a:p>
          <a:p>
            <a:pPr lvl="1"/>
            <a:r>
              <a:rPr lang="fi-FI" altLang="en-US" sz="2000" dirty="0" smtClean="0"/>
              <a:t>36.133 CR activation and deactivation (-3697)</a:t>
            </a:r>
          </a:p>
          <a:p>
            <a:pPr lvl="1"/>
            <a:r>
              <a:rPr lang="fi-FI" altLang="en-US" sz="2000" dirty="0" smtClean="0"/>
              <a:t>36.133 CR maximum transmission timing difference (-3698)</a:t>
            </a:r>
          </a:p>
          <a:p>
            <a:pPr lvl="1"/>
            <a:r>
              <a:rPr lang="fi-FI" altLang="en-US" sz="2000" dirty="0" smtClean="0"/>
              <a:t>36.133 CR event triggered reporting (-4586, -4587, -4588)</a:t>
            </a:r>
          </a:p>
          <a:p>
            <a:r>
              <a:rPr lang="fi-FI" altLang="en-US" sz="2400" dirty="0" smtClean="0"/>
              <a:t> WI complete</a:t>
            </a:r>
          </a:p>
          <a:p>
            <a:pPr lvl="1"/>
            <a:endParaRPr lang="fi-FI" altLang="en-US" sz="2000" dirty="0" smtClean="0"/>
          </a:p>
          <a:p>
            <a:pPr lvl="1"/>
            <a:endParaRPr lang="fi-FI" altLang="en-US" sz="2000" dirty="0" smtClean="0"/>
          </a:p>
          <a:p>
            <a:pPr lvl="1"/>
            <a:endParaRPr lang="fi-FI" altLang="en-US" sz="2000" dirty="0"/>
          </a:p>
          <a:p>
            <a:pPr lvl="1"/>
            <a:endParaRPr lang="fi-FI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Enhanced LTE D2D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 smtClean="0"/>
              <a:t>RRM performance</a:t>
            </a:r>
          </a:p>
          <a:p>
            <a:pPr lvl="1"/>
            <a:r>
              <a:rPr lang="fi-FI" altLang="en-US" sz="1800" dirty="0" smtClean="0"/>
              <a:t>WF on eD2D RRM test case (-2718)</a:t>
            </a:r>
          </a:p>
          <a:p>
            <a:pPr lvl="1"/>
            <a:r>
              <a:rPr lang="fi-FI" altLang="en-US" sz="1800" dirty="0" smtClean="0"/>
              <a:t>WF on the remaining issues for RRM (-4761) </a:t>
            </a:r>
          </a:p>
          <a:p>
            <a:pPr lvl="1"/>
            <a:r>
              <a:rPr lang="fi-FI" altLang="en-US" sz="1800" dirty="0" smtClean="0"/>
              <a:t>36.133 CR on minimum ProSe SCH_RP condition on FDD_F (-1843)</a:t>
            </a:r>
          </a:p>
          <a:p>
            <a:r>
              <a:rPr lang="fi-FI" altLang="en-US" dirty="0"/>
              <a:t>UE Demod</a:t>
            </a:r>
          </a:p>
          <a:p>
            <a:pPr lvl="1"/>
            <a:r>
              <a:rPr lang="fi-FI" altLang="en-US" dirty="0" smtClean="0"/>
              <a:t>WF on eD2D Demod (-2734)</a:t>
            </a:r>
          </a:p>
          <a:p>
            <a:pPr lvl="1"/>
            <a:r>
              <a:rPr lang="fi-FI" altLang="en-US" dirty="0" smtClean="0"/>
              <a:t>WF on remaining issues for eD2D Demod (Proposal 1,2,3 and 5 in R4-164762)</a:t>
            </a:r>
          </a:p>
          <a:p>
            <a:pPr lvl="1"/>
            <a:endParaRPr lang="fi-FI" altLang="en-US" dirty="0" smtClean="0"/>
          </a:p>
          <a:p>
            <a:pPr lvl="1"/>
            <a:endParaRPr lang="fi-FI" altLang="en-US" dirty="0" smtClean="0"/>
          </a:p>
          <a:p>
            <a:pPr lvl="1"/>
            <a:endParaRPr lang="fi-FI" altLang="en-US" dirty="0"/>
          </a:p>
          <a:p>
            <a:pPr lvl="1"/>
            <a:endParaRPr lang="fi-FI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87900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Multicarrier Load distribution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 smtClean="0"/>
              <a:t>RRM performance</a:t>
            </a:r>
          </a:p>
          <a:p>
            <a:pPr lvl="1"/>
            <a:r>
              <a:rPr lang="fi-FI" altLang="en-US" sz="1800" dirty="0" smtClean="0"/>
              <a:t>WF on test case list for new RS-SINR (-3038)</a:t>
            </a:r>
          </a:p>
          <a:p>
            <a:pPr lvl="1"/>
            <a:r>
              <a:rPr lang="fi-FI" altLang="en-US" sz="1800" dirty="0" smtClean="0"/>
              <a:t>WF on wideband RS-SINR measurement (-4734) </a:t>
            </a:r>
          </a:p>
          <a:p>
            <a:pPr lvl="1"/>
            <a:r>
              <a:rPr lang="fi-FI" altLang="en-US" sz="1800" dirty="0" smtClean="0"/>
              <a:t>36.133 CR RS-SINR accuracy requirements with CA (-2157) </a:t>
            </a:r>
            <a:endParaRPr lang="fi-FI" altLang="en-US" dirty="0" smtClean="0"/>
          </a:p>
          <a:p>
            <a:pPr lvl="1"/>
            <a:endParaRPr lang="fi-FI" altLang="en-US" dirty="0" smtClean="0"/>
          </a:p>
          <a:p>
            <a:pPr lvl="1"/>
            <a:endParaRPr lang="fi-FI" altLang="en-US" dirty="0"/>
          </a:p>
          <a:p>
            <a:pPr lvl="1"/>
            <a:endParaRPr lang="fi-FI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2908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447675" y="0"/>
            <a:ext cx="7015163" cy="1143001"/>
          </a:xfrm>
        </p:spPr>
        <p:txBody>
          <a:bodyPr/>
          <a:lstStyle/>
          <a:p>
            <a:r>
              <a:rPr lang="fi-FI" altLang="en-US" dirty="0" smtClean="0"/>
              <a:t>LAA to Unlicensed Spectrum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80975" y="1162706"/>
            <a:ext cx="8718550" cy="6230937"/>
          </a:xfrm>
        </p:spPr>
        <p:txBody>
          <a:bodyPr/>
          <a:lstStyle/>
          <a:p>
            <a:r>
              <a:rPr lang="en-US" altLang="en-US" sz="2200" dirty="0" smtClean="0"/>
              <a:t>General </a:t>
            </a:r>
          </a:p>
          <a:p>
            <a:pPr lvl="1"/>
            <a:r>
              <a:rPr lang="en-US" altLang="en-US" sz="1400" dirty="0" smtClean="0"/>
              <a:t>WF on LAA co-existence testing (R4-162989 in 78bis and R4-164971 in 79) </a:t>
            </a:r>
          </a:p>
          <a:p>
            <a:r>
              <a:rPr lang="en-US" altLang="en-US" sz="1800" dirty="0" smtClean="0"/>
              <a:t>Co-existence testing</a:t>
            </a:r>
          </a:p>
          <a:p>
            <a:pPr lvl="1"/>
            <a:r>
              <a:rPr lang="en-US" altLang="en-US" sz="1400" dirty="0"/>
              <a:t>Ad-hoc meeting minutes (R4-162988, -4799</a:t>
            </a:r>
            <a:r>
              <a:rPr lang="en-US" altLang="en-US" sz="1400" dirty="0" smtClean="0"/>
              <a:t>)</a:t>
            </a:r>
          </a:p>
          <a:p>
            <a:pPr lvl="1"/>
            <a:r>
              <a:rPr lang="en-US" altLang="en-US" sz="1400" dirty="0" smtClean="0"/>
              <a:t>36.141 CR Introduction of LBT performance test for LAA (R4-164802) </a:t>
            </a:r>
          </a:p>
          <a:p>
            <a:r>
              <a:rPr lang="en-US" altLang="en-US" sz="1800" dirty="0" smtClean="0"/>
              <a:t>RRM requirements</a:t>
            </a:r>
          </a:p>
          <a:p>
            <a:pPr lvl="1"/>
            <a:r>
              <a:rPr lang="en-US" altLang="en-US" sz="1400" dirty="0" smtClean="0"/>
              <a:t> </a:t>
            </a:r>
            <a:r>
              <a:rPr lang="en-US" altLang="en-US" sz="1400" dirty="0"/>
              <a:t>Ad-hoc meeting minutes (</a:t>
            </a:r>
            <a:r>
              <a:rPr lang="en-US" altLang="en-US" sz="1400" dirty="0" smtClean="0"/>
              <a:t>R4-162722, </a:t>
            </a:r>
            <a:r>
              <a:rPr lang="en-US" altLang="en-US" sz="1400" dirty="0"/>
              <a:t>-</a:t>
            </a:r>
            <a:r>
              <a:rPr lang="en-US" altLang="en-US" sz="1400" dirty="0" smtClean="0"/>
              <a:t>4576)</a:t>
            </a:r>
          </a:p>
          <a:p>
            <a:pPr lvl="1"/>
            <a:r>
              <a:rPr lang="en-US" altLang="en-US" sz="1400" dirty="0" smtClean="0"/>
              <a:t>WF for LAA RRM tests (R4-164774) with list of RRM test cases</a:t>
            </a:r>
          </a:p>
          <a:p>
            <a:pPr lvl="1"/>
            <a:r>
              <a:rPr lang="en-US" altLang="en-US" sz="1400" dirty="0" smtClean="0"/>
              <a:t>Agreed 36.133 CRs (R4-161684, -2716, -2717, -2731, -3321)</a:t>
            </a:r>
          </a:p>
          <a:p>
            <a:r>
              <a:rPr lang="en-US" altLang="en-US" sz="1800" dirty="0" smtClean="0"/>
              <a:t>UE </a:t>
            </a:r>
            <a:r>
              <a:rPr lang="en-US" altLang="en-US" sz="1800" dirty="0" err="1" smtClean="0"/>
              <a:t>Demod</a:t>
            </a:r>
            <a:endParaRPr lang="en-US" altLang="en-US" sz="1800" dirty="0" smtClean="0"/>
          </a:p>
          <a:p>
            <a:pPr lvl="1"/>
            <a:r>
              <a:rPr lang="en-US" altLang="en-US" sz="1400" dirty="0" smtClean="0"/>
              <a:t>WF on burst transmission model (R4-162754, -4748)</a:t>
            </a:r>
          </a:p>
          <a:p>
            <a:pPr lvl="1"/>
            <a:r>
              <a:rPr lang="en-US" altLang="en-US" sz="1400" dirty="0" smtClean="0"/>
              <a:t>WF on LAA demodulation performance (R4-164749)</a:t>
            </a:r>
          </a:p>
          <a:p>
            <a:r>
              <a:rPr lang="en-US" altLang="en-US" sz="1800" dirty="0" smtClean="0"/>
              <a:t>UE CSI</a:t>
            </a:r>
          </a:p>
          <a:p>
            <a:pPr lvl="1"/>
            <a:r>
              <a:rPr lang="en-US" altLang="en-US" sz="1400" dirty="0" smtClean="0"/>
              <a:t> WF on LAA CSI requirements (R4-164750) </a:t>
            </a:r>
          </a:p>
          <a:p>
            <a:pPr lvl="1"/>
            <a:endParaRPr lang="en-US" altLang="en-US" sz="1400" dirty="0" smtClean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 smtClean="0"/>
          </a:p>
          <a:p>
            <a:pPr lvl="1"/>
            <a:endParaRPr lang="fi-FI" altLang="en-US" sz="1400" dirty="0" smtClean="0"/>
          </a:p>
          <a:p>
            <a:pPr lvl="1"/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855654"/>
              </p:ext>
            </p:extLst>
          </p:nvPr>
        </p:nvGraphicFramePr>
        <p:xfrm>
          <a:off x="890848" y="1990959"/>
          <a:ext cx="7712075" cy="1389064"/>
        </p:xfrm>
        <a:graphic>
          <a:graphicData uri="http://schemas.openxmlformats.org/drawingml/2006/table">
            <a:tbl>
              <a:tblPr/>
              <a:tblGrid>
                <a:gridCol w="1917088"/>
                <a:gridCol w="1797662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#78bis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 – 22 April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San Jose del Cabo, MX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#78 NB-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IoT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– 4 May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Kista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 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– 19 May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Nanjing, CN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CF3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13 – 16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Busan, Korea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>
          <a:xfrm>
            <a:off x="276225" y="115888"/>
            <a:ext cx="7015163" cy="1143000"/>
          </a:xfrm>
        </p:spPr>
        <p:txBody>
          <a:bodyPr/>
          <a:lstStyle/>
          <a:p>
            <a:r>
              <a:rPr lang="fi-FI" altLang="en-US" smtClean="0"/>
              <a:t>LTE CA Enhancements Beyond 5 Carriers</a:t>
            </a:r>
          </a:p>
        </p:txBody>
      </p:sp>
      <p:sp>
        <p:nvSpPr>
          <p:cNvPr id="34819" name="Content Placeholder 4"/>
          <p:cNvSpPr>
            <a:spLocks noGrp="1"/>
          </p:cNvSpPr>
          <p:nvPr>
            <p:ph idx="1"/>
          </p:nvPr>
        </p:nvSpPr>
        <p:spPr>
          <a:xfrm>
            <a:off x="180975" y="1094182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General</a:t>
            </a:r>
          </a:p>
          <a:p>
            <a:pPr lvl="1"/>
            <a:r>
              <a:rPr lang="fi-FI" altLang="en-US" sz="1800" dirty="0"/>
              <a:t>Workplan for performance part of eCA (R4-162482</a:t>
            </a:r>
            <a:r>
              <a:rPr lang="fi-FI" altLang="en-US" sz="1800" dirty="0" smtClean="0"/>
              <a:t>)</a:t>
            </a:r>
          </a:p>
          <a:p>
            <a:r>
              <a:rPr lang="fi-FI" altLang="en-US" sz="2400" dirty="0"/>
              <a:t> </a:t>
            </a:r>
            <a:r>
              <a:rPr lang="fi-FI" altLang="en-US" sz="2400" dirty="0" smtClean="0"/>
              <a:t>RRM requirements</a:t>
            </a:r>
          </a:p>
          <a:p>
            <a:pPr lvl="1"/>
            <a:r>
              <a:rPr lang="fi-FI" altLang="en-US" sz="1800" dirty="0"/>
              <a:t>WF on PUCCH Scell activation test (R4-163023</a:t>
            </a:r>
            <a:r>
              <a:rPr lang="fi-FI" altLang="en-US" sz="1800" dirty="0" smtClean="0"/>
              <a:t>)</a:t>
            </a:r>
          </a:p>
          <a:p>
            <a:pPr lvl="1"/>
            <a:r>
              <a:rPr lang="fi-FI" altLang="en-US" sz="1800" dirty="0" smtClean="0"/>
              <a:t>Test requirements for activation and deactivation of PUCCH Scell (R4-163024)</a:t>
            </a:r>
          </a:p>
          <a:p>
            <a:pPr lvl="1"/>
            <a:r>
              <a:rPr lang="fi-FI" altLang="en-US" sz="1800" dirty="0" smtClean="0"/>
              <a:t>Test cases CRs (R4-164853, -4651, -4573, -4737)</a:t>
            </a:r>
          </a:p>
          <a:p>
            <a:r>
              <a:rPr lang="fi-FI" altLang="en-US" sz="2400" dirty="0"/>
              <a:t> </a:t>
            </a:r>
            <a:r>
              <a:rPr lang="fi-FI" altLang="en-US" sz="2400" dirty="0" smtClean="0"/>
              <a:t>UE Demod</a:t>
            </a:r>
          </a:p>
          <a:p>
            <a:pPr lvl="1"/>
            <a:r>
              <a:rPr lang="fi-FI" altLang="en-US" sz="2000" dirty="0" smtClean="0"/>
              <a:t>No approved Tdocs </a:t>
            </a:r>
          </a:p>
          <a:p>
            <a:r>
              <a:rPr lang="fi-FI" altLang="en-US" sz="2400" dirty="0"/>
              <a:t> </a:t>
            </a:r>
            <a:r>
              <a:rPr lang="fi-FI" altLang="en-US" sz="2400" dirty="0" smtClean="0"/>
              <a:t>BS Demod</a:t>
            </a:r>
          </a:p>
          <a:p>
            <a:pPr lvl="1"/>
            <a:r>
              <a:rPr lang="fi-FI" altLang="en-US" sz="2000" dirty="0" smtClean="0"/>
              <a:t>Clarification of reference reciver (R4-161973)</a:t>
            </a:r>
          </a:p>
          <a:p>
            <a:pPr lvl="1"/>
            <a:r>
              <a:rPr lang="fi-FI" altLang="en-US" sz="2000" dirty="0" smtClean="0"/>
              <a:t>WF on BS demod for new PUCCH formats (R4-162802)</a:t>
            </a:r>
          </a:p>
          <a:p>
            <a:pPr lvl="1"/>
            <a:r>
              <a:rPr lang="fi-FI" altLang="en-US" sz="2000" dirty="0" smtClean="0"/>
              <a:t>PUCCH performance requirements 36.104 CRs (R4-164738, -4739)</a:t>
            </a:r>
          </a:p>
          <a:p>
            <a:pPr lvl="1"/>
            <a:r>
              <a:rPr lang="fi-FI" altLang="en-US" sz="2000" dirty="0"/>
              <a:t>PUCCH performance requirements </a:t>
            </a:r>
            <a:r>
              <a:rPr lang="fi-FI" altLang="en-US" sz="2000" dirty="0" smtClean="0"/>
              <a:t>36.141 </a:t>
            </a:r>
            <a:r>
              <a:rPr lang="fi-FI" altLang="en-US" sz="2000" dirty="0"/>
              <a:t>CRs (</a:t>
            </a:r>
            <a:r>
              <a:rPr lang="fi-FI" altLang="en-US" sz="2000" dirty="0" smtClean="0"/>
              <a:t>R4-164740, </a:t>
            </a:r>
            <a:r>
              <a:rPr lang="fi-FI" altLang="en-US" sz="2000" dirty="0"/>
              <a:t>-</a:t>
            </a:r>
            <a:r>
              <a:rPr lang="fi-FI" altLang="en-US" sz="2000" dirty="0" smtClean="0"/>
              <a:t>4741)</a:t>
            </a:r>
          </a:p>
          <a:p>
            <a:r>
              <a:rPr lang="fi-FI" altLang="en-US" sz="2400" dirty="0"/>
              <a:t>WI complete</a:t>
            </a:r>
          </a:p>
          <a:p>
            <a:pPr lvl="1"/>
            <a:endParaRPr lang="fi-FI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Indoor Positioning enhancement for UTRA and LTE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120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en-US" altLang="en-US" sz="2000" dirty="0" smtClean="0"/>
              <a:t>TS 37.171 v0.1.0 (R4-164435) with approved TPs in RAN4 #78bis</a:t>
            </a:r>
          </a:p>
          <a:p>
            <a:r>
              <a:rPr lang="en-US" altLang="en-US" sz="2000" dirty="0" smtClean="0"/>
              <a:t>TS 37.171 v0.2.0 (R4-164777) with approved TPs in RAN4 #79</a:t>
            </a:r>
          </a:p>
          <a:p>
            <a:r>
              <a:rPr lang="en-US" altLang="en-US" sz="2000" dirty="0" smtClean="0"/>
              <a:t>TS skeleton (R4-162662)</a:t>
            </a:r>
          </a:p>
          <a:p>
            <a:r>
              <a:rPr lang="en-US" altLang="en-US" sz="2000" dirty="0" smtClean="0"/>
              <a:t>Approved TPs (</a:t>
            </a:r>
            <a:r>
              <a:rPr lang="en-US" altLang="en-US" sz="2000" dirty="0"/>
              <a:t>R4-162763, </a:t>
            </a:r>
            <a:r>
              <a:rPr lang="en-GB" altLang="zh-CN" sz="2000" dirty="0"/>
              <a:t>R4- </a:t>
            </a:r>
            <a:r>
              <a:rPr lang="en-GB" altLang="zh-CN" sz="2000" dirty="0" smtClean="0"/>
              <a:t>164437, R4-164646, </a:t>
            </a:r>
            <a:r>
              <a:rPr lang="en-GB" altLang="zh-CN" sz="2000" dirty="0"/>
              <a:t>R4-164647 </a:t>
            </a:r>
            <a:r>
              <a:rPr lang="en-GB" altLang="zh-CN" sz="2000" dirty="0" smtClean="0"/>
              <a:t>)</a:t>
            </a:r>
          </a:p>
          <a:p>
            <a:r>
              <a:rPr lang="en-GB" altLang="zh-CN" sz="2000" dirty="0" smtClean="0"/>
              <a:t>WI complete</a:t>
            </a:r>
            <a:endParaRPr lang="zh-CN" altLang="zh-CN" sz="2000" dirty="0"/>
          </a:p>
          <a:p>
            <a:endParaRPr lang="en-US" altLang="en-US" sz="1400" dirty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1456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4"/>
          <p:cNvSpPr>
            <a:spLocks noGrp="1"/>
          </p:cNvSpPr>
          <p:nvPr>
            <p:ph type="title"/>
          </p:nvPr>
        </p:nvSpPr>
        <p:spPr>
          <a:xfrm>
            <a:off x="457200" y="178231"/>
            <a:ext cx="6834188" cy="1143000"/>
          </a:xfrm>
        </p:spPr>
        <p:txBody>
          <a:bodyPr/>
          <a:lstStyle/>
          <a:p>
            <a:r>
              <a:rPr lang="en-GB" altLang="en-US" sz="2800" dirty="0" smtClean="0"/>
              <a:t>Narrow Band </a:t>
            </a:r>
            <a:r>
              <a:rPr lang="en-GB" altLang="en-US" sz="2800" dirty="0" err="1" smtClean="0"/>
              <a:t>IoT</a:t>
            </a:r>
            <a:r>
              <a:rPr lang="en-GB" altLang="en-US" sz="2800" dirty="0" smtClean="0"/>
              <a:t> (1/2)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>
          <a:xfrm>
            <a:off x="264843" y="780511"/>
            <a:ext cx="8655050" cy="4870450"/>
          </a:xfrm>
        </p:spPr>
        <p:txBody>
          <a:bodyPr/>
          <a:lstStyle/>
          <a:p>
            <a:r>
              <a:rPr lang="en-GB" altLang="en-US" sz="1050" dirty="0" smtClean="0"/>
              <a:t>General</a:t>
            </a:r>
          </a:p>
          <a:p>
            <a:pPr lvl="1"/>
            <a:r>
              <a:rPr lang="en-GB" altLang="en-US" sz="900" dirty="0" smtClean="0"/>
              <a:t>Evening ad-hoc (R4-162834,</a:t>
            </a:r>
          </a:p>
          <a:p>
            <a:pPr lvl="1"/>
            <a:r>
              <a:rPr lang="en-GB" altLang="en-US" sz="900" dirty="0" smtClean="0"/>
              <a:t>RAN4-78AH-NB-IoT meeting report (R4-163155) </a:t>
            </a:r>
          </a:p>
          <a:p>
            <a:pPr lvl="1"/>
            <a:r>
              <a:rPr lang="en-GB" altLang="en-US" sz="900" dirty="0" smtClean="0"/>
              <a:t>RAN4 TR V0.2.0 (R4-162301) </a:t>
            </a:r>
          </a:p>
          <a:p>
            <a:pPr lvl="1"/>
            <a:r>
              <a:rPr lang="en-GB" altLang="en-US" sz="900" dirty="0" smtClean="0"/>
              <a:t>How to handle of CRs for NB-</a:t>
            </a:r>
            <a:r>
              <a:rPr lang="en-GB" altLang="en-US" sz="900" dirty="0" err="1" smtClean="0"/>
              <a:t>IoT</a:t>
            </a:r>
            <a:r>
              <a:rPr lang="en-GB" altLang="en-US" sz="900" dirty="0" smtClean="0"/>
              <a:t> (R4-162508)</a:t>
            </a:r>
          </a:p>
          <a:p>
            <a:pPr lvl="1"/>
            <a:r>
              <a:rPr lang="en-GB" altLang="en-US" sz="900" dirty="0" smtClean="0"/>
              <a:t>Operating bands for NB-</a:t>
            </a:r>
            <a:r>
              <a:rPr lang="en-GB" altLang="en-US" sz="900" dirty="0" err="1" smtClean="0"/>
              <a:t>IoT</a:t>
            </a:r>
            <a:r>
              <a:rPr lang="en-GB" altLang="en-US" sz="900" dirty="0" smtClean="0"/>
              <a:t> (R4-162812) </a:t>
            </a:r>
          </a:p>
          <a:p>
            <a:pPr lvl="1"/>
            <a:r>
              <a:rPr lang="en-GB" altLang="en-US" sz="900" dirty="0" smtClean="0"/>
              <a:t>Channel raster (R4-162813)</a:t>
            </a:r>
          </a:p>
          <a:p>
            <a:pPr lvl="1"/>
            <a:r>
              <a:rPr lang="en-GB" altLang="en-US" sz="900" dirty="0" smtClean="0"/>
              <a:t>Channel bandwidth and channel spacing (R4-162858)</a:t>
            </a:r>
          </a:p>
          <a:p>
            <a:pPr lvl="1"/>
            <a:r>
              <a:rPr lang="en-GB" altLang="en-US" sz="900" dirty="0" smtClean="0"/>
              <a:t>WF on EARFCN (R4-162814)</a:t>
            </a:r>
          </a:p>
          <a:p>
            <a:pPr lvl="1"/>
            <a:r>
              <a:rPr lang="en-GB" altLang="en-US" sz="900" dirty="0" smtClean="0"/>
              <a:t>TR 36.802 v0.3.0 (R4-163932) v0.4.0 (-3933), v0.5.0 (-4540)</a:t>
            </a:r>
          </a:p>
          <a:p>
            <a:r>
              <a:rPr lang="en-GB" altLang="en-US" sz="1050" dirty="0" smtClean="0"/>
              <a:t>Co-existence studies</a:t>
            </a:r>
          </a:p>
          <a:p>
            <a:pPr lvl="1"/>
            <a:r>
              <a:rPr lang="en-GB" altLang="en-US" sz="900" dirty="0" smtClean="0"/>
              <a:t>WF on handling of CDMA and NB-</a:t>
            </a:r>
            <a:r>
              <a:rPr lang="en-GB" altLang="en-US" sz="900" dirty="0" err="1" smtClean="0"/>
              <a:t>IoT</a:t>
            </a:r>
            <a:r>
              <a:rPr lang="en-GB" altLang="en-US" sz="900" dirty="0" smtClean="0"/>
              <a:t> co-existence study (R4-162833) </a:t>
            </a:r>
          </a:p>
          <a:p>
            <a:pPr lvl="1"/>
            <a:r>
              <a:rPr lang="en-GB" altLang="en-US" sz="900" dirty="0" smtClean="0"/>
              <a:t>Co-existence study results – standalone operation (R4-162832)</a:t>
            </a:r>
          </a:p>
          <a:p>
            <a:pPr lvl="1"/>
            <a:r>
              <a:rPr lang="en-GB" altLang="en-US" sz="900" dirty="0" smtClean="0"/>
              <a:t>WF on co-existence simulation results for in-band and guard-band (R4-162806)</a:t>
            </a:r>
          </a:p>
          <a:p>
            <a:pPr lvl="1"/>
            <a:r>
              <a:rPr lang="en-GB" altLang="en-US" sz="900" dirty="0" smtClean="0"/>
              <a:t>Approved TPs (R4-164020)</a:t>
            </a:r>
          </a:p>
          <a:p>
            <a:r>
              <a:rPr lang="en-GB" altLang="en-US" sz="1050" dirty="0" smtClean="0"/>
              <a:t>UE RF requirements</a:t>
            </a:r>
          </a:p>
          <a:p>
            <a:pPr lvl="1"/>
            <a:r>
              <a:rPr lang="en-GB" altLang="en-US" sz="900" dirty="0" smtClean="0"/>
              <a:t>Draft CR template (R4-162269) </a:t>
            </a:r>
          </a:p>
          <a:p>
            <a:pPr lvl="1"/>
            <a:r>
              <a:rPr lang="en-GB" altLang="en-US" sz="900" dirty="0" smtClean="0"/>
              <a:t>WF on continuous uplink transmission in NB-</a:t>
            </a:r>
            <a:r>
              <a:rPr lang="en-GB" altLang="en-US" sz="900" dirty="0" err="1" smtClean="0"/>
              <a:t>IoT</a:t>
            </a:r>
            <a:r>
              <a:rPr lang="en-GB" altLang="en-US" sz="900" dirty="0" smtClean="0"/>
              <a:t> (R4-162874)</a:t>
            </a:r>
          </a:p>
          <a:p>
            <a:pPr lvl="1"/>
            <a:r>
              <a:rPr lang="en-GB" altLang="en-US" sz="900" dirty="0" smtClean="0"/>
              <a:t>WF on SEM and </a:t>
            </a:r>
            <a:r>
              <a:rPr lang="en-GB" altLang="zh-CN" sz="900" dirty="0" err="1" smtClean="0"/>
              <a:t>Δf</a:t>
            </a:r>
            <a:r>
              <a:rPr lang="en-GB" altLang="zh-CN" sz="900" baseline="-25000" dirty="0" err="1" smtClean="0"/>
              <a:t>OOB</a:t>
            </a:r>
            <a:r>
              <a:rPr lang="en-GB" altLang="zh-CN" sz="900" baseline="-25000" dirty="0" smtClean="0"/>
              <a:t> </a:t>
            </a:r>
            <a:r>
              <a:rPr lang="en-GB" altLang="zh-CN" sz="900" dirty="0"/>
              <a:t>(R4-162821</a:t>
            </a:r>
            <a:r>
              <a:rPr lang="en-GB" altLang="zh-CN" sz="900" dirty="0" smtClean="0"/>
              <a:t>)</a:t>
            </a:r>
          </a:p>
          <a:p>
            <a:pPr lvl="1"/>
            <a:r>
              <a:rPr lang="en-GB" altLang="en-US" sz="900" dirty="0" smtClean="0"/>
              <a:t>WF on ACLR (R4-162849) </a:t>
            </a:r>
          </a:p>
          <a:p>
            <a:pPr lvl="1"/>
            <a:r>
              <a:rPr lang="en-GB" altLang="en-US" sz="900" dirty="0" smtClean="0"/>
              <a:t>WF on MPR simulation assumption (R4-162850) </a:t>
            </a:r>
          </a:p>
          <a:p>
            <a:pPr lvl="1"/>
            <a:r>
              <a:rPr lang="en-GB" altLang="en-US" sz="900" dirty="0" smtClean="0"/>
              <a:t>WF on MPR (R4-163847) </a:t>
            </a:r>
          </a:p>
          <a:p>
            <a:pPr lvl="1"/>
            <a:r>
              <a:rPr lang="en-GB" altLang="en-US" sz="900" dirty="0" smtClean="0"/>
              <a:t>WF on EVM measurement method (R4-162824, -4023) </a:t>
            </a:r>
          </a:p>
          <a:p>
            <a:pPr lvl="1"/>
            <a:r>
              <a:rPr lang="en-GB" altLang="en-US" sz="900" dirty="0" smtClean="0"/>
              <a:t>WF on In-band emission (R4-162825, -3849, -4018)</a:t>
            </a:r>
          </a:p>
          <a:p>
            <a:pPr lvl="1"/>
            <a:r>
              <a:rPr lang="en-GB" altLang="en-US" sz="900" dirty="0" smtClean="0"/>
              <a:t>WF on Transmit intermodulation (R4-162826) </a:t>
            </a:r>
          </a:p>
          <a:p>
            <a:pPr lvl="1"/>
            <a:r>
              <a:rPr lang="en-GB" altLang="en-US" sz="900" dirty="0" smtClean="0"/>
              <a:t>WF on REFSENS (R4-162864)</a:t>
            </a:r>
          </a:p>
          <a:p>
            <a:pPr lvl="1"/>
            <a:r>
              <a:rPr lang="en-GB" altLang="en-US" sz="900" dirty="0" smtClean="0"/>
              <a:t>WF on out-of-band blocking (R4-162829) </a:t>
            </a:r>
          </a:p>
          <a:p>
            <a:pPr lvl="1"/>
            <a:r>
              <a:rPr lang="en-GB" altLang="en-US" sz="900" dirty="0" smtClean="0"/>
              <a:t>Transmit power configuration (R4-163790) </a:t>
            </a:r>
          </a:p>
          <a:p>
            <a:pPr lvl="1"/>
            <a:r>
              <a:rPr lang="en-GB" altLang="en-US" sz="900" dirty="0" smtClean="0"/>
              <a:t>WF for REFSENS, repetitions and OOB (R4-163845, </a:t>
            </a:r>
          </a:p>
          <a:p>
            <a:pPr lvl="1"/>
            <a:r>
              <a:rPr lang="en-GB" altLang="en-US" sz="900" dirty="0" smtClean="0"/>
              <a:t>WF for UL transmission period and gap and frequency error (R4-164531) </a:t>
            </a:r>
          </a:p>
          <a:p>
            <a:pPr lvl="1"/>
            <a:r>
              <a:rPr lang="en-GB" altLang="en-US" sz="900" dirty="0" smtClean="0"/>
              <a:t>WF for OOBB range 3 (R4-164900) </a:t>
            </a:r>
            <a:endParaRPr lang="en-GB" altLang="en-US" sz="900" dirty="0"/>
          </a:p>
          <a:p>
            <a:pPr lvl="1"/>
            <a:r>
              <a:rPr lang="en-GB" altLang="en-US" sz="900" dirty="0" smtClean="0"/>
              <a:t>Final 36.101 CR (R4-163826)</a:t>
            </a:r>
          </a:p>
          <a:p>
            <a:pPr lvl="1"/>
            <a:endParaRPr lang="en-GB" altLang="en-US" sz="900" dirty="0" smtClean="0"/>
          </a:p>
          <a:p>
            <a:pPr lvl="2">
              <a:buFont typeface="Arial" charset="0"/>
              <a:buNone/>
            </a:pPr>
            <a:endParaRPr lang="en-GB" altLang="en-US" sz="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4"/>
          <p:cNvSpPr>
            <a:spLocks noGrp="1"/>
          </p:cNvSpPr>
          <p:nvPr>
            <p:ph type="title"/>
          </p:nvPr>
        </p:nvSpPr>
        <p:spPr>
          <a:xfrm>
            <a:off x="457200" y="178231"/>
            <a:ext cx="6834188" cy="1143000"/>
          </a:xfrm>
        </p:spPr>
        <p:txBody>
          <a:bodyPr/>
          <a:lstStyle/>
          <a:p>
            <a:r>
              <a:rPr lang="en-GB" altLang="en-US" sz="2800" dirty="0" smtClean="0"/>
              <a:t>Narrow Band </a:t>
            </a:r>
            <a:r>
              <a:rPr lang="en-GB" altLang="en-US" sz="2800" dirty="0" err="1" smtClean="0"/>
              <a:t>IoT</a:t>
            </a:r>
            <a:r>
              <a:rPr lang="en-GB" altLang="en-US" sz="2800" dirty="0" smtClean="0"/>
              <a:t> (2/2)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>
          <a:xfrm>
            <a:off x="281170" y="764179"/>
            <a:ext cx="8655050" cy="5408021"/>
          </a:xfrm>
        </p:spPr>
        <p:txBody>
          <a:bodyPr/>
          <a:lstStyle/>
          <a:p>
            <a:r>
              <a:rPr lang="en-GB" altLang="en-US" sz="1200" dirty="0" smtClean="0"/>
              <a:t>BS RF requirements</a:t>
            </a:r>
          </a:p>
          <a:p>
            <a:pPr lvl="1"/>
            <a:r>
              <a:rPr lang="en-GB" altLang="en-US" sz="1050" dirty="0" smtClean="0"/>
              <a:t>Evening AH minutes (R4-164475) </a:t>
            </a:r>
          </a:p>
          <a:p>
            <a:pPr lvl="1"/>
            <a:r>
              <a:rPr lang="en-GB" altLang="en-US" sz="1050" dirty="0" smtClean="0"/>
              <a:t>Section structure of BS spec ( R4-161858) </a:t>
            </a:r>
          </a:p>
          <a:p>
            <a:pPr lvl="1"/>
            <a:r>
              <a:rPr lang="en-GB" altLang="en-US" sz="1050" dirty="0" smtClean="0"/>
              <a:t>WF on BS </a:t>
            </a:r>
            <a:r>
              <a:rPr lang="en-GB" altLang="en-US" sz="1050" dirty="0" err="1" smtClean="0"/>
              <a:t>Tx</a:t>
            </a:r>
            <a:r>
              <a:rPr lang="en-GB" altLang="en-US" sz="1050" dirty="0" smtClean="0"/>
              <a:t> requirements (R4-162862)</a:t>
            </a:r>
          </a:p>
          <a:p>
            <a:pPr lvl="1"/>
            <a:r>
              <a:rPr lang="en-GB" altLang="en-US" sz="1050" dirty="0" smtClean="0"/>
              <a:t>WF on BS Rx requirements (R4-162820)</a:t>
            </a:r>
          </a:p>
          <a:p>
            <a:pPr lvl="1"/>
            <a:r>
              <a:rPr lang="en-GB" altLang="en-US" sz="1050" dirty="0" smtClean="0"/>
              <a:t>WF on BS REFSENS (R4-162831, -3867, -4506)</a:t>
            </a:r>
          </a:p>
          <a:p>
            <a:pPr lvl="1"/>
            <a:r>
              <a:rPr lang="en-GB" altLang="en-US" sz="1050" dirty="0" smtClean="0"/>
              <a:t>Draft master CR for TS37.104 (R4-163998) </a:t>
            </a:r>
          </a:p>
          <a:p>
            <a:pPr lvl="1"/>
            <a:r>
              <a:rPr lang="en-GB" altLang="en-US" sz="1050" dirty="0" smtClean="0"/>
              <a:t>Final CR for 36.104 (R4-164452)</a:t>
            </a:r>
          </a:p>
          <a:p>
            <a:r>
              <a:rPr lang="en-GB" altLang="en-US" sz="1200" dirty="0" smtClean="0"/>
              <a:t>RRM requirements</a:t>
            </a:r>
          </a:p>
          <a:p>
            <a:pPr lvl="1"/>
            <a:r>
              <a:rPr lang="en-GB" altLang="en-US" sz="1050" dirty="0"/>
              <a:t>Summary of open issues of RRM requirements for NB-</a:t>
            </a:r>
            <a:r>
              <a:rPr lang="en-GB" altLang="en-US" sz="1050" dirty="0" err="1"/>
              <a:t>IoT</a:t>
            </a:r>
            <a:r>
              <a:rPr lang="en-GB" altLang="en-US" sz="1050" dirty="0"/>
              <a:t> (R4-162074) </a:t>
            </a:r>
          </a:p>
          <a:p>
            <a:pPr lvl="1"/>
            <a:r>
              <a:rPr lang="en-GB" altLang="en-US" sz="1050" dirty="0" smtClean="0"/>
              <a:t>WF on handling of CRs for RRM requirements for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(R4-162867) </a:t>
            </a:r>
          </a:p>
          <a:p>
            <a:pPr lvl="1"/>
            <a:r>
              <a:rPr lang="en-GB" altLang="en-US" sz="1050" dirty="0" smtClean="0"/>
              <a:t>WF on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RRM measurement (R4-162868, -4084) </a:t>
            </a:r>
          </a:p>
          <a:p>
            <a:pPr lvl="1"/>
            <a:r>
              <a:rPr lang="en-GB" altLang="en-US" sz="1050" dirty="0" smtClean="0"/>
              <a:t>WF on simulation assumption for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cell identification (R4-162870)</a:t>
            </a:r>
          </a:p>
          <a:p>
            <a:pPr lvl="1"/>
            <a:r>
              <a:rPr lang="en-GB" altLang="en-US" sz="1050" dirty="0" smtClean="0"/>
              <a:t>WF on Cell identification (R4-164550)</a:t>
            </a:r>
          </a:p>
          <a:p>
            <a:pPr lvl="1"/>
            <a:r>
              <a:rPr lang="en-GB" altLang="en-US" sz="1050" dirty="0" smtClean="0"/>
              <a:t>WF on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RLM (R4-162872, -4320) </a:t>
            </a:r>
          </a:p>
          <a:p>
            <a:pPr lvl="1"/>
            <a:r>
              <a:rPr lang="en-GB" altLang="en-US" sz="1050" dirty="0" smtClean="0"/>
              <a:t>WF on simulation assumption for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RLM (R4-162871) </a:t>
            </a:r>
          </a:p>
          <a:p>
            <a:pPr lvl="1"/>
            <a:r>
              <a:rPr lang="en-GB" altLang="en-US" sz="1050" dirty="0" smtClean="0"/>
              <a:t>WF on paging interruption requirements (R4-162840)</a:t>
            </a:r>
          </a:p>
          <a:p>
            <a:pPr lvl="1"/>
            <a:r>
              <a:rPr lang="en-GB" altLang="en-US" sz="1050" dirty="0" smtClean="0"/>
              <a:t>Paging interruption requirements (R4-163520)</a:t>
            </a:r>
          </a:p>
          <a:p>
            <a:pPr lvl="1"/>
            <a:r>
              <a:rPr lang="en-GB" altLang="en-US" sz="1050" dirty="0" smtClean="0"/>
              <a:t>WF on Random Access (R4-162885) </a:t>
            </a:r>
          </a:p>
          <a:p>
            <a:pPr lvl="1"/>
            <a:r>
              <a:rPr lang="en-GB" altLang="en-US" sz="1050" dirty="0" smtClean="0"/>
              <a:t>WF on uplink transmit timing in NB-</a:t>
            </a:r>
            <a:r>
              <a:rPr lang="en-GB" altLang="en-US" sz="1050" dirty="0" err="1" smtClean="0"/>
              <a:t>IoT</a:t>
            </a:r>
            <a:r>
              <a:rPr lang="en-GB" altLang="en-US" sz="1050" dirty="0" smtClean="0"/>
              <a:t> RRM requirements (R4-162866) </a:t>
            </a:r>
          </a:p>
          <a:p>
            <a:pPr lvl="1"/>
            <a:r>
              <a:rPr lang="en-GB" altLang="en-US" sz="1050" dirty="0" smtClean="0"/>
              <a:t>WF on RRM requirements for UE timing (R4-162843) </a:t>
            </a:r>
          </a:p>
          <a:p>
            <a:pPr lvl="1"/>
            <a:r>
              <a:rPr lang="en-GB" altLang="en-US" sz="1050" dirty="0" smtClean="0"/>
              <a:t>WF on </a:t>
            </a:r>
            <a:r>
              <a:rPr lang="en-GB" altLang="zh-CN" sz="1050" dirty="0"/>
              <a:t>RRC re-establishment and random access </a:t>
            </a:r>
            <a:r>
              <a:rPr lang="en-GB" altLang="zh-CN" sz="1050" dirty="0" smtClean="0"/>
              <a:t>(R4-164114)</a:t>
            </a:r>
          </a:p>
          <a:p>
            <a:pPr lvl="1"/>
            <a:r>
              <a:rPr lang="en-GB" altLang="en-US" sz="1050" dirty="0" smtClean="0"/>
              <a:t>DL Gap configuration on RRM requirements (R4-164314)</a:t>
            </a:r>
          </a:p>
          <a:p>
            <a:pPr lvl="1"/>
            <a:r>
              <a:rPr lang="en-GB" altLang="en-US" sz="1050" dirty="0" smtClean="0"/>
              <a:t>Agreed/Endorsed  CR (R4-162174, -3707, -3708, -4086, -4116,  -4457, -4530, -4548, -4549, -4482, -4508, -4483, -4484, --4485, -4486, -4487,  -4488, 4901, -4481)</a:t>
            </a:r>
          </a:p>
          <a:p>
            <a:r>
              <a:rPr lang="en-GB" altLang="en-US" sz="1400" dirty="0" smtClean="0"/>
              <a:t>Performance Part</a:t>
            </a:r>
          </a:p>
          <a:p>
            <a:pPr lvl="1"/>
            <a:r>
              <a:rPr lang="en-GB" altLang="en-US" sz="1050" dirty="0" smtClean="0"/>
              <a:t>WF on NPRACH simulation assumptions (R4-164491) </a:t>
            </a:r>
          </a:p>
          <a:p>
            <a:pPr lvl="1"/>
            <a:r>
              <a:rPr lang="en-GB" altLang="en-US" sz="1050" dirty="0" smtClean="0"/>
              <a:t>WF on UE demodulation performance (R4-164479) </a:t>
            </a:r>
          </a:p>
          <a:p>
            <a:pPr lvl="1"/>
            <a:r>
              <a:rPr lang="en-GB" altLang="en-US" sz="1050" dirty="0"/>
              <a:t>WF on </a:t>
            </a:r>
            <a:r>
              <a:rPr lang="en-GB" altLang="en-US" sz="1050" dirty="0" smtClean="0"/>
              <a:t>BS </a:t>
            </a:r>
            <a:r>
              <a:rPr lang="en-GB" altLang="en-US" sz="1050" dirty="0"/>
              <a:t>demodulation performance (</a:t>
            </a:r>
            <a:r>
              <a:rPr lang="en-GB" altLang="en-US" sz="1050" dirty="0" smtClean="0"/>
              <a:t>R4-164480) </a:t>
            </a:r>
            <a:endParaRPr lang="en-GB" altLang="en-US" sz="1050" dirty="0"/>
          </a:p>
          <a:p>
            <a:pPr lvl="1"/>
            <a:endParaRPr lang="en-GB" altLang="en-US" sz="1050" dirty="0"/>
          </a:p>
          <a:p>
            <a:pPr lvl="2"/>
            <a:endParaRPr lang="en-US" altLang="en-US" sz="900" dirty="0"/>
          </a:p>
          <a:p>
            <a:pPr lvl="1"/>
            <a:endParaRPr lang="en-GB" altLang="en-US" sz="1050" dirty="0" smtClean="0"/>
          </a:p>
          <a:p>
            <a:pPr lvl="2">
              <a:buFont typeface="Arial" charset="0"/>
              <a:buNone/>
            </a:pPr>
            <a:endParaRPr lang="en-GB" altLang="en-US" sz="900" dirty="0" smtClean="0"/>
          </a:p>
        </p:txBody>
      </p:sp>
    </p:spTree>
    <p:extLst>
      <p:ext uri="{BB962C8B-B14F-4D97-AF65-F5344CB8AC3E}">
        <p14:creationId xmlns:p14="http://schemas.microsoft.com/office/powerpoint/2010/main" val="20063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US" altLang="en-US" dirty="0" smtClean="0"/>
              <a:t>Elevation Beamforming / Full-Dimension (FD) MIMO for LTE 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632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en-GB" altLang="en-US" sz="2400" dirty="0"/>
              <a:t>General</a:t>
            </a:r>
          </a:p>
          <a:p>
            <a:pPr lvl="1"/>
            <a:r>
              <a:rPr lang="en-GB" altLang="en-US" sz="1800" dirty="0"/>
              <a:t>Evening ad-hoc meeting minutes (R4-163029, -4753) </a:t>
            </a:r>
          </a:p>
          <a:p>
            <a:r>
              <a:rPr lang="en-GB" altLang="en-US" sz="2400" dirty="0" smtClean="0"/>
              <a:t>Channel Model</a:t>
            </a:r>
          </a:p>
          <a:p>
            <a:pPr lvl="1"/>
            <a:r>
              <a:rPr lang="en-GB" altLang="en-US" sz="1800" dirty="0" smtClean="0"/>
              <a:t>Agreed </a:t>
            </a:r>
            <a:r>
              <a:rPr lang="en-GB" altLang="en-US" sz="1800" dirty="0"/>
              <a:t>Channel</a:t>
            </a:r>
            <a:r>
              <a:rPr lang="en-GB" altLang="en-US" sz="1800" dirty="0" smtClean="0"/>
              <a:t> model CR (R4-162774) </a:t>
            </a:r>
          </a:p>
          <a:p>
            <a:r>
              <a:rPr lang="en-GB" altLang="en-US" sz="2400" dirty="0" smtClean="0"/>
              <a:t>UE </a:t>
            </a:r>
            <a:r>
              <a:rPr lang="en-GB" altLang="en-US" sz="2400" dirty="0" err="1" smtClean="0"/>
              <a:t>demod</a:t>
            </a:r>
            <a:endParaRPr lang="en-GB" altLang="en-US" sz="2400" dirty="0" smtClean="0"/>
          </a:p>
          <a:p>
            <a:pPr lvl="1"/>
            <a:r>
              <a:rPr lang="en-GB" altLang="en-US" sz="1800" dirty="0" smtClean="0"/>
              <a:t>WF on UE performance requirements (R4-163030, -4859) </a:t>
            </a:r>
          </a:p>
          <a:p>
            <a:r>
              <a:rPr lang="en-GB" altLang="en-US" sz="2400" dirty="0" smtClean="0"/>
              <a:t>UE CSI</a:t>
            </a:r>
          </a:p>
          <a:p>
            <a:pPr lvl="1"/>
            <a:r>
              <a:rPr lang="en-GB" altLang="en-US" sz="1800" dirty="0" smtClean="0"/>
              <a:t>CR on Class A PMI test (R4-164729)</a:t>
            </a:r>
          </a:p>
          <a:p>
            <a:pPr lvl="1"/>
            <a:r>
              <a:rPr lang="en-GB" altLang="en-US" sz="1800" dirty="0" smtClean="0"/>
              <a:t>CR on Class B K=1 PMI test (R4-164730) </a:t>
            </a:r>
          </a:p>
          <a:p>
            <a:pPr lvl="1"/>
            <a:endParaRPr lang="en-GB" altLang="en-US" sz="1200" dirty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(1/3)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3183" y="827520"/>
            <a:ext cx="8655050" cy="4822825"/>
          </a:xfrm>
        </p:spPr>
        <p:txBody>
          <a:bodyPr/>
          <a:lstStyle/>
          <a:p>
            <a:r>
              <a:rPr lang="en-GB" altLang="en-US" sz="1200" dirty="0" smtClean="0"/>
              <a:t>4Rx</a:t>
            </a:r>
          </a:p>
          <a:p>
            <a:pPr lvl="1"/>
            <a:r>
              <a:rPr lang="en-GB" altLang="en-US" sz="1050" dirty="0" smtClean="0"/>
              <a:t>Introduction of 4Rx for Band 1 (-2092)</a:t>
            </a:r>
          </a:p>
          <a:p>
            <a:pPr lvl="1"/>
            <a:r>
              <a:rPr lang="en-GB" altLang="en-US" sz="1050" dirty="0"/>
              <a:t>Introduction of 4Rx for Band </a:t>
            </a:r>
            <a:r>
              <a:rPr lang="en-GB" altLang="en-US" sz="1050" dirty="0" smtClean="0"/>
              <a:t>41 </a:t>
            </a:r>
            <a:r>
              <a:rPr lang="en-GB" altLang="en-US" sz="1050" dirty="0"/>
              <a:t>(-</a:t>
            </a:r>
            <a:r>
              <a:rPr lang="en-GB" altLang="en-US" sz="1050" dirty="0" smtClean="0"/>
              <a:t>2252)</a:t>
            </a:r>
          </a:p>
          <a:p>
            <a:r>
              <a:rPr lang="en-GB" altLang="en-US" sz="1200" dirty="0" err="1" smtClean="0"/>
              <a:t>DuCo</a:t>
            </a:r>
            <a:endParaRPr lang="en-GB" altLang="en-US" sz="1200" dirty="0" smtClean="0"/>
          </a:p>
          <a:p>
            <a:pPr lvl="1"/>
            <a:r>
              <a:rPr lang="en-GB" altLang="en-US" sz="1050" dirty="0" smtClean="0"/>
              <a:t>Testing principle for DC (-4077) </a:t>
            </a:r>
          </a:p>
          <a:p>
            <a:pPr lvl="1"/>
            <a:r>
              <a:rPr lang="en-GB" altLang="en-US" sz="1050" dirty="0" smtClean="0"/>
              <a:t>RLM requirements for </a:t>
            </a:r>
            <a:r>
              <a:rPr lang="en-GB" altLang="en-US" sz="1050" dirty="0" err="1" smtClean="0"/>
              <a:t>Pscell</a:t>
            </a:r>
            <a:r>
              <a:rPr lang="en-GB" altLang="en-US" sz="1050" dirty="0" smtClean="0"/>
              <a:t> (-4583) </a:t>
            </a:r>
          </a:p>
          <a:p>
            <a:r>
              <a:rPr lang="en-GB" altLang="en-US" sz="1200" dirty="0" smtClean="0"/>
              <a:t>LTE-WLAN inter-working</a:t>
            </a:r>
          </a:p>
          <a:p>
            <a:pPr lvl="1"/>
            <a:r>
              <a:rPr lang="en-GB" altLang="en-US" sz="1050" dirty="0" smtClean="0"/>
              <a:t>List of RRM test cases (-3011)</a:t>
            </a:r>
          </a:p>
          <a:p>
            <a:pPr lvl="1"/>
            <a:r>
              <a:rPr lang="en-GB" altLang="en-US" sz="1050" dirty="0" smtClean="0"/>
              <a:t>RSSI event triggered reporting in non-DRX (-3519)</a:t>
            </a:r>
            <a:endParaRPr lang="en-GB" altLang="en-US" sz="700" dirty="0"/>
          </a:p>
          <a:p>
            <a:r>
              <a:rPr lang="en-GB" altLang="en-US" sz="1200" dirty="0" smtClean="0"/>
              <a:t>Multicarrier Load distribution</a:t>
            </a:r>
          </a:p>
          <a:p>
            <a:pPr lvl="1"/>
            <a:r>
              <a:rPr lang="en-GB" altLang="en-US" sz="1050" dirty="0" smtClean="0"/>
              <a:t>RS-SINR measurement requirements with CA (-2755)</a:t>
            </a:r>
          </a:p>
          <a:p>
            <a:r>
              <a:rPr lang="en-GB" altLang="en-US" sz="1200" dirty="0" smtClean="0"/>
              <a:t>LAA</a:t>
            </a:r>
          </a:p>
          <a:p>
            <a:pPr lvl="1"/>
            <a:r>
              <a:rPr lang="en-GB" altLang="en-US" sz="1050" dirty="0" smtClean="0"/>
              <a:t>WF on MSD for CA including Band 46 (-2907, 4831)</a:t>
            </a:r>
          </a:p>
          <a:p>
            <a:pPr lvl="1"/>
            <a:r>
              <a:rPr lang="en-GB" altLang="en-US" sz="1050" dirty="0" smtClean="0"/>
              <a:t>Channel access procedures requirements (-2686) </a:t>
            </a:r>
          </a:p>
          <a:p>
            <a:pPr lvl="1"/>
            <a:r>
              <a:rPr lang="en-GB" altLang="en-US" sz="1050" dirty="0" smtClean="0"/>
              <a:t>Correction on co-existence and co-location  (-2909)</a:t>
            </a:r>
          </a:p>
          <a:p>
            <a:pPr lvl="1"/>
            <a:r>
              <a:rPr lang="en-GB" altLang="en-US" sz="1050" dirty="0" smtClean="0"/>
              <a:t>Sub-band indications (-2683) </a:t>
            </a:r>
          </a:p>
          <a:p>
            <a:pPr lvl="1"/>
            <a:r>
              <a:rPr lang="en-GB" altLang="en-US" sz="1050" dirty="0" smtClean="0"/>
              <a:t>RMC (-3539) </a:t>
            </a:r>
          </a:p>
          <a:p>
            <a:pPr lvl="1"/>
            <a:r>
              <a:rPr lang="en-GB" altLang="en-US" sz="1050" dirty="0" smtClean="0"/>
              <a:t>Delta F_HD for B46 combination (-3850)</a:t>
            </a:r>
          </a:p>
          <a:p>
            <a:pPr lvl="1"/>
            <a:r>
              <a:rPr lang="en-GB" altLang="en-US" sz="1050" dirty="0" smtClean="0"/>
              <a:t>Band 46 in 37.104 (-3936, -4674)</a:t>
            </a:r>
          </a:p>
          <a:p>
            <a:pPr lvl="1"/>
            <a:r>
              <a:rPr lang="en-GB" altLang="en-US" sz="1050" dirty="0" smtClean="0"/>
              <a:t>Correction to BS spurious emission for co-location with B46 (-4430)</a:t>
            </a:r>
          </a:p>
          <a:p>
            <a:pPr lvl="1"/>
            <a:r>
              <a:rPr lang="en-GB" altLang="en-US" sz="1050" dirty="0" smtClean="0"/>
              <a:t>Reporting criteria for LAA (-2715)  </a:t>
            </a:r>
          </a:p>
          <a:p>
            <a:pPr lvl="1"/>
            <a:r>
              <a:rPr lang="en-GB" altLang="en-US" sz="1050" dirty="0" smtClean="0"/>
              <a:t>Channel occupancy measurement requirements (-2144) </a:t>
            </a:r>
          </a:p>
          <a:p>
            <a:pPr lvl="1"/>
            <a:r>
              <a:rPr lang="en-GB" altLang="en-US" sz="1050" dirty="0" smtClean="0"/>
              <a:t>Inter-</a:t>
            </a:r>
            <a:r>
              <a:rPr lang="en-GB" altLang="en-US" sz="1050" dirty="0" err="1" smtClean="0"/>
              <a:t>freq</a:t>
            </a:r>
            <a:r>
              <a:rPr lang="en-GB" altLang="en-US" sz="1050" dirty="0" smtClean="0"/>
              <a:t> RSSI measurement requirements (-2149) </a:t>
            </a:r>
          </a:p>
          <a:p>
            <a:pPr lvl="1"/>
            <a:r>
              <a:rPr lang="en-GB" altLang="en-US" sz="1050" dirty="0" smtClean="0"/>
              <a:t>WF on LAA requirements (-4850)</a:t>
            </a:r>
          </a:p>
          <a:p>
            <a:pPr lvl="1"/>
            <a:r>
              <a:rPr lang="en-GB" altLang="en-US" sz="1050" dirty="0" smtClean="0"/>
              <a:t>Intra-</a:t>
            </a:r>
            <a:r>
              <a:rPr lang="en-GB" altLang="en-US" sz="1050" dirty="0" err="1" smtClean="0"/>
              <a:t>freq</a:t>
            </a:r>
            <a:r>
              <a:rPr lang="en-GB" altLang="en-US" sz="1050" dirty="0" smtClean="0"/>
              <a:t> CRS </a:t>
            </a:r>
            <a:r>
              <a:rPr lang="en-GB" altLang="en-US" sz="1050" dirty="0" err="1" smtClean="0"/>
              <a:t>baesd</a:t>
            </a:r>
            <a:r>
              <a:rPr lang="en-GB" altLang="en-US" sz="1050" dirty="0" smtClean="0"/>
              <a:t> discovery signal measurement (-4567)</a:t>
            </a:r>
          </a:p>
          <a:p>
            <a:pPr lvl="1"/>
            <a:r>
              <a:rPr lang="en-GB" altLang="en-US" sz="1050" dirty="0" smtClean="0"/>
              <a:t>Inter-</a:t>
            </a:r>
            <a:r>
              <a:rPr lang="en-GB" altLang="en-US" sz="1050" dirty="0" err="1" smtClean="0"/>
              <a:t>freq</a:t>
            </a:r>
            <a:r>
              <a:rPr lang="en-GB" altLang="en-US" sz="1050" dirty="0" smtClean="0"/>
              <a:t> requirement (-4568)</a:t>
            </a:r>
          </a:p>
          <a:p>
            <a:pPr lvl="1"/>
            <a:r>
              <a:rPr lang="en-GB" altLang="en-US" sz="1050" dirty="0" smtClean="0"/>
              <a:t>CA requirement with LAA (-4756)</a:t>
            </a:r>
          </a:p>
          <a:p>
            <a:pPr lvl="1"/>
            <a:r>
              <a:rPr lang="en-GB" altLang="en-US" sz="1050" dirty="0" smtClean="0"/>
              <a:t>LAA </a:t>
            </a:r>
            <a:r>
              <a:rPr lang="en-GB" altLang="en-US" sz="1050" dirty="0" err="1" smtClean="0"/>
              <a:t>Scell</a:t>
            </a:r>
            <a:r>
              <a:rPr lang="en-GB" altLang="en-US" sz="1050" dirty="0" smtClean="0"/>
              <a:t> activation delay requirements (-4848)</a:t>
            </a:r>
          </a:p>
          <a:p>
            <a:pPr lvl="1"/>
            <a:r>
              <a:rPr lang="en-GB" altLang="en-US" sz="1050" dirty="0" smtClean="0"/>
              <a:t>Editorial changes (-2151, -3325, -3324)</a:t>
            </a:r>
          </a:p>
          <a:p>
            <a:pPr lvl="1"/>
            <a:endParaRPr lang="en-GB" altLang="en-US" sz="10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(2/3)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95840" y="1186750"/>
            <a:ext cx="8655050" cy="4822825"/>
          </a:xfrm>
        </p:spPr>
        <p:txBody>
          <a:bodyPr/>
          <a:lstStyle/>
          <a:p>
            <a:r>
              <a:rPr lang="en-US" altLang="en-US" sz="1600" dirty="0" smtClean="0"/>
              <a:t>CA Enhancement B5C</a:t>
            </a:r>
          </a:p>
          <a:p>
            <a:pPr lvl="1"/>
            <a:r>
              <a:rPr lang="en-US" altLang="en-US" sz="1200" dirty="0" smtClean="0"/>
              <a:t>No contributions in last two RAN4 meetings </a:t>
            </a:r>
            <a:endParaRPr lang="en-US" altLang="en-US" sz="1200" dirty="0"/>
          </a:p>
          <a:p>
            <a:r>
              <a:rPr lang="en-US" altLang="en-US" sz="1600" dirty="0" smtClean="0"/>
              <a:t>EBF/FD-MIMO</a:t>
            </a:r>
          </a:p>
          <a:p>
            <a:pPr lvl="1"/>
            <a:r>
              <a:rPr lang="en-US" altLang="en-US" sz="1200" dirty="0" smtClean="0"/>
              <a:t>No contributions in last two RAN4 meetings</a:t>
            </a:r>
          </a:p>
          <a:p>
            <a:r>
              <a:rPr lang="en-US" altLang="en-US" sz="1600" dirty="0" smtClean="0"/>
              <a:t>AAS</a:t>
            </a:r>
          </a:p>
          <a:p>
            <a:pPr lvl="1"/>
            <a:r>
              <a:rPr lang="en-US" altLang="en-US" sz="1200" dirty="0" smtClean="0"/>
              <a:t>Editorial Changes (-2951, -4925, -4837, 4279, )</a:t>
            </a:r>
          </a:p>
          <a:p>
            <a:pPr lvl="1"/>
            <a:r>
              <a:rPr lang="en-US" altLang="en-US" sz="1200" dirty="0" smtClean="0"/>
              <a:t>IMD modifications (-4246, -3671 )</a:t>
            </a:r>
          </a:p>
          <a:p>
            <a:pPr lvl="1"/>
            <a:r>
              <a:rPr lang="en-US" altLang="en-US" sz="1200" dirty="0" smtClean="0"/>
              <a:t>Spectrum emission mask and operating band UEM (-4789) </a:t>
            </a:r>
          </a:p>
          <a:p>
            <a:pPr lvl="1"/>
            <a:r>
              <a:rPr lang="en-US" altLang="en-US" sz="1200" dirty="0" smtClean="0"/>
              <a:t>EMC reference (-4790)</a:t>
            </a:r>
          </a:p>
          <a:p>
            <a:pPr lvl="1"/>
            <a:r>
              <a:rPr lang="en-US" altLang="en-US" sz="1200" dirty="0" smtClean="0"/>
              <a:t>Spatial angle parameters (-4791)</a:t>
            </a:r>
          </a:p>
          <a:p>
            <a:pPr lvl="1"/>
            <a:r>
              <a:rPr lang="en-US" altLang="en-US" sz="1200" dirty="0" smtClean="0"/>
              <a:t>OTA sensitivity declaration (-4793)</a:t>
            </a:r>
          </a:p>
          <a:p>
            <a:pPr lvl="1"/>
            <a:r>
              <a:rPr lang="en-US" altLang="en-US" sz="1200" dirty="0" smtClean="0"/>
              <a:t>Declaration tables (-4283)</a:t>
            </a:r>
          </a:p>
          <a:p>
            <a:r>
              <a:rPr lang="en-US" altLang="en-US" sz="1600" dirty="0" err="1" smtClean="0"/>
              <a:t>eMTC</a:t>
            </a:r>
            <a:endParaRPr lang="en-US" altLang="en-US" sz="1600" dirty="0" smtClean="0"/>
          </a:p>
          <a:p>
            <a:pPr lvl="1"/>
            <a:r>
              <a:rPr lang="en-US" altLang="en-US" sz="1200" dirty="0" smtClean="0"/>
              <a:t>WF on continuous uplink transmission in </a:t>
            </a:r>
            <a:r>
              <a:rPr lang="en-US" altLang="en-US" sz="1200" dirty="0" err="1" smtClean="0"/>
              <a:t>eMTC</a:t>
            </a:r>
            <a:r>
              <a:rPr lang="en-US" altLang="en-US" sz="1200" dirty="0" smtClean="0"/>
              <a:t> (-4658) </a:t>
            </a:r>
          </a:p>
          <a:p>
            <a:pPr lvl="1"/>
            <a:r>
              <a:rPr lang="en-US" altLang="en-US" sz="1200" dirty="0" smtClean="0"/>
              <a:t>Corrections (-2912)</a:t>
            </a:r>
          </a:p>
          <a:p>
            <a:pPr lvl="1"/>
            <a:r>
              <a:rPr lang="en-US" altLang="en-US" sz="1200" dirty="0" smtClean="0"/>
              <a:t>UL RMC (-2238)</a:t>
            </a:r>
          </a:p>
          <a:p>
            <a:pPr lvl="1"/>
            <a:r>
              <a:rPr lang="en-US" altLang="en-US" sz="1200" dirty="0" smtClean="0"/>
              <a:t>Intra-</a:t>
            </a:r>
            <a:r>
              <a:rPr lang="en-US" altLang="en-US" sz="1200" dirty="0" err="1" smtClean="0"/>
              <a:t>freq</a:t>
            </a:r>
            <a:r>
              <a:rPr lang="en-US" altLang="en-US" sz="1200" dirty="0" smtClean="0"/>
              <a:t> handover requirements (-2735)</a:t>
            </a:r>
          </a:p>
          <a:p>
            <a:pPr lvl="1"/>
            <a:r>
              <a:rPr lang="en-US" altLang="en-US" sz="1200" dirty="0" smtClean="0"/>
              <a:t>UE transmit timing requirements (-2736, -2737) </a:t>
            </a:r>
          </a:p>
          <a:p>
            <a:pPr lvl="1"/>
            <a:r>
              <a:rPr lang="en-US" altLang="en-US" sz="1200" dirty="0" err="1" smtClean="0"/>
              <a:t>eMTC</a:t>
            </a:r>
            <a:r>
              <a:rPr lang="en-US" altLang="en-US" sz="1200" dirty="0" smtClean="0"/>
              <a:t> RLM (-2738, -3039)</a:t>
            </a:r>
          </a:p>
          <a:p>
            <a:pPr lvl="1"/>
            <a:r>
              <a:rPr lang="en-US" altLang="en-US" sz="1200" dirty="0" smtClean="0"/>
              <a:t>Measurement requirements under normal coverage (-3046)</a:t>
            </a:r>
          </a:p>
          <a:p>
            <a:pPr lvl="1"/>
            <a:r>
              <a:rPr lang="en-US" altLang="en-US" sz="1200" dirty="0"/>
              <a:t>Measurement requirements under </a:t>
            </a:r>
            <a:r>
              <a:rPr lang="en-US" altLang="en-US" sz="1200" dirty="0" smtClean="0"/>
              <a:t>enhanced coverage </a:t>
            </a:r>
            <a:r>
              <a:rPr lang="en-US" altLang="en-US" sz="1200" dirty="0"/>
              <a:t>(-</a:t>
            </a:r>
            <a:r>
              <a:rPr lang="en-US" altLang="en-US" sz="1200" dirty="0" smtClean="0"/>
              <a:t>3047)</a:t>
            </a:r>
            <a:endParaRPr lang="en-US" altLang="en-US" sz="1200" dirty="0"/>
          </a:p>
          <a:p>
            <a:pPr lvl="1"/>
            <a:endParaRPr lang="en-US" altLang="en-US" sz="1200" dirty="0" smtClean="0"/>
          </a:p>
          <a:p>
            <a:pPr lvl="2"/>
            <a:endParaRPr lang="en-US" altLang="en-US" sz="900" dirty="0"/>
          </a:p>
          <a:p>
            <a:pPr lvl="1"/>
            <a:endParaRPr lang="en-US" altLang="en-US" sz="1200" dirty="0" smtClean="0"/>
          </a:p>
          <a:p>
            <a:pPr lvl="1"/>
            <a:endParaRPr lang="en-US" altLang="en-US" sz="1200" dirty="0" smtClean="0"/>
          </a:p>
          <a:p>
            <a:pPr lvl="2"/>
            <a:endParaRPr lang="en-US" altLang="en-US" sz="900" dirty="0" smtClean="0"/>
          </a:p>
          <a:p>
            <a:pPr lvl="1"/>
            <a:endParaRPr lang="en-US" altLang="en-US" sz="1200" dirty="0" smtClean="0"/>
          </a:p>
          <a:p>
            <a:pPr lvl="1"/>
            <a:endParaRPr lang="en-US" altLang="en-US" sz="1200" dirty="0"/>
          </a:p>
          <a:p>
            <a:pPr lvl="2"/>
            <a:endParaRPr lang="en-GB" altLang="en-US" sz="800" dirty="0"/>
          </a:p>
        </p:txBody>
      </p:sp>
    </p:spTree>
    <p:extLst>
      <p:ext uri="{BB962C8B-B14F-4D97-AF65-F5344CB8AC3E}">
        <p14:creationId xmlns:p14="http://schemas.microsoft.com/office/powerpoint/2010/main" val="8763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(3/3)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3183" y="901000"/>
            <a:ext cx="8655050" cy="4822825"/>
          </a:xfrm>
        </p:spPr>
        <p:txBody>
          <a:bodyPr/>
          <a:lstStyle/>
          <a:p>
            <a:r>
              <a:rPr lang="en-US" altLang="en-US" sz="1100" dirty="0" smtClean="0"/>
              <a:t>eD2D</a:t>
            </a:r>
          </a:p>
          <a:p>
            <a:pPr lvl="1"/>
            <a:r>
              <a:rPr lang="en-US" altLang="en-US" sz="1000" dirty="0" err="1" smtClean="0"/>
              <a:t>Pcmax</a:t>
            </a:r>
            <a:r>
              <a:rPr lang="en-US" altLang="en-US" sz="1000" dirty="0" smtClean="0"/>
              <a:t> definition (-2913)</a:t>
            </a:r>
          </a:p>
          <a:p>
            <a:pPr lvl="1"/>
            <a:r>
              <a:rPr lang="en-US" altLang="en-US" sz="1000" dirty="0" smtClean="0"/>
              <a:t>WF on </a:t>
            </a:r>
            <a:r>
              <a:rPr lang="en-US" altLang="en-US" sz="1000" dirty="0" err="1" smtClean="0"/>
              <a:t>ProSe</a:t>
            </a:r>
            <a:r>
              <a:rPr lang="en-US" altLang="en-US" sz="1000" dirty="0" smtClean="0"/>
              <a:t> multi-carrier operation (-2733) </a:t>
            </a:r>
          </a:p>
          <a:p>
            <a:pPr lvl="1"/>
            <a:r>
              <a:rPr lang="en-US" altLang="en-US" sz="1000" dirty="0" smtClean="0"/>
              <a:t>Defining of </a:t>
            </a:r>
            <a:r>
              <a:rPr lang="en-US" altLang="en-US" sz="1000" dirty="0" err="1" smtClean="0"/>
              <a:t>ProSe</a:t>
            </a:r>
            <a:r>
              <a:rPr lang="en-US" altLang="en-US" sz="1000" dirty="0" smtClean="0"/>
              <a:t> periodicity for </a:t>
            </a:r>
            <a:r>
              <a:rPr lang="en-US" altLang="en-US" sz="1000" dirty="0" err="1" smtClean="0"/>
              <a:t>ProSe</a:t>
            </a:r>
            <a:r>
              <a:rPr lang="en-US" altLang="en-US" sz="1000" dirty="0" smtClean="0"/>
              <a:t> inter-frequency and CA operation (-4631)</a:t>
            </a:r>
          </a:p>
          <a:p>
            <a:pPr lvl="1"/>
            <a:r>
              <a:rPr lang="en-US" altLang="en-US" sz="1000" dirty="0" smtClean="0"/>
              <a:t>Corrections (-1844)</a:t>
            </a:r>
            <a:endParaRPr lang="en-US" altLang="en-US" sz="1000" dirty="0"/>
          </a:p>
          <a:p>
            <a:r>
              <a:rPr lang="en-US" altLang="en-US" sz="1100" dirty="0" smtClean="0"/>
              <a:t>CRS-IM</a:t>
            </a:r>
          </a:p>
          <a:p>
            <a:pPr lvl="1"/>
            <a:r>
              <a:rPr lang="en-US" altLang="en-US" sz="1000" dirty="0" smtClean="0"/>
              <a:t>Clean up and maintenance (-2591, -2801)</a:t>
            </a:r>
          </a:p>
          <a:p>
            <a:r>
              <a:rPr lang="en-US" altLang="en-US" sz="1100" dirty="0" smtClean="0"/>
              <a:t>Spectrum </a:t>
            </a:r>
          </a:p>
          <a:p>
            <a:pPr lvl="1"/>
            <a:r>
              <a:rPr lang="en-US" altLang="en-US" sz="1000" dirty="0" smtClean="0"/>
              <a:t>Corrections ( -1929, -2915, -3561)</a:t>
            </a:r>
          </a:p>
          <a:p>
            <a:pPr lvl="1"/>
            <a:r>
              <a:rPr lang="en-US" altLang="en-US" sz="1000" dirty="0" smtClean="0"/>
              <a:t>Band 7 + Band 38 blocking (-2607)</a:t>
            </a:r>
          </a:p>
          <a:p>
            <a:pPr lvl="1"/>
            <a:r>
              <a:rPr lang="en-US" altLang="en-US" sz="1000" dirty="0" smtClean="0"/>
              <a:t>Band 68 A-MPR (-2917, -4399, -4659, )</a:t>
            </a:r>
          </a:p>
          <a:p>
            <a:pPr lvl="1"/>
            <a:r>
              <a:rPr lang="en-US" altLang="en-US" sz="1000" dirty="0" smtClean="0"/>
              <a:t>REFSENS for combination of inter-band and NC intra-band CA (-4834)</a:t>
            </a:r>
          </a:p>
          <a:p>
            <a:r>
              <a:rPr lang="en-US" altLang="en-US" sz="1100" dirty="0" smtClean="0"/>
              <a:t>Others</a:t>
            </a:r>
          </a:p>
          <a:p>
            <a:pPr lvl="1"/>
            <a:r>
              <a:rPr lang="en-US" altLang="en-US" sz="1000" dirty="0" smtClean="0"/>
              <a:t>Corrections/Clarifications (-1567, -1670,  -2990, -2284, -2136, -1740, -4660, -4661, -4668, -4669, -4670, -4852)</a:t>
            </a:r>
          </a:p>
          <a:p>
            <a:pPr lvl="1"/>
            <a:r>
              <a:rPr lang="en-US" altLang="en-US" sz="1000" dirty="0" err="1" smtClean="0"/>
              <a:t>dTib,c</a:t>
            </a:r>
            <a:r>
              <a:rPr lang="en-US" altLang="en-US" sz="1000" dirty="0" smtClean="0"/>
              <a:t> and </a:t>
            </a:r>
            <a:r>
              <a:rPr lang="en-US" altLang="en-US" sz="1000" dirty="0" err="1" smtClean="0"/>
              <a:t>dRib,c</a:t>
            </a:r>
            <a:r>
              <a:rPr lang="en-US" altLang="en-US" sz="1000" dirty="0" smtClean="0"/>
              <a:t> for CA including band 21 and band 42 (-3805)</a:t>
            </a:r>
          </a:p>
          <a:p>
            <a:pPr lvl="1"/>
            <a:r>
              <a:rPr lang="en-US" altLang="en-US" sz="1000" dirty="0" smtClean="0"/>
              <a:t>Multi-band </a:t>
            </a:r>
            <a:r>
              <a:rPr lang="en-US" altLang="en-US" sz="1000" dirty="0" err="1" smtClean="0"/>
              <a:t>defination</a:t>
            </a:r>
            <a:r>
              <a:rPr lang="en-US" altLang="en-US" sz="1000" dirty="0" smtClean="0"/>
              <a:t> and blocking (-4662, -4663, -4664, -4665, -4666, -4667)</a:t>
            </a:r>
          </a:p>
          <a:p>
            <a:pPr lvl="1"/>
            <a:r>
              <a:rPr lang="en-US" altLang="en-US" sz="1000" dirty="0" smtClean="0"/>
              <a:t>Uplink configuration for REFSENS for B45 (-3993)</a:t>
            </a:r>
          </a:p>
          <a:p>
            <a:pPr lvl="1"/>
            <a:r>
              <a:rPr lang="en-US" altLang="en-US" sz="1000" dirty="0" smtClean="0"/>
              <a:t>Test case list for 3UL CA (-3018)</a:t>
            </a:r>
          </a:p>
          <a:p>
            <a:pPr lvl="1"/>
            <a:r>
              <a:rPr lang="en-US" altLang="en-US" sz="1000" dirty="0" smtClean="0"/>
              <a:t>4DL activation deactivation for unknown </a:t>
            </a:r>
            <a:r>
              <a:rPr lang="en-US" altLang="en-US" sz="1000" dirty="0" err="1" smtClean="0"/>
              <a:t>Scell</a:t>
            </a:r>
            <a:r>
              <a:rPr lang="en-US" altLang="en-US" sz="1000" dirty="0" smtClean="0"/>
              <a:t> without DRX (-4577)</a:t>
            </a:r>
          </a:p>
          <a:p>
            <a:pPr lvl="1"/>
            <a:r>
              <a:rPr lang="en-US" altLang="en-US" sz="1000" dirty="0" smtClean="0"/>
              <a:t>5DL </a:t>
            </a:r>
            <a:r>
              <a:rPr lang="en-US" altLang="en-US" sz="1000" dirty="0"/>
              <a:t>activation deactivation for unknown </a:t>
            </a:r>
            <a:r>
              <a:rPr lang="en-US" altLang="en-US" sz="1000" dirty="0" err="1"/>
              <a:t>Scell</a:t>
            </a:r>
            <a:r>
              <a:rPr lang="en-US" altLang="en-US" sz="1000" dirty="0"/>
              <a:t> without DRX (-</a:t>
            </a:r>
            <a:r>
              <a:rPr lang="en-US" altLang="en-US" sz="1000" dirty="0" smtClean="0"/>
              <a:t>4578)</a:t>
            </a:r>
          </a:p>
          <a:p>
            <a:pPr lvl="1"/>
            <a:r>
              <a:rPr lang="en-US" altLang="en-US" sz="1000" dirty="0" smtClean="0"/>
              <a:t>New RRM test cases for 4DL CA (-3012, -2165, -2166, -3013, 3014, -3361, -3699, -3701, -3510, -3511, -4091, -4092, -4769, -4877 )</a:t>
            </a:r>
          </a:p>
          <a:p>
            <a:pPr lvl="1"/>
            <a:r>
              <a:rPr lang="en-US" altLang="en-US" sz="1000" dirty="0"/>
              <a:t>New RRM test cases for </a:t>
            </a:r>
            <a:r>
              <a:rPr lang="en-US" altLang="en-US" sz="1000" dirty="0" smtClean="0"/>
              <a:t>5DL </a:t>
            </a:r>
            <a:r>
              <a:rPr lang="en-US" altLang="en-US" sz="1000" dirty="0"/>
              <a:t>CA (-</a:t>
            </a:r>
            <a:r>
              <a:rPr lang="en-US" altLang="en-US" sz="1000" dirty="0" smtClean="0"/>
              <a:t>3015, </a:t>
            </a:r>
            <a:r>
              <a:rPr lang="en-US" altLang="en-US" sz="1000" dirty="0"/>
              <a:t>-</a:t>
            </a:r>
            <a:r>
              <a:rPr lang="en-US" altLang="en-US" sz="1000" dirty="0" smtClean="0"/>
              <a:t>2167, </a:t>
            </a:r>
            <a:r>
              <a:rPr lang="en-US" altLang="en-US" sz="1000" dirty="0"/>
              <a:t>-</a:t>
            </a:r>
            <a:r>
              <a:rPr lang="en-US" altLang="en-US" sz="1000" dirty="0" smtClean="0"/>
              <a:t>2168, </a:t>
            </a:r>
            <a:r>
              <a:rPr lang="en-US" altLang="en-US" sz="1000" dirty="0"/>
              <a:t>-</a:t>
            </a:r>
            <a:r>
              <a:rPr lang="en-US" altLang="en-US" sz="1000" dirty="0" smtClean="0"/>
              <a:t>3016, -3017, -4628, -3362, -4629, -4093, -4094, -4649, -4650, -3514, -3515, -4878, -4879)</a:t>
            </a:r>
          </a:p>
          <a:p>
            <a:pPr lvl="1"/>
            <a:r>
              <a:rPr lang="en-US" altLang="en-US" sz="1000" dirty="0" smtClean="0"/>
              <a:t>New RRM test cases for 3UL CA (-3358, -3516)</a:t>
            </a:r>
          </a:p>
          <a:p>
            <a:pPr lvl="1"/>
            <a:r>
              <a:rPr lang="en-US" altLang="en-US" sz="1000" dirty="0" smtClean="0"/>
              <a:t>RSTD CA interruption on SCC (-2412)</a:t>
            </a:r>
          </a:p>
          <a:p>
            <a:pPr lvl="1"/>
            <a:r>
              <a:rPr lang="en-US" altLang="en-US" sz="1000" dirty="0" smtClean="0"/>
              <a:t>TDD-FDD DC RRM (-1720, -2070, -1689, 2071, -1785, -2506, -3020, -3021)</a:t>
            </a:r>
          </a:p>
          <a:p>
            <a:pPr lvl="1"/>
            <a:r>
              <a:rPr lang="en-US" altLang="en-US" sz="1000" dirty="0" smtClean="0"/>
              <a:t>TDD-FDD DC </a:t>
            </a:r>
            <a:r>
              <a:rPr lang="en-US" altLang="en-US" sz="1000" dirty="0" err="1" smtClean="0"/>
              <a:t>demod</a:t>
            </a:r>
            <a:r>
              <a:rPr lang="en-US" altLang="en-US" sz="1000" dirty="0" smtClean="0"/>
              <a:t> (-2795)</a:t>
            </a:r>
          </a:p>
          <a:p>
            <a:pPr lvl="1"/>
            <a:r>
              <a:rPr lang="en-US" altLang="en-US" sz="1000" dirty="0" smtClean="0"/>
              <a:t>UE categories for 64QAM reference channel (-2520) </a:t>
            </a:r>
          </a:p>
          <a:p>
            <a:pPr lvl="1"/>
            <a:r>
              <a:rPr lang="en-US" altLang="en-US" sz="1000" dirty="0" smtClean="0"/>
              <a:t>Rx-</a:t>
            </a:r>
            <a:r>
              <a:rPr lang="en-US" altLang="en-US" sz="1000" dirty="0" err="1" smtClean="0"/>
              <a:t>Tx</a:t>
            </a:r>
            <a:r>
              <a:rPr lang="en-US" altLang="en-US" sz="1000" dirty="0" smtClean="0"/>
              <a:t> time difference reporting for EUTRAN TDD (-4851)</a:t>
            </a:r>
          </a:p>
          <a:p>
            <a:pPr lvl="1"/>
            <a:r>
              <a:rPr lang="en-US" altLang="en-US" sz="1000" dirty="0" smtClean="0"/>
              <a:t>UE transmit timing (-4755)</a:t>
            </a:r>
          </a:p>
          <a:p>
            <a:pPr lvl="1"/>
            <a:r>
              <a:rPr lang="en-US" altLang="en-US" sz="1000" dirty="0" smtClean="0"/>
              <a:t>Summary results for TM9 test with MBSFN </a:t>
            </a:r>
            <a:r>
              <a:rPr lang="en-US" altLang="en-US" sz="1000" dirty="0" err="1" smtClean="0"/>
              <a:t>subframe</a:t>
            </a:r>
            <a:r>
              <a:rPr lang="en-US" altLang="en-US" sz="1000" dirty="0" smtClean="0"/>
              <a:t> configured for PDSCH (-4742) and CR (-4733)</a:t>
            </a:r>
            <a:endParaRPr lang="en-US" altLang="en-US" sz="1000" dirty="0"/>
          </a:p>
          <a:p>
            <a:pPr lvl="1"/>
            <a:endParaRPr lang="en-US" altLang="en-US" sz="1000" dirty="0" smtClean="0"/>
          </a:p>
          <a:p>
            <a:pPr lvl="2"/>
            <a:endParaRPr lang="en-US" altLang="en-US" sz="600" dirty="0"/>
          </a:p>
          <a:p>
            <a:pPr lvl="1"/>
            <a:endParaRPr lang="en-US" altLang="en-US" sz="1000" dirty="0" smtClean="0"/>
          </a:p>
          <a:p>
            <a:pPr lvl="1"/>
            <a:endParaRPr lang="en-US" altLang="en-US" sz="1000" dirty="0" smtClean="0"/>
          </a:p>
          <a:p>
            <a:pPr lvl="2"/>
            <a:endParaRPr lang="en-US" altLang="en-US" sz="600" dirty="0" smtClean="0"/>
          </a:p>
          <a:p>
            <a:pPr lvl="1"/>
            <a:endParaRPr lang="en-US" altLang="en-US" sz="1000" dirty="0" smtClean="0"/>
          </a:p>
          <a:p>
            <a:pPr lvl="1"/>
            <a:endParaRPr lang="en-US" altLang="en-US" sz="1000" dirty="0"/>
          </a:p>
          <a:p>
            <a:pPr lvl="2"/>
            <a:endParaRPr lang="en-GB" altLang="en-US" sz="500" dirty="0"/>
          </a:p>
        </p:txBody>
      </p:sp>
    </p:spTree>
    <p:extLst>
      <p:ext uri="{BB962C8B-B14F-4D97-AF65-F5344CB8AC3E}">
        <p14:creationId xmlns:p14="http://schemas.microsoft.com/office/powerpoint/2010/main" val="7110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Specturm related WI/SI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1839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36.101 and 36.307 Spec clean up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Agreed CRs for 36.101 and 36.307 clean up </a:t>
            </a:r>
          </a:p>
          <a:p>
            <a:pPr lvl="1"/>
            <a:r>
              <a:rPr lang="en-US" altLang="zh-CN" dirty="0" smtClean="0"/>
              <a:t>TS 36.101 CR on section 5 clean up (-4546) </a:t>
            </a:r>
          </a:p>
          <a:p>
            <a:pPr lvl="1"/>
            <a:r>
              <a:rPr lang="en-US" altLang="zh-CN" dirty="0" smtClean="0"/>
              <a:t>TS 36.307 CR (-3156, -3157, -4813, -4814, -4815, -4816)		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4301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2016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387908"/>
              </p:ext>
            </p:extLst>
          </p:nvPr>
        </p:nvGraphicFramePr>
        <p:xfrm>
          <a:off x="731374" y="1291273"/>
          <a:ext cx="7494588" cy="1280160"/>
        </p:xfrm>
        <a:graphic>
          <a:graphicData uri="http://schemas.openxmlformats.org/drawingml/2006/table">
            <a:tbl>
              <a:tblPr/>
              <a:tblGrid>
                <a:gridCol w="2125663"/>
                <a:gridCol w="1573212"/>
                <a:gridCol w="2151063"/>
                <a:gridCol w="1644650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#78bis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 – 22 April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187/150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1652/1510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NB-</a:t>
                      </a:r>
                      <a:r>
                        <a:rPr kumimoji="0" lang="en-US" altLang="zh-CN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IoT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 – 4 May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42/35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238/222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#79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15 – 19 May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251/???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1826/1720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70991592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683925198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Intra-Band CA including contiguous and non-contiguous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Agreed Big CRs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400" dirty="0" smtClean="0"/>
              <a:t>36.101 (R4-163721)</a:t>
            </a:r>
            <a:endParaRPr lang="en-GB" altLang="en-US" sz="1400" dirty="0" smtClean="0"/>
          </a:p>
          <a:p>
            <a:r>
              <a:rPr lang="pt-BR" altLang="en-US" sz="2200" dirty="0" smtClean="0"/>
              <a:t>Detailed Progress of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69785"/>
              </p:ext>
            </p:extLst>
          </p:nvPr>
        </p:nvGraphicFramePr>
        <p:xfrm>
          <a:off x="830580" y="2272155"/>
          <a:ext cx="6969853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6892"/>
                <a:gridCol w="594392"/>
                <a:gridCol w="1277323"/>
                <a:gridCol w="1758363"/>
                <a:gridCol w="559992"/>
                <a:gridCol w="642891"/>
              </a:tblGrid>
              <a:tr h="3533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  <a:tr h="1177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CA_2DL_8B_1UL_BCS0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Pan,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Qun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CMCC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CA_2DL_7A-7A_1UL_BCS2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 CHTTL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36.714-00-00: R4-161949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  <a:tabLst>
                          <a:tab pos="647065" algn="ctr"/>
                        </a:tabLs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_12A-12A_1UL_BCS0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altLang="zh-CN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77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CA_2DL_46C_0UL_BCS0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</a:t>
                      </a:r>
                      <a:r>
                        <a:rPr lang="en-GB" altLang="zh-CN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  <a:tabLst>
                          <a:tab pos="647065" algn="ctr"/>
                        </a:tabLs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77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CA_3DL_46D_0UL_BCS0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</a:t>
                      </a:r>
                      <a:r>
                        <a:rPr lang="en-GB" altLang="zh-CN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  <a:tabLst>
                          <a:tab pos="647065" algn="ctr"/>
                        </a:tabLs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77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CA_4DL_46E_0UL_BCS0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Masaaki Obara, KDDI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  <a:tabLst>
                          <a:tab pos="647065" algn="ctr"/>
                        </a:tabLs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CA_5DL_42F_1UL_BCS0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Yuexia Song, CATT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36.714-00-00: R4-163379 - R4-163387, R4-164154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 CA_46A-46A_</a:t>
                      </a: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 CA_ 46A-46C_</a:t>
                      </a: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 CA_ 46A-46D_</a:t>
                      </a:r>
                      <a:r>
                        <a:rPr lang="es-ES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3DL_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66D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36.714-00-00: R4-161091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  <a:tabLst>
                          <a:tab pos="647065" algn="ctr"/>
                        </a:tabLs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77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3DL_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66A-66B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55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3DL_</a:t>
                      </a:r>
                      <a:r>
                        <a:rPr lang="en-GB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66A-66C</a:t>
                      </a:r>
                      <a:r>
                        <a:rPr lang="it-IT" altLang="zh-CN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altLang="zh-CN" sz="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R4-163721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36.714-00-00: R4-161091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altLang="zh-CN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altLang="zh-CN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5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800" dirty="0"/>
              <a:t>36.101 (R4-163859)</a:t>
            </a:r>
          </a:p>
          <a:p>
            <a:pPr lvl="1"/>
            <a:r>
              <a:rPr lang="en-US" altLang="en-US" sz="1800" dirty="0" smtClean="0"/>
              <a:t>36.104 (R4-163860)</a:t>
            </a:r>
          </a:p>
          <a:p>
            <a:pPr lvl="1"/>
            <a:r>
              <a:rPr lang="en-US" altLang="en-US" sz="1800" dirty="0" smtClean="0"/>
              <a:t>36.141 (R4-163861)</a:t>
            </a:r>
            <a:endParaRPr lang="en-GB" altLang="en-US" sz="1800" dirty="0" smtClean="0"/>
          </a:p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822181"/>
              </p:ext>
            </p:extLst>
          </p:nvPr>
        </p:nvGraphicFramePr>
        <p:xfrm>
          <a:off x="505887" y="2849880"/>
          <a:ext cx="7848599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7826"/>
                <a:gridCol w="668911"/>
                <a:gridCol w="1799206"/>
                <a:gridCol w="1618968"/>
                <a:gridCol w="630198"/>
                <a:gridCol w="723490"/>
              </a:tblGrid>
              <a:tr h="40594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CRs provided to RAN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spec: RAN4 Tdoc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(list all specs and the TR input)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6765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CA_2DL_5A-66A _1UL_BCS0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Zheng</a:t>
                      </a:r>
                      <a:r>
                        <a:rPr lang="en-GB" sz="900" dirty="0">
                          <a:effectLst/>
                        </a:rPr>
                        <a:t> Zhao, Verizon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R4-160248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7657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CA_2DL_13A-66A 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R4-160249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7657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 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R4-162645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7657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 _1UL_BCS1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R4-162645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7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118534"/>
              </p:ext>
            </p:extLst>
          </p:nvPr>
        </p:nvGraphicFramePr>
        <p:xfrm>
          <a:off x="441960" y="1508760"/>
          <a:ext cx="7935386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4613"/>
                <a:gridCol w="668911"/>
                <a:gridCol w="1799206"/>
                <a:gridCol w="1618968"/>
                <a:gridCol w="630198"/>
                <a:gridCol w="723490"/>
              </a:tblGrid>
              <a:tr h="3948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CRs provided to RAN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spec: RAN4 Tdoc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(list all specs and the TR input)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 _1UL_BCS2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R4-162645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R4-161581 </a:t>
                      </a:r>
                      <a:endParaRPr lang="en-GB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_1UL_BCS1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R4-161581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_1UL_BCS2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R4-161581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_1UL_BCS3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R4-161581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58091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_1UL_BCS4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R4-161581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2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19954"/>
              </p:ext>
            </p:extLst>
          </p:nvPr>
        </p:nvGraphicFramePr>
        <p:xfrm>
          <a:off x="571500" y="1508760"/>
          <a:ext cx="7935386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4613"/>
                <a:gridCol w="668911"/>
                <a:gridCol w="1799206"/>
                <a:gridCol w="1618968"/>
                <a:gridCol w="630198"/>
                <a:gridCol w="723490"/>
              </a:tblGrid>
              <a:tr h="38736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CRs provided to RAN</a:t>
                      </a:r>
                      <a:endParaRPr lang="zh-CN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spec: RAN4 </a:t>
                      </a:r>
                      <a:r>
                        <a:rPr lang="en-GB" sz="900" dirty="0" err="1">
                          <a:effectLst/>
                        </a:rPr>
                        <a:t>Tdoc</a:t>
                      </a:r>
                      <a:endParaRPr lang="zh-CN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(list all specs and the TR input)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64561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 _</a:t>
                      </a:r>
                      <a:r>
                        <a:rPr lang="en-GB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1UL_BCS5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Ueng, T-Mobile USA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R4-161581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R4-161088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912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CA_2DL_7A-32A_1UL_BCS0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Goria, Telecom Italia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1648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2DL_11A-42A_1UL_BCS0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Corp..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TR36.714-02-01: R4-162927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1648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2DL_11A-41A_1UL_BCS0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 Corp..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TR36.714-02-01: R4-162928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912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2DL_11A-28A_1UL_BCS0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 Corp..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TR36.714-02-01: R4-163563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4561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2DL_1A-38A_1UL_BCS0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Liubo, Huawei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 Group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R4-160597, R4-161383, R4-164233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64561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2DL_29A-66A_1UL_BCS0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John Kim, Dish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 R4-161582, R4-163859, R4-163860,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1648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2DL_21A-28A_1UL_BCS0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R4-160124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9122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2DL_8A-39A_1UL_BCS0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 Li, CATT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4478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2DL_7A-66A_1UL_BCS0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Paul (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Pavlo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Nebesny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Rogers Communications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1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13518"/>
              </p:ext>
            </p:extLst>
          </p:nvPr>
        </p:nvGraphicFramePr>
        <p:xfrm>
          <a:off x="563880" y="1463041"/>
          <a:ext cx="7935386" cy="4940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4613"/>
                <a:gridCol w="668911"/>
                <a:gridCol w="1799206"/>
                <a:gridCol w="1618968"/>
                <a:gridCol w="630198"/>
                <a:gridCol w="723490"/>
              </a:tblGrid>
              <a:tr h="404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CRs provided to RAN</a:t>
                      </a:r>
                      <a:endParaRPr lang="zh-CN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spec: RAN4 </a:t>
                      </a:r>
                      <a:r>
                        <a:rPr lang="en-GB" sz="900" dirty="0" err="1">
                          <a:effectLst/>
                        </a:rPr>
                        <a:t>Tdoc</a:t>
                      </a:r>
                      <a:endParaRPr lang="zh-CN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(list all specs and the TR input)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67415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CA_2DL_20A-28A_1UL_BCS0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Ralf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Schuh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TeliaSonera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</a:t>
                      </a:r>
                      <a:endParaRPr lang="zh-CN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R4-162929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R4-163537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696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CA_2DL_3A_32A_1UL_BCS0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Goria, Telecom Italia;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404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CA_2DL_7A-8A_1UL_BCS2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R4-161948, R4-163574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393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CA_2DL_3A-21A 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DOCOMO, INC.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36.714-02-01: R4-163450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48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CA_2DL_11A-46A_1UL_BCS0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Masaaki </a:t>
                      </a:r>
                      <a:r>
                        <a:rPr lang="pl-PL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Obara,</a:t>
                      </a:r>
                      <a:r>
                        <a:rPr lang="en-US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KDDI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fi-FI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393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CA_2DL_46A-66A_1UL_BCS0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altLang="en-US" sz="9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TP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R4-164840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393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CA_2DL_8A-28A_1UL_BCS0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 Corp..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TR36.714-02-01: R4-164682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48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CA_2DL_3A-46A_1UL_BCS1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Huawei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696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CA_2DL_5A-28A_1UL_BCS0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Hisashi Onozawa,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fi-FI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48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CA_2DL_7A-46A_1UL_BCS1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Huawei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393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CA_2DL_5A-46A_1UL_BCS0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R4-163859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R4-163860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R4-163861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36.714-02-01: R4-164821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773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CA_2DL_20A-32A_1UL_BCS1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Goria, Telecom Italia;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Anaya,Vodafone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fi-FI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8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Agreed</a:t>
            </a:r>
            <a:r>
              <a:rPr lang="zh-CN" altLang="en-US" sz="2000" dirty="0" smtClean="0">
                <a:ea typeface="+mn-ea"/>
                <a:cs typeface="+mn-cs"/>
              </a:rPr>
              <a:t> </a:t>
            </a:r>
            <a:r>
              <a:rPr lang="en-US" altLang="zh-CN" sz="20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800" dirty="0" smtClean="0"/>
              <a:t>36.101 (R4-163970)</a:t>
            </a:r>
          </a:p>
          <a:p>
            <a:pPr lvl="1"/>
            <a:r>
              <a:rPr lang="en-US" altLang="en-US" sz="1800" dirty="0" smtClean="0"/>
              <a:t>36.104 (R4-164976)</a:t>
            </a:r>
          </a:p>
          <a:p>
            <a:pPr lvl="1"/>
            <a:r>
              <a:rPr lang="en-US" altLang="en-US" sz="1800" dirty="0" smtClean="0"/>
              <a:t>36.141 (R4-164977)</a:t>
            </a:r>
            <a:endParaRPr lang="en-GB" altLang="en-US" sz="1800" dirty="0" smtClean="0"/>
          </a:p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83341"/>
              </p:ext>
            </p:extLst>
          </p:nvPr>
        </p:nvGraphicFramePr>
        <p:xfrm>
          <a:off x="265622" y="2773270"/>
          <a:ext cx="8577556" cy="3733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459"/>
                <a:gridCol w="731036"/>
                <a:gridCol w="1966312"/>
                <a:gridCol w="1769334"/>
                <a:gridCol w="688729"/>
                <a:gridCol w="790686"/>
              </a:tblGrid>
              <a:tr h="2952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19683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CA_3DL_2A-5B_1UL_BCS0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 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37.714-03-01: 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  <a:hlinkClick r:id="rId3"/>
                        </a:rPr>
                        <a:t>R4-160254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, R4-161923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CA_3DL_4A-5B_1UL_BCS0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 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37.714-03-01: 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  <a:hlinkClick r:id="rId4"/>
                        </a:rPr>
                        <a:t>R4-160255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, R4-161923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CA_3DL_5B-30A_1UL_BCS0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 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37.714-03-01: 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  <a:hlinkClick r:id="rId4"/>
                        </a:rPr>
                        <a:t>R4-160256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, R4-161923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39367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CA_3DL_2A-2A-66A_1UL_BCS0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39367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</a:t>
                      </a: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Ueng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CA_3DL_2A-66B_1UL_BCS0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CA_3DL_2A-66C_1UL_BCS0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39367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CA_3DL_5A-5A-66A_1UL_BCS0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CA_3DL_5B-66A_1UL_BCS0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39367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CA_3DL_5A-66B_1UL_BCS0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9683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CA_3DL_5A-66C_1UL_BCS0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10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035206"/>
              </p:ext>
            </p:extLst>
          </p:nvPr>
        </p:nvGraphicFramePr>
        <p:xfrm>
          <a:off x="570423" y="1515971"/>
          <a:ext cx="7857298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0495"/>
                <a:gridCol w="669651"/>
                <a:gridCol w="1801201"/>
                <a:gridCol w="1620763"/>
                <a:gridCol w="630896"/>
                <a:gridCol w="724292"/>
              </a:tblGrid>
              <a:tr h="30167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11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CA_3DL_13A-66B_1UL_BCS0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11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CA_3DL_13A-66C_1UL_BCS0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CA_3DL_2A-5A-66A_1UL_BCS0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CA_3DL_2A-13A-66A_1UL_BCS0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11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CA_3DL_12A-66C_1UL_BCS0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CA_3DL_12A-66A-66A_1UL_BCS0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R4-161090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CA_3DL_2A-12A-66A_1UL_BCS0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CA_3DL_2A-12A-66A_1UL_BCS1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 T-Mobile USA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WF to big CR: R4-161385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5027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CA_3DL_3A-7A-40A_1UL_BCS0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 Liu, Huawei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 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 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R4-160589, R4-160590, R4-162332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11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CA_3DL_3C-20A_1UL_BCS0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 Huawei;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 Vodafone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R4-160591, R4-160592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22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CA_3DL_3A-3A-20A_1UL_BCS0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 </a:t>
                      </a: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;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 Vodafone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36.101: R4-163970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36.104: R4-164976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36.141: R4-164977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36.714-03-01: R4-160593, R4-161389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11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CA_3DL_1A-3A-38A_1UL_BCS0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 </a:t>
                      </a:r>
                      <a:r>
                        <a:rPr lang="en-GB" sz="7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;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 Vodafone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None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no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no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3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005133"/>
              </p:ext>
            </p:extLst>
          </p:nvPr>
        </p:nvGraphicFramePr>
        <p:xfrm>
          <a:off x="570423" y="1515971"/>
          <a:ext cx="7857298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0495"/>
                <a:gridCol w="669651"/>
                <a:gridCol w="1801201"/>
                <a:gridCol w="1620763"/>
                <a:gridCol w="630896"/>
                <a:gridCol w="724292"/>
              </a:tblGrid>
              <a:tr h="3114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5190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CA_3DL_1A-7A-40A_1UL_BCS0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Bo Liu,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Huawei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 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 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R4-160587, R4-161388, R4-162331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CA_3DL_3A-7A-32A_1UL_BCS0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Paolo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Goria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, Telecom Italia;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Luis Anaya,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Vodafone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CA_3DL_7A-20A-32A_1UL_BCS0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Paolo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Goria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, Telecom Italia;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Luis Anaya,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Vodafone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114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CA_3DL_3C-41A_1UL_BCS0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Yuqiang Zhang,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ZTE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R4-160031, R4-160032, R4-163188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4152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CA_3DL_1A-3A-41A_1UL_BCS0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Dong Zhao,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China Telecom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36.104: R4-164976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36.141: R4-164977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: 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R4-161519, R4-164693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CA_3DL_8B-41A_1UL_BCS0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Qun Pan,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CMCC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R4-161386, R4-160552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CA_3DL_11A-41C_1UL_BCS0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Kenichi Kihara,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SoftBank Corp.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R4-162933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CA_3DL_11A-42C_1UL_BCS0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Kenichi Kihara,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SoftBank Corp.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R4-162934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CA_3DL_8A-39C_1UL_BCS0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Yuexia Song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CATT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CA_3DL_8B-39A_1UL_BCS0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Yuexia Song, CATT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4152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CA_3DL_1A-41A-42A_1UL_BCS0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Masaaki Obara, KDDI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 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 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R4-163305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CA_3DL_5A-7C_1UL_BCS0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Rel-10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Jaehyun Chang,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LG Uplus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R4-162935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CA_3DL_2A-7A-66A_1UL_BCS0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Paul (Pavlo) Nebesny, Rogers Communications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chemeClr val="dk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solidFill>
                          <a:schemeClr val="dk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chemeClr val="dk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solidFill>
                          <a:schemeClr val="dk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CA_3DL_1A-7A-20A_1UL_BCS1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Bouygues Telecom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CA_3DL_1A-7A-42A_1UL_BCS0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Bouygues Telecom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CA_3DL_1A-20A-42A_1UL_BCS0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Bouygues Telecom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CA_3DL_3A-7A-42A_1UL_BCS0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Bouygues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Telecom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CA_3DL_3A-20A-42A_1UL_BCS0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Bouygues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Telecom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81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CA_3DL_7A-20A-42A_1UL_BCS0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Marius OLTEAN, Bouygues Telecom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4152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CA_3DL_2A-7A-7A_1UL_BCS0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Bo Liu,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Huawei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 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 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R4-162336, R4-163141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4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700173"/>
              </p:ext>
            </p:extLst>
          </p:nvPr>
        </p:nvGraphicFramePr>
        <p:xfrm>
          <a:off x="616143" y="1477871"/>
          <a:ext cx="7857298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0495"/>
                <a:gridCol w="669651"/>
                <a:gridCol w="1801201"/>
                <a:gridCol w="1620763"/>
                <a:gridCol w="630896"/>
                <a:gridCol w="724292"/>
              </a:tblGrid>
              <a:tr h="3103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4137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CA_3DL_4A-7A-7A_1UL_BCS0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Bo Liu, Huawei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 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 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R4-162338, R4-162339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68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CA_3DL_1A-40C_1UL_BCS0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Iwajlo Angelow, 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R4-162617, R4-162937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</a:t>
                      </a:r>
                      <a:r>
                        <a:rPr lang="pl-PL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344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CA_3DL_1A-8A-28A_1UL_BCS0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Kenichi Kihara, SoftBank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68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CA_3DL_3A-8A-28A_1UL_BCS0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Kenichi Kihara,</a:t>
                      </a:r>
                      <a:b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</a:br>
                      <a:r>
                        <a:rPr lang="en-GB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SoftBank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CA_3DL_3A-3A-7A_1UL_BCS0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R4-161893, R4-163571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CA_3DL_3A-3A-7A_1UL_BCS1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R4-161893, R4-163571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CA_3DL_3A-7A-7A_1UL_BCS0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R4-161894, R4-163572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CA_3DL_3A-7A-7A_1UL_BCS1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R4-161894, R4-163572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103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CA_3DL_3A-7A-8A_1UL_BCS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R4-161902, R4-163577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CA_3DL_7A-7A-8A_1UL_BCS0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R4-161900, R4-163573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5172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CA_3DL_7A-7A-8A_1UL_BCS1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Bo-Han Hsieh,  CHTTL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36.104:R4-164976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36.141:R4-164977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TR36.714-03-01: R4-161900, R4-163573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1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13218"/>
              </p:ext>
            </p:extLst>
          </p:nvPr>
        </p:nvGraphicFramePr>
        <p:xfrm>
          <a:off x="616143" y="1419451"/>
          <a:ext cx="7857298" cy="5013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0495"/>
                <a:gridCol w="669651"/>
                <a:gridCol w="1801201"/>
                <a:gridCol w="1620763"/>
                <a:gridCol w="630896"/>
                <a:gridCol w="724292"/>
              </a:tblGrid>
              <a:tr h="2999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3999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CA_3DL_3A-5A-7A_1UL_BCS0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Hisashi Onozawa,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36.104: R4-164976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36.141: R4-164977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R4-163618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CA_3DL_1A-5A-28A_1UL_BCS0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Hisashi Onozawa,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CA_3DL_3A-5A-28A_1UL_BCS0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Hisashi Onozawa,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CA_3DL_1A-5A-38A_1UL_BCS0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Hisashi Onozawa,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CA_3DL_3A-5A-38A_1UL_BCS0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Hisashi Onozawa,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</a:t>
                      </a:r>
                      <a:r>
                        <a:rPr lang="pl-PL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3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DL_11A-46</a:t>
                      </a:r>
                      <a:r>
                        <a:rPr lang="pl-PL" sz="700" kern="10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C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Masaaki Obara, KDDI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CA_3DL_3A-46C_1UL_BCS0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Suguru Okuyama, NTT DOCOMO, INC.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R4-164687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CA_3DL_3A-46C_1UL_BCS1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Liu Bo, Huawei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 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CA_3DL_7A-46C_1UL_BCS0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Liu Bo,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Huawei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 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CA_3DL_2A-12A-12A_1UL_BCS0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Sebastian </a:t>
                      </a:r>
                      <a:r>
                        <a:rPr lang="en-GB" sz="700" kern="100" dirty="0" err="1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Thalanany</a:t>
                      </a: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US Cellular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CA_3DL_4A-12A-12A_1UL_BCS0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Sebastian </a:t>
                      </a:r>
                      <a:r>
                        <a:rPr lang="en-GB" sz="700" kern="100" dirty="0" err="1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Thalanany</a:t>
                      </a: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US Cellular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CA_3DL_5A-12A-12A_1UL_BCS0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</a:t>
                      </a: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Sebastian </a:t>
                      </a:r>
                      <a:r>
                        <a:rPr lang="en-GB" sz="700" kern="100" dirty="0" err="1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Thalanany</a:t>
                      </a:r>
                      <a:r>
                        <a:rPr lang="en-GB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US Cellular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solidFill>
                            <a:schemeClr val="dk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solidFill>
                          <a:schemeClr val="dk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CA_3DL_3C-40A_1UL_BCS0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Iwajlo Angelow, 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R4-162618, R4-162937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</a:t>
                      </a:r>
                      <a:r>
                        <a:rPr lang="it-IT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CA_3DL_3A-20A-32A_1UL_BCS0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Paolo Goria, Telecom Italia /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Luis Anaya, Vodafone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CA_3DL_5A-46C_1UL_BCS0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Jaehyun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Chang, LG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Uplus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R4-164823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</a:t>
                      </a:r>
                      <a:r>
                        <a:rPr lang="it-IT" sz="7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b="1" kern="100" dirty="0">
                          <a:solidFill>
                            <a:schemeClr val="lt1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CA_3DL_5A-46C_1UL_BCS1</a:t>
                      </a:r>
                      <a:endParaRPr lang="zh-CN" sz="700" b="1" kern="100" dirty="0">
                        <a:solidFill>
                          <a:schemeClr val="lt1"/>
                        </a:solidFill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Liu Bo, Huawei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</a:t>
                      </a:r>
                      <a:r>
                        <a:rPr lang="pl-PL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</a:t>
                      </a:r>
                      <a:r>
                        <a:rPr lang="it-IT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3DL_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3C-8A</a:t>
                      </a:r>
                      <a:r>
                        <a:rPr lang="it-IT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Hisashi Onozawa,</a:t>
                      </a:r>
                      <a:r>
                        <a:rPr lang="en-US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Nokia Networks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36.714-03-01: R4-162275, R4-162276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CA_3DL_1A-46C_1UL_BCS0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Kei Ando, NTT Docomo, Inc.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R4-164686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99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CA_3DL_1A-46C_1UL_BCS1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Liu Bo, Huawei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CA_3DL_2A-46A-46A 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Ueng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CA_3DL_4A-46A-46A 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Ueng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CA_3DL_46A-46A-66A 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Ueng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CA_3DL_2A-46C_1UL_BCS0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Ueng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R4-164825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CA_3DL_4A-46C_1UL_BCS0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Ueng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R4-1648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92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99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CA_3DL_46C-66A_1UL_BCS0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Rel-13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Nelson Ueng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T-Mobile USA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R4-163970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36.714-03-01: R4-164894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99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smtClean="0"/>
              <a:t>Executive Summary</a:t>
            </a:r>
            <a:endParaRPr lang="en-US" altLang="en-US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336550" y="1251857"/>
            <a:ext cx="8686800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1058 approved contributions, 32%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Finalization of earlier releases (up to Rel-12)=&gt; 5% of contributions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maintenance =&gt; 13% 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=&gt; 46% of contributions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RAN4 Spectrum related Work and Study Items (13% of contributions)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Rel-14 RAN4 non-Spectrum related Work and Study Items (19%)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NR (2.5% of contributions) 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documents (1.5 % of contributions)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3 Big </a:t>
            </a:r>
            <a:r>
              <a:rPr lang="en-US" altLang="zh-CN" sz="2000" dirty="0">
                <a:ea typeface="+mn-ea"/>
                <a:cs typeface="+mn-cs"/>
              </a:rPr>
              <a:t>CRs </a:t>
            </a:r>
            <a:r>
              <a:rPr lang="en-US" altLang="zh-CN" sz="2000" dirty="0" smtClean="0">
                <a:ea typeface="+mn-ea"/>
                <a:cs typeface="+mn-cs"/>
              </a:rPr>
              <a:t>agreed</a:t>
            </a:r>
            <a:endParaRPr lang="en-US" altLang="zh-CN" sz="2000" dirty="0">
              <a:ea typeface="+mn-ea"/>
              <a:cs typeface="+mn-cs"/>
            </a:endParaRPr>
          </a:p>
          <a:p>
            <a:pPr lvl="1"/>
            <a:r>
              <a:rPr lang="en-US" altLang="en-US" sz="1800" dirty="0" smtClean="0"/>
              <a:t>36.101 (R4-163718)</a:t>
            </a:r>
          </a:p>
          <a:p>
            <a:pPr lvl="1"/>
            <a:r>
              <a:rPr lang="en-US" altLang="en-US" sz="1800" dirty="0" smtClean="0"/>
              <a:t>36.104 (R4-163719)</a:t>
            </a:r>
          </a:p>
          <a:p>
            <a:pPr lvl="1"/>
            <a:r>
              <a:rPr lang="en-US" altLang="en-US" sz="1800" dirty="0" smtClean="0"/>
              <a:t>36.141 (R4-163720)</a:t>
            </a:r>
            <a:endParaRPr lang="en-GB" altLang="en-US" sz="1800" dirty="0" smtClean="0"/>
          </a:p>
          <a:p>
            <a:r>
              <a:rPr lang="pt-BR" altLang="en-US" sz="2200" dirty="0" smtClean="0"/>
              <a:t>Detailed Progress of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067017"/>
              </p:ext>
            </p:extLst>
          </p:nvPr>
        </p:nvGraphicFramePr>
        <p:xfrm>
          <a:off x="419100" y="2814451"/>
          <a:ext cx="7923439" cy="3630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075"/>
                <a:gridCol w="695915"/>
                <a:gridCol w="1978264"/>
                <a:gridCol w="1842647"/>
                <a:gridCol w="586833"/>
                <a:gridCol w="673705"/>
              </a:tblGrid>
              <a:tr h="3111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contact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name, company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Core part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completed?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yes/no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4740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1A-3A-5A-7A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Hisashi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Onozawa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R4-163719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R4-163720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R4-164929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296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1A-3A-5A-28A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Hisashi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Onozawa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296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1A-3A-5A-38A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Hisashi Onozawa,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85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1A-3A-7A-20A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R4-161927, R4-164232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5925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1A-3A-7A-40A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R4-163719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R4-163720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R4-160582, R4-160584, R4-162329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85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1A-3A-7A-42A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296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1A-3C-8A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Hisashi Onozawa,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R4-163077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85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1A-3A-20A-42A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70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CA_4DL_1A-3A-40C_1UL_BCS0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Iwo Angelow, 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R4-162614, R4-162941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70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CA_4DL_1A-3C-40A_1UL_BCS0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Iwo Angelow, 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R4-162615, R4-162941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70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</a:t>
                      </a:r>
                      <a:b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 Uplus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R4-164828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85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1A-7A-20A-42A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370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1A-41A-42C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Masaaki Obara, KDDI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R4-163306 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3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04255"/>
              </p:ext>
            </p:extLst>
          </p:nvPr>
        </p:nvGraphicFramePr>
        <p:xfrm>
          <a:off x="419100" y="1511431"/>
          <a:ext cx="792343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075"/>
                <a:gridCol w="695915"/>
                <a:gridCol w="1978264"/>
                <a:gridCol w="1842647"/>
                <a:gridCol w="586833"/>
                <a:gridCol w="673705"/>
              </a:tblGrid>
              <a:tr h="30015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contact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name, company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Core part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completed?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yes/no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1A-41C-42A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Masaaki Obara, KDDI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R4-163306 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CA_4DL_1A-46D_1UL_BCS0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Andou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R4-164688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CA_4DL_2A-2A-12A-12A_1UL_BCS0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R4-163732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CA_4DL_2A-2A-66A-66A_1UL_BCS0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CA_4DL_2A-4A-5B_1UL_BCS0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R4-161924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4573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CA_4DL_2A-4A-7A-7A_1UL_BCS0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36.104: R4-163719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36.141: R4-163720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R4-162340, R4-162341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CA_4DL_2A-4A-12A-12A_1UL_BCS0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US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R4-163732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CA_4DL_2A-4A-12B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U.S.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R4-160252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CA_4DL_2A-5A-12A-12A_1UL_BCS0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US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R4-163732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CA_4DL_2A-5B-30A_1UL_BCS0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R4-161924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CA_4DL_2A-5B-66A_1UL_BCS0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CA_4DL_2C-5B_1UL_BCS0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R4-161924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CA_4DL_2A-46A-46C 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286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R4-164896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CA_4DL_2A-66A-66B_1UL_BCS0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752600" algn="l"/>
                        </a:tabLs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CA_4DL_2A-66A-66C_1UL_BCS0	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CA_4DL_2A-66D_1UL_BCS0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1434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CA_4DL_3A-3A-7A-8A_1UL_BCS0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79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662955"/>
              </p:ext>
            </p:extLst>
          </p:nvPr>
        </p:nvGraphicFramePr>
        <p:xfrm>
          <a:off x="365760" y="1468251"/>
          <a:ext cx="8113939" cy="45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6575"/>
                <a:gridCol w="695915"/>
                <a:gridCol w="1978264"/>
                <a:gridCol w="1842647"/>
                <a:gridCol w="586833"/>
                <a:gridCol w="673705"/>
              </a:tblGrid>
              <a:tr h="3156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contact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name, company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Core part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completed?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yes/no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202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/>
                          <a:ea typeface="PMingLiU"/>
                          <a:cs typeface="Times New Roman"/>
                        </a:rPr>
                        <a:t>CA_4DL_3A-3A-7A-8A_1UL_BCS1</a:t>
                      </a:r>
                      <a:endParaRPr lang="zh-CN" sz="7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/>
                          <a:ea typeface="宋体"/>
                          <a:cs typeface="Times New Roman"/>
                        </a:rPr>
                        <a:t>Rel-11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Bo-Han Hsieh,  CHTTL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CA_4DL_3A-3A-7A-7A_1UL_BCS0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/>
                          <a:ea typeface="宋体"/>
                          <a:cs typeface="Times New Roman"/>
                        </a:rPr>
                        <a:t>Rel-11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Bo-Han Hsieh,  CHTTL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CA_4DL_3A-3A-7A-7A_1UL_BCS1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/>
                          <a:ea typeface="宋体"/>
                          <a:cs typeface="Times New Roman"/>
                        </a:rPr>
                        <a:t>Rel-11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Bo-Han Hsieh,  CHTTL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CA_4DL_3A-7A-7A-8A _1UL_BCS0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/>
                          <a:ea typeface="宋体"/>
                          <a:cs typeface="Times New Roman"/>
                        </a:rPr>
                        <a:t>Rel-11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PMingLiU"/>
                          <a:cs typeface="Times New Roman"/>
                        </a:rPr>
                        <a:t>Bo-Han Hsieh,  CHTTL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36.714-04-01: R4-163576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/>
                          <a:ea typeface="宋体"/>
                          <a:cs typeface="Times New Roman"/>
                        </a:rPr>
                        <a:t> No</a:t>
                      </a:r>
                      <a:endParaRPr lang="zh-CN" sz="7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CA_4DL_3A-7A-7A-8A _1UL_BCS1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R4-163576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CA_4DL_3A-7A-20A-32A_1UL_BCS0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Goria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Telecom Italia /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R4-162601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3A-7A-20A-42A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3607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3A-7A-40C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R4-160585, R4-160586, R4-162330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CA_4DL_3C-40C_1UL_BCS0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Iwo Angelow, Nokia Networks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R4-162619, R4-162941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3607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3C-41C_1UL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Zhang, Yuqiang, ZTE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R4-161544, R4-162940, R4-163187 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3607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3A-41D_1UL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Zhang, Yuqiang, ZTE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R4-163076, </a:t>
                      </a:r>
                      <a:b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R4-162939, R4-163187 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4DL_3A-41A-42C_1UL_BCS0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R4-161393, R4-160066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CA_4DL_3A-41C-42A_1UL_BCS0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R4-163567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CA_4DL_3A-46D_1UL_BCS0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R4-164689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CA_4DL_4A-4A-5B_1UL_BCS0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R4-161924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CA_4DL_4A-4A-12A-12A_1UL_BCS0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US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R4-163732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CA_4DL_4A-4A-12B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U.S.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R4-160252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025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CA_4DL_4A-5A-12A-12A_1UL_BCS0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US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R4-163732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CA_4DL_4A-5A-12B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Thalanany, U.S. Cellular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R4-160252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4050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CA_4DL_4A-5B-30A_1UL_BCS0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R4-161924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355315"/>
              </p:ext>
            </p:extLst>
          </p:nvPr>
        </p:nvGraphicFramePr>
        <p:xfrm>
          <a:off x="289560" y="1511431"/>
          <a:ext cx="8190139" cy="425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2775"/>
                <a:gridCol w="695915"/>
                <a:gridCol w="1978264"/>
                <a:gridCol w="1842647"/>
                <a:gridCol w="586833"/>
                <a:gridCol w="673705"/>
              </a:tblGrid>
              <a:tr h="2854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contact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name, company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Core part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completed?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yes/no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9028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CA_4DL_4A-46A-46C_1UL_BCS0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36.714-04-01: </a:t>
                      </a: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hlinkClick r:id="rId2"/>
                        </a:rPr>
                        <a:t>R4-162677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No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No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028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CA_4DL_4A-46D_1UL_BCS0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36.101: R4-163718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36.714-04-01: R4-162677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028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CA_4DL_5A-46D_1UL_BCS0</a:t>
                      </a:r>
                      <a:endParaRPr lang="zh-CN" sz="7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Jaehyun Chang, LG Uplus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36.101: R4-163718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36.714-04-01:</a:t>
                      </a:r>
                      <a:r>
                        <a:rPr lang="en-US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R4-164828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7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Yes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CA_4DL_5A-5A-</a:t>
                      </a:r>
                      <a:r>
                        <a:rPr lang="en-US" sz="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CA_4DL_5B-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CA_4DL_5B-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CA_4DL_5B-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GB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CA_4DL_5A-66D_1UL_BCS0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s-E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CA_4DL_7A-46D_1UL_BCS0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R4-163962, R4-162349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8B-39C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Yuexia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Song, CATT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R4-160335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R4-161481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8A-41D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1UL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Pan, </a:t>
                      </a:r>
                      <a:r>
                        <a:rPr lang="en-GB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Qun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CMCC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 R4-161395, R4-160550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8B-41C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Pan, Qun, CMCC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R4-161394, R4-160548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CA_4DL_11A-46D_1UL_BCS0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Masaaki Obara, KDDI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R4-164827 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CA_4DL_13A-66D_1UL_BCS0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pl-PL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66A-66C_1UL_BCS0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pl-PL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08734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CA_4DL_13A-</a:t>
                      </a: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66A-66B_1UL_BCS0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endParaRPr lang="pl-PL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41A-42D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 Liu, 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R4-160575, R4-160576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41D-42A</a:t>
                      </a:r>
                      <a:r>
                        <a:rPr lang="it-IT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it-IT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 Liu, Huawei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R4-160575, R4-160576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CA_4DL_46A-46C-66A_1UL_BCS0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R4-162678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21746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CA_4DL_46D-66A_1UL_BCS0</a:t>
                      </a:r>
                      <a:endParaRPr lang="zh-CN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Ueng</a:t>
                      </a: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36.101: R4-163718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36.714-04-01: 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R4-162678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45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Big CRs agreed</a:t>
            </a:r>
          </a:p>
          <a:p>
            <a:pPr lvl="1"/>
            <a:r>
              <a:rPr lang="en-US" altLang="en-US" sz="1800" dirty="0" smtClean="0"/>
              <a:t>36.101 (R4-163811)</a:t>
            </a:r>
          </a:p>
          <a:p>
            <a:r>
              <a:rPr lang="pt-BR" altLang="en-US" sz="2200" dirty="0" smtClean="0"/>
              <a:t>Detailed progress of each CA combinations (and see next slides)</a:t>
            </a:r>
            <a:endParaRPr lang="en-GB" altLang="en-US" sz="2200" dirty="0" smtClean="0"/>
          </a:p>
          <a:p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064829"/>
              </p:ext>
            </p:extLst>
          </p:nvPr>
        </p:nvGraphicFramePr>
        <p:xfrm>
          <a:off x="811766" y="2164081"/>
          <a:ext cx="6694570" cy="4206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4287"/>
                <a:gridCol w="570696"/>
                <a:gridCol w="1226399"/>
                <a:gridCol w="1688262"/>
                <a:gridCol w="537666"/>
                <a:gridCol w="617260"/>
              </a:tblGrid>
              <a:tr h="34363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REL-</a:t>
                      </a:r>
                      <a:r>
                        <a:rPr lang="en-GB" sz="800" dirty="0" err="1">
                          <a:effectLst/>
                        </a:rPr>
                        <a:t>indep</a:t>
                      </a:r>
                      <a:r>
                        <a:rPr lang="en-GB" sz="800" dirty="0">
                          <a:effectLst/>
                        </a:rPr>
                        <a:t>.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from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CA_5DL_1A-3A-7A-20A-42A_1UL_BCS0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Marius Oltean, 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Bouygues Telecom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R4-161928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CA_5DL_1A-3C-40C_1UL_BCS0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Iwajlo Angelow, Nokia Networks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R4-162616, R4-162942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06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CA_5DL_1A-41C-42C_1UL_1A_BCS0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CA_5DL_1A-41C-42C_1UL_42A_BCS0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Masaaki Obara, KDDI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TR36.714-05-01: </a:t>
                      </a:r>
                      <a:b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</a:b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R4-163307 </a:t>
                      </a:r>
                      <a:b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</a:b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 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 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CA_5DL-1A-46E_1UL_BCS0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Kei Ando, NTT DOCOMO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R4-164690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CA_5DL_2A-2A-5A-66C_1UL_BCS0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CA_5DL_2A-2A-5A-66B_1UL_BCS0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CA_5DL_2A-2A-66D_1UL_BCS0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CA_5DL_2A-2A-66A-66C_1UL_BCS0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CA_5DL_2A-2A-66A-66B_1UL_BCS0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CA_5DL_2A_4A_5B _30A_1UL_BCS0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Marc Grant, AT&amp;T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</a:t>
                      </a: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R4-161925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CA_5DL_2C_5B_30A_1UL_BCS0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Marc Grant, AT&amp;T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</a:t>
                      </a: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R4-161925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CA_5DL_2A-5B-66C_1UL_BCS0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Zhao, Verizon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CA_5DL_2A-5B-66B_1UL_BCS0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CA_5DL_2A-5A-66D_1UL_BCS0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CA_5DL_2A-13A-66D_1UL_BCS0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CA_5DL_2A-13A-66A-66C_1UL_BCS0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22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CA_5DL_2A-13A-66A-66B_1UL_BCS0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CA_5DL_2A-46A-46D_1UL_BCS0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Ueng</a:t>
                      </a:r>
                      <a:r>
                        <a:rPr lang="en-US" sz="7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, </a:t>
                      </a:r>
                      <a:r>
                        <a:rPr lang="en-GB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T-Mobile 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USA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CA_5DL_3C-41D_1UL_BCS0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Zhang, Yuqiang; ZTE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TR36.714-05-01: R4-161546; R4-161547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CA_5DL_3A-41C-42C_1UL_BCS0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Kenichi Kihara, Softbank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TR.36.714-05-01: R4-163568, 36.101: R4-163811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CA_5DL-3A-46E_1UL_BCS0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Kei Ando, NTT DOCOMO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R4-164691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CA_5DL_4A-4A_5B_ 30A_1UL_BCS0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Marc Grant, AT&amp;T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</a:t>
                      </a: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R4-161925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4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CA_5DL_4A-46A-46D_1UL_BCS0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Ueng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T-Mobile USA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2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82062"/>
              </p:ext>
            </p:extLst>
          </p:nvPr>
        </p:nvGraphicFramePr>
        <p:xfrm>
          <a:off x="735566" y="1455421"/>
          <a:ext cx="6694570" cy="2499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4287"/>
                <a:gridCol w="570696"/>
                <a:gridCol w="1226399"/>
                <a:gridCol w="1688262"/>
                <a:gridCol w="537666"/>
                <a:gridCol w="617260"/>
              </a:tblGrid>
              <a:tr h="34431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REL-</a:t>
                      </a:r>
                      <a:r>
                        <a:rPr lang="en-GB" sz="800" dirty="0" err="1">
                          <a:effectLst/>
                        </a:rPr>
                        <a:t>indep</a:t>
                      </a:r>
                      <a:r>
                        <a:rPr lang="en-GB" sz="800" dirty="0">
                          <a:effectLst/>
                        </a:rPr>
                        <a:t>.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from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CA_5DL_5A-46E_1UL_BCS0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Jaehyun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Chang, LG </a:t>
                      </a:r>
                      <a:r>
                        <a:rPr lang="en-GB" sz="7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Uplus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 36.714-05-01: R4-164830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CA_5DL_5A-5A-66D_1UL_BCS0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CA_5DL_5A-5A-66A-66C_1UL_BCS0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CA_5DL_5A-5A-66A-66B_1UL_BCS0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CA_5DL_5B-66A-66C_1UL_BCS0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00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CA_5DL_5B-66A-66B_1UL_BCS0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Zheng Zhao, Verizon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CA_5DL_8B-41D_1UL_BCS0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Pan, Qun; CMCC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36.714-05-01:R4-161397,R4-160546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12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CA_5DL_11A-46E_1UL_11A_BCS0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Masaaki Obara, KDDI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TR36.714-05-01: </a:t>
                      </a:r>
                      <a:b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</a:b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R4-164829</a:t>
                      </a:r>
                      <a:b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</a:b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R4-163718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 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 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CA_5DL_39C-41D_1UL_BCS0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Pan, Qun; CMCC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  R4-160543 R4-160544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CA_5DL_41C-42D_1UL_BCS0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Liehai Liu, Huawei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R4-160577</a:t>
                      </a:r>
                      <a:r>
                        <a:rPr lang="en-US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，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R4-160578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CA_5DL_41D-42C_1UL_BCS0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Liehai Liu, Huawei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 R4-163811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36.714-05-01: R4-160577</a:t>
                      </a:r>
                      <a:r>
                        <a:rPr lang="en-US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，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R4-160578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008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CA_5DL_46A-46D-66A_1UL_BCS0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13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Nelson </a:t>
                      </a:r>
                      <a:r>
                        <a:rPr lang="en-GB" sz="700" kern="100" dirty="0" err="1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Ueng</a:t>
                      </a:r>
                      <a:r>
                        <a:rPr lang="en-US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</a:t>
                      </a:r>
                      <a:r>
                        <a:rPr lang="en-US" sz="7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T-Mobile 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USA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 agreed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0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2DL/2UL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Agreed Big CR</a:t>
            </a:r>
          </a:p>
          <a:p>
            <a:pPr lvl="1"/>
            <a:r>
              <a:rPr lang="en-US" altLang="en-US" sz="1200" dirty="0" smtClean="0"/>
              <a:t>36.101 (R4-163956)</a:t>
            </a:r>
            <a:endParaRPr lang="pt-BR" altLang="en-US" sz="1200" dirty="0" smtClean="0"/>
          </a:p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47364"/>
              </p:ext>
            </p:extLst>
          </p:nvPr>
        </p:nvGraphicFramePr>
        <p:xfrm>
          <a:off x="1433774" y="2463327"/>
          <a:ext cx="6694874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881"/>
                <a:gridCol w="570583"/>
                <a:gridCol w="1534727"/>
                <a:gridCol w="1380983"/>
                <a:gridCol w="537561"/>
                <a:gridCol w="617139"/>
              </a:tblGrid>
              <a:tr h="3299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CRs provided to RAN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spec: RAN4 </a:t>
                      </a:r>
                      <a:r>
                        <a:rPr lang="en-GB" sz="800" dirty="0" err="1">
                          <a:effectLst/>
                        </a:rPr>
                        <a:t>Tdoc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(list all specs and the TR input)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2886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CA_2DL_3A-41A_2UL_3A-41A_BCS0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Zhang Yuqiang, ZTE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</a:t>
                      </a: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</a:t>
                      </a:r>
                      <a:r>
                        <a:rPr lang="en-GB" sz="7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R4-163956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36.714-02-02:R4-161548,</a:t>
                      </a:r>
                      <a:r>
                        <a:rPr lang="en-GB" sz="7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R4-162944,</a:t>
                      </a:r>
                      <a:r>
                        <a:rPr lang="en-GB" sz="7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R4-163222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962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CA_2DL_8A-41A_2UL_8A-41A_BCS0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Pan Qun,</a:t>
                      </a: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solidFill>
                            <a:srgbClr val="000000"/>
                          </a:solidFill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CMCC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None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245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CA_2DL_3A-42A_2UL_3A-42A_BCS0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Kei Ando, NTT DOCOMO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R4-163956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36.714-02-02: R4-161399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245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CA_2DL_19A-42A_2UL_19A-42A_BCS0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Kei Ando, NTT DOCOMO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R4-163956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36.714-02-02: R4-160125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245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CA_2DL_21A-42A_2UL_21A-42A_BCS0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REL-12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Kei Ando, NTT DOCOMO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36.101: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 </a:t>
                      </a:r>
                      <a:r>
                        <a:rPr lang="en-GB" sz="7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R4-163956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36.714-02-02: R4-160126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Yes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19245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CA_</a:t>
                      </a:r>
                      <a:r>
                        <a:rPr lang="it-IT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2DL_2A-7A_2UL_2A-7A_BCS0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REL-11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Antti Immonen, Hisilicon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36.714-02-02: R4-1</a:t>
                      </a:r>
                      <a:r>
                        <a:rPr lang="en-GB" sz="700" kern="100">
                          <a:latin typeface="Arial" pitchFamily="34" charset="0"/>
                          <a:ea typeface="SimSun"/>
                          <a:cs typeface="Arial" pitchFamily="34" charset="0"/>
                        </a:rPr>
                        <a:t>62253, </a:t>
                      </a: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R4-1</a:t>
                      </a:r>
                      <a:r>
                        <a:rPr lang="en-GB" sz="700" kern="100">
                          <a:latin typeface="Arial" pitchFamily="34" charset="0"/>
                          <a:ea typeface="SimSun"/>
                          <a:cs typeface="Arial" pitchFamily="34" charset="0"/>
                        </a:rPr>
                        <a:t>62255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kern="100" dirty="0"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No</a:t>
                      </a:r>
                      <a:endParaRPr lang="zh-CN" sz="700" kern="100" dirty="0"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4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Agreed Big CRs</a:t>
            </a:r>
          </a:p>
          <a:p>
            <a:pPr lvl="1"/>
            <a:r>
              <a:rPr lang="en-US" altLang="en-US" sz="1800" dirty="0" smtClean="0"/>
              <a:t>36.101 (R4-163690, R4-163691) </a:t>
            </a:r>
            <a:endParaRPr lang="pt-BR" altLang="en-US" sz="1800" dirty="0" smtClean="0"/>
          </a:p>
          <a:p>
            <a:r>
              <a:rPr lang="pt-BR" altLang="en-US" sz="2200" dirty="0"/>
              <a:t>Detailed progress of each CA </a:t>
            </a:r>
            <a:r>
              <a:rPr lang="pt-BR" altLang="en-US" sz="2200" dirty="0" smtClean="0"/>
              <a:t>combinations (add see next slide)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966567"/>
              </p:ext>
            </p:extLst>
          </p:nvPr>
        </p:nvGraphicFramePr>
        <p:xfrm>
          <a:off x="948127" y="2496797"/>
          <a:ext cx="7326443" cy="390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7637"/>
                <a:gridCol w="624409"/>
                <a:gridCol w="1679506"/>
                <a:gridCol w="1511261"/>
                <a:gridCol w="588272"/>
                <a:gridCol w="675358"/>
              </a:tblGrid>
              <a:tr h="3392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contact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name, company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CA_3DL_2A-12A-30A_2UL_2A-12A_BCS0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CA_3DL_2A-12B_2UL_2A-12A_BCS0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CA_3DL_4A-12A-30A_2UL_4A-12A_BCS0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CA_3DL_4A-12B_2UL_4A-12A_BCS0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CA_3DL_1A-3A-7A_2UL_1A-3A_BCS0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CA_3DL_1A-3A-7A_2UL_1A-7A_BCS0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CA_3DL_1A-3A-7A_2UL_3A-7A_BCS0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CA_3DL_1A-3A-40A_2UL_1A-3A_BCS0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CA_3DL_1A-5A-40A_2UL_1A-5A_BCS0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CA_3DL_3A-5A-40A_2UL_3A-5A_BCS0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Rel-12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CA_3DL_1A-7A-8A_2UL_1A-7A_BCS0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Rel-11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CA_3DL_1A-7A-8A_2UL_1A-8A_BCS0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CA_3DL_1A-8A-40A_2UL_1A-8A_BCS0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Ilwhan</a:t>
                      </a:r>
                      <a:r>
                        <a:rPr lang="en-GB" sz="800" dirty="0">
                          <a:effectLst/>
                        </a:rPr>
                        <a:t> Kim, KT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CA_3DL_3A-7A-8A_2UL_3A-7A_BCS0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13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CA_3DL_3A-7A-8A_2UL_3A-8A_BCS0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Ilwhan</a:t>
                      </a:r>
                      <a:r>
                        <a:rPr lang="en-GB" sz="800" dirty="0">
                          <a:effectLst/>
                        </a:rPr>
                        <a:t> Kim, KT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CA_3DL_3A-8A-40A_2UL_3A-8A_BCS0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CA_3DL_7C-28A_2UL_7C_BCS0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Jeremy Chu, TELSTRA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261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CA_3DL_7C-28A_2UL_7A-28A_BCS0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Jeremy Chu, TELSTRA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TS36.101: R4-163690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TR36.714-00-02: R4-163679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Yes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6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453576"/>
              </p:ext>
            </p:extLst>
          </p:nvPr>
        </p:nvGraphicFramePr>
        <p:xfrm>
          <a:off x="431322" y="1812933"/>
          <a:ext cx="8195516" cy="45194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256"/>
                <a:gridCol w="698477"/>
                <a:gridCol w="1878732"/>
                <a:gridCol w="1690529"/>
                <a:gridCol w="658053"/>
                <a:gridCol w="755469"/>
              </a:tblGrid>
              <a:tr h="54520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CRs provided to RAN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spec: RAN4 Tdoc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(list all specs and the TR input)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CA_3DL_1A-42C_2UL_1A-42A_BCS0</a:t>
                      </a:r>
                      <a:endParaRPr lang="zh-CN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Suguru Okuyama, NTT DOCOMO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CA_3DL_19A-42C_2UL_19A-42A_BCS0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Suguru Okuyama, NTT DOCOMO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CA_3DL_21A-42C_2UL_21A-42A_BCS0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Suguru Okuyama, NTT DOCOMO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CA_3DL_3A-42C_2UL_3A-42A_BCS0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Kei Ando, NTT DOCOMO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CA_3DL_2A-4A-29A_2UL_2A-4A_BCS0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Antti Immonen, Hisilicon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CA_3DL_2A-4A-5A_2UL_2A-4A_BCS0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Antti Immonen, Hisilicon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CA_4DL_1A-3A-8A-40A_2UL_1A-3A_BCS0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CA_4DL_1A-3A-8A-40A_2UL_1A-8A_BCS0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CA_4DL_1A-3A-8A-40A_2UL_3A-8A_BCS0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CA_4DL_1A-3A-5A-40A_2UL_1A-3A_BCS0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Joonyoung Shin, SKT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CA_4DL_1A-3A-5A-40A_2UL_1A-5A_BCS0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Joonyoung Shin, SKT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CA_4DL_1A-3A-5A-40A_2UL_3A-5A_BCS0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Joonyoung Shin, SKT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CA_4DL_1A-3A-7A-8A_2UL_1A-3A_BCS0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CA_4DL_1A-3A-7A-8A_2UL_1A-7A_BCS0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CA_4DL_1A-3A-7A-8A_2UL_1A-8A_BCS0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CA_4DL_1A-3A-7A-8A_2UL_3A-7A_BCS0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CA_4DL_1A-3A-7A-8A_2UL_3A-8A_BCS0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CA_4DL_3A-7C-28A_2UL_CA_3A-7A_BCS0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Jeremy Chu, TELSTRA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136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CA_4DL_3A-7C-28A_2UL_CA_7C_BCS0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Jeremy Chu, TELSTRA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CA_4DL_3A-7C-28A_2UL_CA_7A-28A_BCS0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Jeremy Chu, TELSTRA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  <a:tr h="2726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CA_4DL_2A-4A-5A-29A_2UL_2A-4A_BCS0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Antti Immonen, Hisilicon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TS36.101: R4-163691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TR36.714-00-02: R4-163679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zh-CN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9603" marR="96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5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3DL/3UL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No</a:t>
            </a:r>
            <a:r>
              <a:rPr lang="zh-CN" altLang="en-US" sz="2000" dirty="0" smtClean="0">
                <a:ea typeface="+mn-ea"/>
                <a:cs typeface="+mn-cs"/>
              </a:rPr>
              <a:t> </a:t>
            </a:r>
            <a:r>
              <a:rPr lang="en-US" altLang="zh-CN" sz="2000" dirty="0">
                <a:ea typeface="+mn-ea"/>
                <a:cs typeface="+mn-cs"/>
              </a:rPr>
              <a:t>Big CRs </a:t>
            </a:r>
            <a:r>
              <a:rPr lang="en-US" altLang="zh-CN" sz="2000" dirty="0" smtClean="0">
                <a:ea typeface="+mn-ea"/>
                <a:cs typeface="+mn-cs"/>
              </a:rPr>
              <a:t>agreed</a:t>
            </a:r>
            <a:endParaRPr lang="pt-BR" altLang="en-US" sz="1400" dirty="0" smtClean="0"/>
          </a:p>
          <a:p>
            <a:r>
              <a:rPr lang="pt-BR" altLang="en-US" sz="2200" dirty="0"/>
              <a:t>Detailed progress of each CA combinations</a:t>
            </a:r>
            <a:endParaRPr lang="fi-FI" altLang="en-US" sz="2200" dirty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643176"/>
              </p:ext>
            </p:extLst>
          </p:nvPr>
        </p:nvGraphicFramePr>
        <p:xfrm>
          <a:off x="797470" y="2155897"/>
          <a:ext cx="6694873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881"/>
                <a:gridCol w="570583"/>
                <a:gridCol w="1534726"/>
                <a:gridCol w="1380983"/>
                <a:gridCol w="537561"/>
                <a:gridCol w="617139"/>
              </a:tblGrid>
              <a:tr h="3509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REL-</a:t>
                      </a:r>
                      <a:r>
                        <a:rPr lang="en-GB" sz="800" dirty="0" err="1">
                          <a:effectLst/>
                        </a:rPr>
                        <a:t>indep</a:t>
                      </a:r>
                      <a:r>
                        <a:rPr lang="en-GB" sz="800" dirty="0">
                          <a:effectLst/>
                        </a:rPr>
                        <a:t>.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from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Perf. part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completed?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yes/no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8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095444"/>
              </p:ext>
            </p:extLst>
          </p:nvPr>
        </p:nvGraphicFramePr>
        <p:xfrm>
          <a:off x="168048" y="1628809"/>
          <a:ext cx="8640762" cy="1000091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font,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completed WIs by green highlights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 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RP-161028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100/-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requirements of MMSE-IRC receiver for LTE BS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RP-160767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-/100 %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DL 4 Rx antenna ports (Performance)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RP-160802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</a:t>
                      </a: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Interference mitigation for downlink control channels of LTE </a:t>
                      </a:r>
                      <a:endParaRPr kumimoji="0" lang="en-US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RP-160907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-/100 %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Base Station (BS) RF requirements for Active Antenna System (AAS)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RP-160941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100/95 %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New AWS-3/4 for LTE</a:t>
            </a:r>
            <a:endParaRPr lang="fi-FI" alt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1693" y="1085850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sz="1400" dirty="0" smtClean="0"/>
              <a:t>AWS 3_4 standalone band or integrated CA WI</a:t>
            </a:r>
          </a:p>
          <a:p>
            <a:pPr lvl="1"/>
            <a:r>
              <a:rPr lang="en-GB" altLang="zh-CN" sz="1200" dirty="0" smtClean="0"/>
              <a:t>It was agreed that standalone </a:t>
            </a:r>
            <a:r>
              <a:rPr lang="en-GB" altLang="zh-CN" sz="1200" dirty="0"/>
              <a:t>[non-CA] + intra-band CA was endorsed as a WF to address both paired and downlink </a:t>
            </a:r>
            <a:r>
              <a:rPr lang="en-GB" altLang="zh-CN" sz="1200" dirty="0" smtClean="0"/>
              <a:t>only</a:t>
            </a:r>
          </a:p>
          <a:p>
            <a:r>
              <a:rPr lang="en-GB" altLang="zh-CN" sz="1400" dirty="0"/>
              <a:t> </a:t>
            </a:r>
            <a:r>
              <a:rPr lang="en-GB" altLang="zh-CN" sz="1400" dirty="0" smtClean="0"/>
              <a:t>TR 36.749 v0.2.0 (-3479) with approved TPs in #78bis</a:t>
            </a:r>
          </a:p>
          <a:p>
            <a:r>
              <a:rPr lang="en-GB" altLang="zh-CN" sz="1400" dirty="0"/>
              <a:t> </a:t>
            </a:r>
            <a:r>
              <a:rPr lang="en-GB" altLang="zh-CN" sz="1400" dirty="0" smtClean="0"/>
              <a:t>TR 36.748 v0.3.0 (-4699) with approved TPs in #79</a:t>
            </a:r>
          </a:p>
          <a:p>
            <a:r>
              <a:rPr lang="en-GB" altLang="zh-CN" sz="1400" dirty="0"/>
              <a:t> </a:t>
            </a:r>
            <a:r>
              <a:rPr lang="en-GB" altLang="zh-CN" sz="1400" dirty="0" smtClean="0"/>
              <a:t>Agreed CRs</a:t>
            </a:r>
          </a:p>
          <a:p>
            <a:pPr lvl="1"/>
            <a:r>
              <a:rPr lang="en-GB" altLang="zh-CN" sz="1050" dirty="0"/>
              <a:t>36.101 (-3192)</a:t>
            </a:r>
          </a:p>
          <a:p>
            <a:pPr lvl="1"/>
            <a:r>
              <a:rPr lang="en-US" altLang="zh-CN" sz="1050" dirty="0"/>
              <a:t>36.124 (-3193)</a:t>
            </a:r>
          </a:p>
          <a:p>
            <a:pPr lvl="1"/>
            <a:r>
              <a:rPr lang="en-US" altLang="zh-CN" sz="1050" dirty="0"/>
              <a:t>25.101 (-3194)</a:t>
            </a:r>
          </a:p>
          <a:p>
            <a:pPr lvl="1"/>
            <a:r>
              <a:rPr lang="en-US" altLang="zh-CN" sz="1050" dirty="0"/>
              <a:t>36.104 (-3195)</a:t>
            </a:r>
          </a:p>
          <a:p>
            <a:pPr lvl="1"/>
            <a:r>
              <a:rPr lang="en-US" altLang="zh-CN" sz="1050" dirty="0"/>
              <a:t>36.113 (-3196)</a:t>
            </a:r>
          </a:p>
          <a:p>
            <a:pPr lvl="1"/>
            <a:r>
              <a:rPr lang="en-US" altLang="zh-CN" sz="1050" dirty="0"/>
              <a:t>37.104 (-3197)</a:t>
            </a:r>
          </a:p>
          <a:p>
            <a:pPr lvl="1"/>
            <a:r>
              <a:rPr lang="en-US" altLang="zh-CN" sz="1050" dirty="0"/>
              <a:t>37.113 (-3198)</a:t>
            </a:r>
          </a:p>
          <a:p>
            <a:pPr lvl="1"/>
            <a:r>
              <a:rPr lang="en-US" altLang="zh-CN" sz="1050" dirty="0" smtClean="0"/>
              <a:t>25.104 </a:t>
            </a:r>
            <a:r>
              <a:rPr lang="en-US" altLang="zh-CN" sz="1050" dirty="0"/>
              <a:t>(-3199</a:t>
            </a:r>
            <a:r>
              <a:rPr lang="en-US" altLang="zh-CN" sz="1050" dirty="0" smtClean="0"/>
              <a:t>)</a:t>
            </a:r>
          </a:p>
          <a:p>
            <a:pPr lvl="1"/>
            <a:r>
              <a:rPr lang="en-US" altLang="zh-CN" sz="1050" dirty="0" smtClean="0"/>
              <a:t>36.141 (-3200)</a:t>
            </a:r>
          </a:p>
          <a:p>
            <a:pPr lvl="1"/>
            <a:r>
              <a:rPr lang="en-US" altLang="zh-CN" sz="1050" dirty="0" smtClean="0"/>
              <a:t>37.141 (-3201)</a:t>
            </a:r>
          </a:p>
          <a:p>
            <a:pPr lvl="1"/>
            <a:r>
              <a:rPr lang="en-US" altLang="zh-CN" sz="1050" dirty="0" smtClean="0"/>
              <a:t>25.141 (-3202)</a:t>
            </a:r>
          </a:p>
          <a:p>
            <a:pPr lvl="1"/>
            <a:r>
              <a:rPr lang="en-US" altLang="zh-CN" sz="1050" dirty="0" smtClean="0"/>
              <a:t>36.133 (-3203)</a:t>
            </a:r>
          </a:p>
          <a:p>
            <a:pPr lvl="1"/>
            <a:r>
              <a:rPr lang="en-US" altLang="zh-CN" sz="1050" dirty="0" smtClean="0"/>
              <a:t>25.123 (-3204)</a:t>
            </a:r>
          </a:p>
          <a:p>
            <a:pPr lvl="1"/>
            <a:r>
              <a:rPr lang="en-US" altLang="zh-CN" sz="1050" dirty="0" smtClean="0"/>
              <a:t>25.133 (-3214)</a:t>
            </a:r>
          </a:p>
          <a:p>
            <a:r>
              <a:rPr lang="en-US" altLang="zh-CN" sz="1400" dirty="0"/>
              <a:t>Endorsed CRs for RAN3 spec (-3205,  -3206)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1400" dirty="0">
                <a:ea typeface="+mn-ea"/>
                <a:cs typeface="+mn-cs"/>
              </a:rPr>
              <a:t>Endorsed CRs for 36.307 (36.307 (-3207, -3208, -3209, -3210, -3754</a:t>
            </a:r>
            <a:r>
              <a:rPr lang="en-US" altLang="zh-CN" sz="1400" dirty="0" smtClean="0">
                <a:ea typeface="+mn-ea"/>
                <a:cs typeface="+mn-cs"/>
              </a:rPr>
              <a:t>)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WI completed</a:t>
            </a:r>
          </a:p>
          <a:p>
            <a:pPr lvl="1"/>
            <a:endParaRPr lang="en-US" altLang="zh-CN" sz="12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646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LTE FDD 2.6GHz SDL and LTE CA 2DL/1UL with Band 3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000" dirty="0" smtClean="0"/>
              <a:t>TR v0.3.0 (-3507) with approved TPs in #78bis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000" dirty="0" smtClean="0"/>
              <a:t>TR v0.4.0 (-4701) with approved TPS in #79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000" dirty="0" smtClean="0"/>
              <a:t>Agreed CRs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36.101 (-4700)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36.124 (-3544)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25.104 (-4418)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36.104 (-4420)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36.113 (-4421)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37.104 (-4423)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37.113 (-4424)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25.141 (-4419)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36.141 (-4422)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37.141 (-4425)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36.133 (-4763)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sz="1400" dirty="0" smtClean="0"/>
              <a:t>25.133 (-4758)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sz="2000" dirty="0"/>
              <a:t>Endorsed CRs for RAN3 spec (-</a:t>
            </a:r>
            <a:r>
              <a:rPr lang="en-US" altLang="zh-CN" sz="2000" dirty="0" smtClean="0"/>
              <a:t>3545)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dirty="0" smtClean="0"/>
              <a:t>WI completed</a:t>
            </a: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6799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Work&amp;Study Items</a:t>
            </a:r>
            <a:br>
              <a:rPr lang="sv-SE" altLang="en-US" dirty="0" smtClean="0"/>
            </a:br>
            <a:r>
              <a:rPr lang="sv-SE" altLang="en-US" dirty="0" smtClean="0"/>
              <a:t>LTE &amp;HSPA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405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Multi-Band CS testing with three or more bands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27492" y="1486354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200" dirty="0" smtClean="0"/>
              <a:t>TR 37.871 v0.1.0 (-1598) with approved TPs in #78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200" dirty="0" smtClean="0"/>
              <a:t>TR 37.871 v0.2.0 (-4192) with approved TPs in #78bis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200" dirty="0" smtClean="0"/>
              <a:t>TR 37.871 v0.3.0 (-4933) with approved TPs in #79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119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Performance enhancements for high speed scenario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General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network-assisted signalling (-4888)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RRM requirements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RRM in high speed scenario (-2799)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Channel model (-3052)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Simualtion assumptin for evaluation of UE performance under SFN (-3028)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Simualtion assumption on RRM requirements in connected mode (-3041)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Simulation assumptin on RRM requirements in IDLE mode (-2424)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UE demod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WF on simulation assumption for SFN scenarios with undirectional deployment (-3054)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WF on channel model and UE performance requirements under SFN scenario (-3419)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WF on uni-directional RRH arrangement (-4765)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BS demod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WF on PUSCH ETU600 test (-3033)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Draft CR on ETU600 PUSCH test (-4644)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endParaRPr lang="fi-FI" altLang="zh-CN" sz="1800" dirty="0" smtClean="0"/>
          </a:p>
          <a:p>
            <a:pPr marL="742950" lvl="2" indent="-342900"/>
            <a:endParaRPr lang="fi-FI" altLang="zh-CN" sz="14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en-US" altLang="zh-CN" sz="11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100" dirty="0" smtClean="0"/>
          </a:p>
          <a:p>
            <a:pPr marL="742950" lvl="2" indent="-342900"/>
            <a:endParaRPr lang="fi-FI" altLang="zh-CN" sz="1400" dirty="0" smtClean="0"/>
          </a:p>
          <a:p>
            <a:endParaRPr lang="fi-FI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45912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Support for V2V services based on LTE </a:t>
            </a:r>
            <a:r>
              <a:rPr lang="en-GB" altLang="zh-CN" dirty="0" err="1"/>
              <a:t>sidelink</a:t>
            </a:r>
            <a:r>
              <a:rPr lang="en-GB" altLang="zh-CN" dirty="0"/>
              <a:t> 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000" dirty="0" smtClean="0"/>
              <a:t>General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TR36.785 skeleton (-2507)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TP on ITS regulatory aspects at 5.9GHz (-2996)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WF on operating band plan (-3144) and TP(-1801, -4804) 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2000" dirty="0" smtClean="0"/>
              <a:t>Co-existence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WF on performance metric of V2V system (-3003)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WF on adjacent coexistence scenarios and parameters at 5.9GHz (-3004) and TP (-3005)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TP on simulation parameters (-4923)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2000" dirty="0" smtClean="0"/>
              <a:t>UE RF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No approved Tdocs</a:t>
            </a:r>
            <a:endParaRPr lang="fi-FI" altLang="zh-CN" sz="1800" dirty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2000" dirty="0" smtClean="0"/>
              <a:t>RRM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WF for list of RRM core requirements (-3040, -4751)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WF on simulation assumption for V2V REFSENS demodulation (-4849)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800" dirty="0" smtClean="0"/>
          </a:p>
          <a:p>
            <a:pPr marL="742950" lvl="2" indent="-342900"/>
            <a:endParaRPr lang="fi-FI" altLang="zh-CN" sz="16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8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800" dirty="0" smtClean="0"/>
          </a:p>
          <a:p>
            <a:pPr marL="742950" lvl="2" indent="-342900"/>
            <a:endParaRPr lang="en-US" altLang="zh-CN" sz="12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200" dirty="0" smtClean="0"/>
          </a:p>
          <a:p>
            <a:pPr marL="742950" lvl="2" indent="-342900"/>
            <a:endParaRPr lang="fi-FI" altLang="zh-CN" sz="1600" dirty="0" smtClean="0"/>
          </a:p>
          <a:p>
            <a:endParaRPr lang="fi-FI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10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eAAS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WF on Rel-14 AAS (-2975)</a:t>
            </a:r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45293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MIMO OTA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2615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 General </a:t>
            </a:r>
          </a:p>
          <a:p>
            <a:pPr lvl="1"/>
            <a:r>
              <a:rPr lang="en-US" altLang="zh-CN" sz="1400" dirty="0" smtClean="0"/>
              <a:t>Work plan (-1825)</a:t>
            </a:r>
          </a:p>
          <a:p>
            <a:pPr lvl="1"/>
            <a:r>
              <a:rPr lang="en-US" altLang="zh-CN" sz="1400" dirty="0" smtClean="0"/>
              <a:t>Evening ad-hoc notes (-1829, -3264)</a:t>
            </a:r>
          </a:p>
          <a:p>
            <a:pPr lvl="1"/>
            <a:r>
              <a:rPr lang="en-US" altLang="zh-CN" sz="1400" dirty="0" smtClean="0"/>
              <a:t>Offline call #12 notes (-3263)</a:t>
            </a:r>
          </a:p>
          <a:p>
            <a:pPr lvl="1"/>
            <a:r>
              <a:rPr lang="en-US" altLang="zh-CN" sz="1400" dirty="0" smtClean="0"/>
              <a:t>MIMO OTA Way Forward (-3147) with agreements in #78bis </a:t>
            </a:r>
          </a:p>
          <a:p>
            <a:pPr lvl="1"/>
            <a:r>
              <a:rPr lang="en-US" altLang="zh-CN" sz="1400" dirty="0"/>
              <a:t>MIMO OTA Way Forward </a:t>
            </a:r>
            <a:r>
              <a:rPr lang="en-US" altLang="zh-CN" sz="1400" dirty="0" smtClean="0"/>
              <a:t>(-4551) </a:t>
            </a:r>
            <a:r>
              <a:rPr lang="en-US" altLang="zh-CN" sz="1400" dirty="0"/>
              <a:t>with agreements in #</a:t>
            </a:r>
            <a:r>
              <a:rPr lang="en-US" altLang="zh-CN" sz="1400" dirty="0" smtClean="0"/>
              <a:t>79 </a:t>
            </a:r>
          </a:p>
          <a:p>
            <a:pPr lvl="1"/>
            <a:r>
              <a:rPr lang="en-US" altLang="zh-CN" sz="1400" dirty="0" smtClean="0"/>
              <a:t>Guidelines for Lab and test solutions for performance and harmonization work (-3009)</a:t>
            </a:r>
          </a:p>
          <a:p>
            <a:pPr lvl="1"/>
            <a:r>
              <a:rPr lang="en-US" altLang="zh-CN" sz="1400" dirty="0" smtClean="0"/>
              <a:t>Definition of device positioning with MPAC test volume (-4922)</a:t>
            </a:r>
          </a:p>
          <a:p>
            <a:r>
              <a:rPr lang="en-US" altLang="zh-CN" sz="1600" dirty="0" smtClean="0"/>
              <a:t> Performance requirements</a:t>
            </a:r>
          </a:p>
          <a:p>
            <a:pPr lvl="1"/>
            <a:r>
              <a:rPr lang="en-US" altLang="zh-CN" sz="1400" dirty="0" smtClean="0"/>
              <a:t>MPAC data template (-3010)</a:t>
            </a:r>
          </a:p>
          <a:p>
            <a:pPr lvl="1"/>
            <a:r>
              <a:rPr lang="en-US" altLang="zh-CN" sz="1400" dirty="0" smtClean="0"/>
              <a:t>Performance requirement structure (-4811)</a:t>
            </a:r>
          </a:p>
          <a:p>
            <a:pPr lvl="1"/>
            <a:r>
              <a:rPr lang="en-US" altLang="zh-CN" sz="1400" dirty="0" smtClean="0"/>
              <a:t>Test case parameters (-4812)</a:t>
            </a:r>
          </a:p>
          <a:p>
            <a:r>
              <a:rPr lang="en-US" altLang="zh-CN" sz="1600" dirty="0"/>
              <a:t> </a:t>
            </a:r>
            <a:r>
              <a:rPr lang="en-US" altLang="zh-CN" sz="1600" dirty="0" smtClean="0"/>
              <a:t>Harmonization </a:t>
            </a:r>
          </a:p>
          <a:p>
            <a:pPr lvl="1"/>
            <a:r>
              <a:rPr lang="en-US" altLang="zh-CN" sz="1400" dirty="0" smtClean="0"/>
              <a:t>RC+CE validation project plan (-3006)</a:t>
            </a:r>
          </a:p>
          <a:p>
            <a:pPr lvl="1"/>
            <a:r>
              <a:rPr lang="en-US" altLang="zh-CN" sz="1400" dirty="0" smtClean="0"/>
              <a:t>RC+CE test volume validation (-3007)</a:t>
            </a:r>
          </a:p>
          <a:p>
            <a:pPr lvl="1"/>
            <a:r>
              <a:rPr lang="en-US" altLang="zh-CN" sz="1400" dirty="0" smtClean="0"/>
              <a:t>RC+CE validation updates (-4806)</a:t>
            </a:r>
          </a:p>
          <a:p>
            <a:pPr lvl="1"/>
            <a:r>
              <a:rPr lang="en-US" altLang="zh-CN" sz="1400" dirty="0" smtClean="0"/>
              <a:t>Harmonization project plan (-4975)</a:t>
            </a:r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9424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Gap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Work plan (-1661)</a:t>
            </a:r>
          </a:p>
          <a:p>
            <a:pPr lvl="1"/>
            <a:r>
              <a:rPr lang="en-US" altLang="zh-CN" dirty="0" smtClean="0"/>
              <a:t>WF on measurement gap enhancement (-3277)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1348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SRS switching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Work plan (-2322)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2800" dirty="0" smtClean="0">
                <a:ea typeface="+mn-ea"/>
                <a:cs typeface="+mn-cs"/>
              </a:rPr>
              <a:t> Reply </a:t>
            </a:r>
            <a:r>
              <a:rPr lang="en-US" altLang="zh-CN" sz="2800" dirty="0">
                <a:ea typeface="+mn-ea"/>
                <a:cs typeface="+mn-cs"/>
              </a:rPr>
              <a:t>LS on SRS switching interruption time (-4974)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4652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 Rel-14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578066"/>
              </p:ext>
            </p:extLst>
          </p:nvPr>
        </p:nvGraphicFramePr>
        <p:xfrm>
          <a:off x="212498" y="1282927"/>
          <a:ext cx="8640762" cy="2024055"/>
        </p:xfrm>
        <a:graphic>
          <a:graphicData uri="http://schemas.openxmlformats.org/drawingml/2006/table">
            <a:tbl>
              <a:tblPr/>
              <a:tblGrid>
                <a:gridCol w="5008562"/>
                <a:gridCol w="839788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(Band)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AWS-3/4 Band for LTE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RP-160782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100/0 %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WI (2DL CA)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FDD 2.6GHz Supplemental DL band and LTE Carrier Aggregation with Band 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RP-160867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100/0 %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RP-160820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50/0 %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RP-161086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30/0 %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RP-160944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RP-160819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38/0 %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RP-161053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RP-160946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20/0 %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RP-160749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3DL/3UL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RP-161030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SI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Study on- New Band 41 UE power class supporting +26 </a:t>
                      </a:r>
                      <a:r>
                        <a:rPr kumimoji="0" lang="en-US" altLang="ja-JP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dBm</a:t>
                      </a:r>
                      <a:endParaRPr kumimoji="0" lang="en-US" altLang="ja-JP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RP-160784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09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Uplink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Work plan (-2239)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System simulation assumption for UL256QAM EVM evaluations (-4706)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6061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Indoor positioning enhancements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MBS coexistence (-2670)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WF on reducing quantization error of OTDOA</a:t>
            </a:r>
          </a:p>
          <a:p>
            <a:pPr lvl="1"/>
            <a:r>
              <a:rPr lang="x-none" altLang="zh-CN"/>
              <a:t>RAN4 agrees there is benefit for reducing quantization error of RSTD at least in some scenarios</a:t>
            </a:r>
            <a:endParaRPr lang="zh-CN" altLang="zh-CN" dirty="0"/>
          </a:p>
          <a:p>
            <a:pPr lvl="1"/>
            <a:r>
              <a:rPr lang="x-none" altLang="zh-CN"/>
              <a:t>RAN4 agrees to send LS to RAN2 for supporting reducing quantization error of RSTD</a:t>
            </a:r>
            <a:endParaRPr lang="zh-CN" altLang="zh-CN" dirty="0"/>
          </a:p>
          <a:p>
            <a:pPr lvl="1"/>
            <a:r>
              <a:rPr lang="en-GB" altLang="zh-CN" dirty="0"/>
              <a:t>To finalize the agreements by the end of the next meeting based on majority view</a:t>
            </a:r>
            <a:endParaRPr lang="zh-CN" altLang="zh-CN" dirty="0"/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50567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eLAA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9" y="1273629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WF on LAA BCS in CA basket WIs (-3148)</a:t>
            </a:r>
          </a:p>
          <a:p>
            <a:pPr lvl="1"/>
            <a:r>
              <a:rPr lang="en-US" altLang="zh-CN" dirty="0" smtClean="0"/>
              <a:t>How to handle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example combinations (-4676)</a:t>
            </a:r>
          </a:p>
          <a:p>
            <a:pPr lvl="1"/>
            <a:r>
              <a:rPr lang="en-US" altLang="zh-CN" dirty="0" smtClean="0"/>
              <a:t>WF on release independent for 10MHz in band 46 (-4967)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UE RF</a:t>
            </a:r>
          </a:p>
          <a:p>
            <a:pPr lvl="1"/>
            <a:r>
              <a:rPr lang="en-US" altLang="zh-CN" dirty="0" smtClean="0"/>
              <a:t>WF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RF (-3080)</a:t>
            </a:r>
          </a:p>
          <a:p>
            <a:pPr lvl="1"/>
            <a:r>
              <a:rPr lang="en-US" altLang="zh-CN" dirty="0" smtClean="0"/>
              <a:t>Response LS on PUSCH transmission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(-4678)</a:t>
            </a:r>
          </a:p>
          <a:p>
            <a:pPr lvl="1"/>
            <a:r>
              <a:rPr lang="en-US" altLang="zh-CN" dirty="0" smtClean="0"/>
              <a:t>Transmit signal quality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(-3547)</a:t>
            </a:r>
          </a:p>
          <a:p>
            <a:r>
              <a:rPr lang="en-US" altLang="zh-CN" dirty="0" smtClean="0"/>
              <a:t> RRM </a:t>
            </a:r>
          </a:p>
          <a:p>
            <a:pPr lvl="1"/>
            <a:r>
              <a:rPr lang="en-US" altLang="zh-CN" dirty="0" smtClean="0"/>
              <a:t>WF on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(-3044, -4581)</a:t>
            </a:r>
          </a:p>
          <a:p>
            <a:pPr lvl="1"/>
            <a:r>
              <a:rPr lang="en-US" altLang="zh-CN" dirty="0" smtClean="0"/>
              <a:t>Maximum transmission timing difference in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(-4582)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75019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MUST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WF on MUST blind detection issues (-4759)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WF on MUST simulation assumptions (-4760)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75722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High Power UE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TR36.886 v0.4.4 (-3176) with approved TPs in #78bis</a:t>
            </a:r>
          </a:p>
          <a:p>
            <a:r>
              <a:rPr lang="en-US" altLang="zh-CN" dirty="0" smtClean="0"/>
              <a:t> TR36.886 v.5.0 (-4795) with approved TPs in #79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WF on CA impact of Band 41 HPUE (-2976)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WF on E-UTRA and UTRA ACLR (-2977)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SI complete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04938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Band 3 and Band 39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No approved </a:t>
            </a:r>
            <a:r>
              <a:rPr lang="en-US" altLang="zh-CN" dirty="0" err="1" smtClean="0"/>
              <a:t>Tdocs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357282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Flexible bandwidth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Work plan (-2377)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TR skeleton (-2382)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TR 36.740 v0.1.0 (-3931) with approved TPs in #78bis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TR 36.740 v0.2.0 (-4510) with approved TPs in #79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SI complete 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11600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General </a:t>
            </a:r>
          </a:p>
          <a:p>
            <a:pPr lvl="1"/>
            <a:r>
              <a:rPr lang="en-US" altLang="zh-CN" dirty="0" smtClean="0"/>
              <a:t>TR skeleton for NR SI (-4535)</a:t>
            </a:r>
          </a:p>
          <a:p>
            <a:pPr lvl="1"/>
            <a:r>
              <a:rPr lang="en-US" altLang="zh-CN" dirty="0" smtClean="0"/>
              <a:t>Evening ad-hoc minutes (-4543)</a:t>
            </a:r>
          </a:p>
          <a:p>
            <a:pPr lvl="1"/>
            <a:r>
              <a:rPr lang="en-US" altLang="zh-CN" dirty="0" smtClean="0"/>
              <a:t>WF </a:t>
            </a:r>
            <a:r>
              <a:rPr lang="en-US" altLang="zh-CN" dirty="0"/>
              <a:t>on RF parameters requested by WP 5D (-2879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Response LS on PA model (-4542)</a:t>
            </a:r>
          </a:p>
          <a:p>
            <a:r>
              <a:rPr lang="en-US" altLang="zh-CN" dirty="0" smtClean="0"/>
              <a:t>Co-existence study for WP 5D</a:t>
            </a:r>
          </a:p>
          <a:p>
            <a:pPr lvl="1"/>
            <a:r>
              <a:rPr lang="en-US" altLang="zh-CN" dirty="0" smtClean="0"/>
              <a:t>Evening AH minutes for WP 5D co-existence simulation assumptions (-4541)</a:t>
            </a:r>
          </a:p>
          <a:p>
            <a:pPr lvl="1"/>
            <a:r>
              <a:rPr lang="en-US" altLang="zh-CN" dirty="0" smtClean="0"/>
              <a:t>WF on WP 5D co-existence simulation assumption (-4528)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01630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smtClean="0"/>
              <a:t>Changes and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54000" y="636588"/>
            <a:ext cx="8729663" cy="581501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Intra-band CA (R4-163715)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2DL/1UL inter-band CA (R4-164681)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3DL/1UL inter-band CA (R4-164684)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4DL/1UL inter-band CA (R4-164978)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5DL/1UL inter-band CA (R4-164695)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2DL/2UL inter-band CA (R4-163955)</a:t>
            </a:r>
          </a:p>
          <a:p>
            <a:pPr marL="742950" lvl="2" indent="-342900"/>
            <a:r>
              <a:rPr lang="en-GB" altLang="zh-CN" sz="1400" dirty="0" err="1" smtClean="0">
                <a:ea typeface="SimSun" pitchFamily="2" charset="-122"/>
              </a:rPr>
              <a:t>xDL</a:t>
            </a:r>
            <a:r>
              <a:rPr lang="en-GB" altLang="zh-CN" sz="1400" dirty="0" smtClean="0">
                <a:ea typeface="SimSun" pitchFamily="2" charset="-122"/>
              </a:rPr>
              <a:t>/2UL inter-band CA (R4-163688)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3DL/3UL inter-band CA  - No updated</a:t>
            </a:r>
          </a:p>
          <a:p>
            <a:r>
              <a:rPr lang="en-US" altLang="zh-CN" sz="1800" dirty="0" smtClean="0"/>
              <a:t>Other new Work Item proposals  </a:t>
            </a:r>
          </a:p>
          <a:p>
            <a:pPr lvl="1"/>
            <a:r>
              <a:rPr lang="en-US" altLang="zh-CN" sz="1200" dirty="0" smtClean="0"/>
              <a:t>RF session </a:t>
            </a:r>
          </a:p>
          <a:p>
            <a:pPr marL="1200150" lvl="3" indent="-342900"/>
            <a:r>
              <a:rPr lang="en-US" altLang="zh-CN" sz="1000" dirty="0" smtClean="0"/>
              <a:t>LAA multi-node testing</a:t>
            </a:r>
          </a:p>
          <a:p>
            <a:pPr marL="1200150" lvl="3" indent="-342900"/>
            <a:r>
              <a:rPr lang="en-US" altLang="zh-CN" sz="1000" dirty="0" smtClean="0"/>
              <a:t>NB-</a:t>
            </a:r>
            <a:r>
              <a:rPr lang="en-US" altLang="zh-CN" sz="1000" dirty="0" err="1" smtClean="0"/>
              <a:t>IoT</a:t>
            </a:r>
            <a:r>
              <a:rPr lang="en-US" altLang="zh-CN" sz="1000" dirty="0" smtClean="0"/>
              <a:t> co-existence with CDMA</a:t>
            </a:r>
          </a:p>
          <a:p>
            <a:pPr marL="1200150" lvl="3" indent="-342900"/>
            <a:r>
              <a:rPr lang="en-US" altLang="zh-CN" sz="1000" dirty="0" smtClean="0"/>
              <a:t>Band 41 power class 2 </a:t>
            </a:r>
          </a:p>
          <a:p>
            <a:pPr marL="1200150" lvl="3" indent="-342900"/>
            <a:r>
              <a:rPr lang="en-US" altLang="ko-KR" sz="1000" dirty="0"/>
              <a:t>Category 1 device with single </a:t>
            </a:r>
            <a:r>
              <a:rPr lang="en-US" altLang="ko-KR" sz="1000" dirty="0" smtClean="0"/>
              <a:t>receiver</a:t>
            </a:r>
          </a:p>
          <a:p>
            <a:pPr marL="1200150" lvl="3" indent="-342900"/>
            <a:r>
              <a:rPr lang="en-US" altLang="zh-CN" sz="1000" dirty="0" smtClean="0"/>
              <a:t>Add channel bandwidth for Band 65</a:t>
            </a:r>
          </a:p>
          <a:p>
            <a:pPr marL="1200150" lvl="3" indent="-342900"/>
            <a:r>
              <a:rPr lang="en-US" altLang="zh-CN" sz="1000" dirty="0" smtClean="0"/>
              <a:t>Feasibility study on global application of LTE band 11</a:t>
            </a:r>
          </a:p>
          <a:p>
            <a:pPr marL="1200150" lvl="3" indent="-342900"/>
            <a:r>
              <a:rPr lang="en-US" altLang="zh-CN" sz="1000" dirty="0" smtClean="0"/>
              <a:t>CBRS 3.5GHz band for LTE in US. </a:t>
            </a:r>
            <a:endParaRPr lang="en-US" altLang="zh-CN" sz="1000" dirty="0"/>
          </a:p>
          <a:p>
            <a:pPr marL="742950" lvl="2" indent="-342900"/>
            <a:r>
              <a:rPr lang="en-US" altLang="zh-CN" sz="1200" dirty="0" smtClean="0"/>
              <a:t>RRM/demodulation session</a:t>
            </a:r>
          </a:p>
          <a:p>
            <a:pPr marL="1200150" lvl="3" indent="-342900"/>
            <a:r>
              <a:rPr lang="en-US" altLang="zh-CN" sz="1000" dirty="0"/>
              <a:t> </a:t>
            </a:r>
            <a:r>
              <a:rPr lang="en-GB" altLang="zh-CN" sz="1000" dirty="0" err="1"/>
              <a:t>IncMon</a:t>
            </a:r>
            <a:r>
              <a:rPr lang="en-GB" altLang="zh-CN" sz="1000" dirty="0"/>
              <a:t> Enhancement</a:t>
            </a:r>
          </a:p>
          <a:p>
            <a:pPr marL="1200150" lvl="3" indent="-342900"/>
            <a:r>
              <a:rPr lang="en-GB" altLang="zh-CN" sz="1000" dirty="0"/>
              <a:t>4Rx with CA</a:t>
            </a:r>
          </a:p>
          <a:p>
            <a:pPr marL="1200150" lvl="3" indent="-342900"/>
            <a:r>
              <a:rPr lang="en-GB" altLang="zh-CN" sz="1000" dirty="0"/>
              <a:t>CRS-IM enhancement</a:t>
            </a:r>
          </a:p>
          <a:p>
            <a:pPr marL="1200150" lvl="3" indent="-342900"/>
            <a:r>
              <a:rPr lang="en-GB" altLang="zh-CN" sz="1000" dirty="0"/>
              <a:t>IC and ML receiver for LTE BS</a:t>
            </a:r>
          </a:p>
          <a:p>
            <a:pPr marL="1200150" lvl="3" indent="-342900"/>
            <a:r>
              <a:rPr lang="en-GB" altLang="zh-CN" sz="1000" dirty="0"/>
              <a:t>Advanced receiver and 4Rx </a:t>
            </a:r>
          </a:p>
          <a:p>
            <a:pPr marL="1200150" lvl="3" indent="-342900"/>
            <a:r>
              <a:rPr lang="en-GB" altLang="zh-CN" sz="1000" dirty="0"/>
              <a:t>Enhanced SU-MIMO </a:t>
            </a:r>
          </a:p>
          <a:p>
            <a:pPr marL="742950" lvl="2" indent="-342900"/>
            <a:endParaRPr lang="en-GB" altLang="zh-CN" sz="1400" dirty="0" smtClean="0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144718"/>
              </p:ext>
            </p:extLst>
          </p:nvPr>
        </p:nvGraphicFramePr>
        <p:xfrm>
          <a:off x="249691" y="1774146"/>
          <a:ext cx="8640762" cy="1190748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RP-160895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25/20 %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Multi-Band Base Station testing with three or more bands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RP-160776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90/30 %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RP-160939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5/0%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40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RP-160913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Measurement Gap Enhancement for LTE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RP-160911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bandwidth flexibility enhancements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RP-160942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46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70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381780"/>
              </p:ext>
            </p:extLst>
          </p:nvPr>
        </p:nvGraphicFramePr>
        <p:xfrm>
          <a:off x="209862" y="1194633"/>
          <a:ext cx="865682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6040"/>
                <a:gridCol w="662106"/>
                <a:gridCol w="814426"/>
                <a:gridCol w="930654"/>
                <a:gridCol w="815388"/>
                <a:gridCol w="754424"/>
                <a:gridCol w="838249"/>
                <a:gridCol w="906833"/>
                <a:gridCol w="708700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Q3 2016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Q4 2016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Q1 2017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80bis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81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Maintenances &amp; Return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Rel-13 &amp; Rel-14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17.55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16.2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9.25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16.2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9.35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10.95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11.7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-5.55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-4.2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2.75</a:t>
                      </a:r>
                      <a:endParaRPr lang="zh-CN" altLang="en-US" sz="1400" kern="1200" dirty="0">
                        <a:solidFill>
                          <a:srgbClr val="72AF2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-4.2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2.65</a:t>
                      </a:r>
                      <a:endParaRPr lang="zh-CN" altLang="en-US" sz="1400" kern="1200" dirty="0">
                        <a:solidFill>
                          <a:srgbClr val="72AF2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1.05</a:t>
                      </a:r>
                      <a:endParaRPr lang="zh-CN" altLang="en-US" sz="1400" kern="1200" dirty="0">
                        <a:solidFill>
                          <a:srgbClr val="72AF2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400" kern="1200" dirty="0">
                        <a:solidFill>
                          <a:srgbClr val="72AF2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2288" y="5107901"/>
            <a:ext cx="8229600" cy="828206"/>
          </a:xfrm>
        </p:spPr>
        <p:txBody>
          <a:bodyPr/>
          <a:lstStyle/>
          <a:p>
            <a:r>
              <a:rPr lang="en-US" altLang="zh-CN" sz="1800" dirty="0" smtClean="0"/>
              <a:t> Above TU budget are provided based on the latest SR submitted to RAN #72</a:t>
            </a:r>
          </a:p>
          <a:p>
            <a:r>
              <a:rPr lang="en-US" altLang="zh-CN" sz="1800" dirty="0"/>
              <a:t> </a:t>
            </a:r>
            <a:r>
              <a:rPr lang="en-US" altLang="zh-CN" sz="1800" dirty="0" smtClean="0"/>
              <a:t>1 TU is reserved for common session in every RAN4 meeting</a:t>
            </a:r>
          </a:p>
          <a:p>
            <a:r>
              <a:rPr lang="en-US" altLang="zh-CN" sz="1800" dirty="0" smtClean="0"/>
              <a:t> NR SI was treated in parallel session in Q2</a:t>
            </a:r>
          </a:p>
          <a:p>
            <a:pPr marL="0" indent="0">
              <a:buNone/>
            </a:pPr>
            <a:r>
              <a:rPr lang="en-US" altLang="zh-CN" sz="1800" dirty="0"/>
              <a:t> </a:t>
            </a:r>
            <a:endParaRPr lang="zh-CN" altLang="en-US" sz="1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488561"/>
              </p:ext>
            </p:extLst>
          </p:nvPr>
        </p:nvGraphicFramePr>
        <p:xfrm>
          <a:off x="242341" y="3925342"/>
          <a:ext cx="865682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6040"/>
                <a:gridCol w="1476532"/>
                <a:gridCol w="1746042"/>
                <a:gridCol w="1592673"/>
                <a:gridCol w="1615533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Q3 2016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Q4 2016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Q1 2017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Requested for NR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09569"/>
              </p:ext>
            </p:extLst>
          </p:nvPr>
        </p:nvGraphicFramePr>
        <p:xfrm>
          <a:off x="233012" y="1009116"/>
          <a:ext cx="8783638" cy="2072640"/>
        </p:xfrm>
        <a:graphic>
          <a:graphicData uri="http://schemas.openxmlformats.org/drawingml/2006/table">
            <a:tbl>
              <a:tblPr/>
              <a:tblGrid>
                <a:gridCol w="1839913"/>
                <a:gridCol w="231933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13– 16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Busan, South Korean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#79-AH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28-30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Hong Kong, 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ASTRI, 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 – 26 August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Göteborg</a:t>
                      </a: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 Sweden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– 22 September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 (</a:t>
                      </a: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RAN4#80bis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 – 14 October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Ljubljana, Slovenia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November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US, </a:t>
                      </a: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– 8 December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Vienna, Austria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323850" y="-50800"/>
            <a:ext cx="7200900" cy="360363"/>
          </a:xfrm>
        </p:spPr>
        <p:txBody>
          <a:bodyPr lIns="90488" tIns="44450" rIns="90488" bIns="44450">
            <a:normAutofit fontScale="90000"/>
          </a:bodyPr>
          <a:lstStyle/>
          <a:p>
            <a:r>
              <a:rPr lang="sv-SE" altLang="zh-CN" sz="2300" dirty="0" smtClean="0"/>
              <a:t>RAN WG4 Schedule 2016</a:t>
            </a:r>
            <a:endParaRPr lang="en-US" altLang="zh-CN" sz="23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>
          <a:xfrm>
            <a:off x="193675" y="257175"/>
            <a:ext cx="6834188" cy="663575"/>
          </a:xfrm>
        </p:spPr>
        <p:txBody>
          <a:bodyPr/>
          <a:lstStyle/>
          <a:p>
            <a:r>
              <a:rPr lang="sv-SE" altLang="en-US" smtClean="0"/>
              <a:t>Concluding remarks</a:t>
            </a:r>
            <a:endParaRPr lang="en-US" altLang="en-US" smtClean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600" dirty="0" smtClean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800" dirty="0"/>
              <a:t>7 RAN4 led WI/SI complete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LTE UE TRP and TRS and UTRA Hand Phantom related UE TRP and TRS Requirements </a:t>
            </a:r>
            <a:endParaRPr lang="fi-FI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Performance requirements of MMSE-IRC receiver for LTE BS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400" dirty="0"/>
              <a:t>Interference mitigation for downlink control channels of LTE </a:t>
            </a: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New AWS-3/4 Band for 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LTE FDD 2.6GHz Supplemental DL band and LTE Carrier Aggregation with Band 3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/>
              <a:t>Band 41 UE power class supporting +26 </a:t>
            </a:r>
            <a:r>
              <a:rPr lang="en-US" altLang="ja-JP" sz="1400" dirty="0" err="1"/>
              <a:t>dBm</a:t>
            </a: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400" dirty="0"/>
              <a:t>LTE bandwidth flexibility enhancements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i-FI" altLang="ja-JP" sz="1800" dirty="0"/>
              <a:t> </a:t>
            </a:r>
            <a:r>
              <a:rPr lang="fi-FI" altLang="ja-JP" sz="1800" dirty="0" smtClean="0"/>
              <a:t>4 other </a:t>
            </a:r>
            <a:r>
              <a:rPr lang="fi-FI" altLang="ja-JP" sz="1800" dirty="0"/>
              <a:t>WG led WI/SI complete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400" dirty="0"/>
              <a:t>LTE CA Enhancement Beyond 5 Carriers (Performance)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400" dirty="0"/>
              <a:t>Dual Connectivity Enhancements(Performance)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400" dirty="0"/>
              <a:t>Indoor Positioning enhancements for UTRA and LTE</a:t>
            </a:r>
            <a:r>
              <a:rPr lang="fi-FI" altLang="ja-JP" sz="1400" dirty="0"/>
              <a:t>(Performance)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400" dirty="0"/>
              <a:t>Narrow Band IOT (NB-IOT</a:t>
            </a:r>
            <a:r>
              <a:rPr lang="en-GB" altLang="ja-JP" sz="1400" dirty="0" smtClean="0"/>
              <a:t>) (Core)</a:t>
            </a:r>
            <a:endParaRPr lang="en-GB" altLang="ja-JP" sz="14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600" b="1" dirty="0" smtClean="0">
                <a:solidFill>
                  <a:srgbClr val="C00000"/>
                </a:solidFill>
              </a:rPr>
              <a:t>3Q 2016 main goal is to focus on progressing  Rel-13 work perf part and Rel-14 work  core part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1200" b="1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>
                <a:solidFill>
                  <a:schemeClr val="hlink"/>
                </a:solidFill>
              </a:rPr>
              <a:t>Thanks to: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Vice chairmen Xizeng Dai and Hiromasa Umeda for preparation and session chairing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Issam Toufik for efficient secretary support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Evening AH chairs: </a:t>
            </a:r>
          </a:p>
          <a:p>
            <a:pPr lvl="2">
              <a:lnSpc>
                <a:spcPct val="80000"/>
              </a:lnSpc>
              <a:spcBef>
                <a:spcPct val="15000"/>
              </a:spcBef>
            </a:pPr>
            <a:r>
              <a:rPr lang="en-US" altLang="en-US" sz="1100" kern="1200" dirty="0">
                <a:latin typeface="Calibri" pitchFamily="34" charset="0"/>
                <a:ea typeface="MS PGothic" pitchFamily="34" charset="-128"/>
              </a:rPr>
              <a:t>Richard </a:t>
            </a:r>
            <a:r>
              <a:rPr lang="en-US" altLang="en-US" sz="1100" kern="1200" dirty="0" smtClean="0">
                <a:latin typeface="Calibri" pitchFamily="34" charset="0"/>
                <a:ea typeface="MS PGothic" pitchFamily="34" charset="-128"/>
              </a:rPr>
              <a:t>Kybett, </a:t>
            </a:r>
            <a:r>
              <a:rPr lang="fi-FI" altLang="en-US" sz="1100" dirty="0">
                <a:ea typeface="MS PGothic" pitchFamily="34" charset="-128"/>
              </a:rPr>
              <a:t>Andrey Chervyakov </a:t>
            </a:r>
            <a:r>
              <a:rPr lang="fi-FI" altLang="en-US" sz="1100" dirty="0" smtClean="0">
                <a:ea typeface="MS PGothic" pitchFamily="34" charset="-128"/>
              </a:rPr>
              <a:t>, </a:t>
            </a:r>
            <a:r>
              <a:rPr lang="fi-FI" altLang="en-US" sz="1100" dirty="0">
                <a:ea typeface="MS PGothic" pitchFamily="34" charset="-128"/>
              </a:rPr>
              <a:t>Shan </a:t>
            </a:r>
            <a:r>
              <a:rPr lang="fi-FI" altLang="en-US" sz="1100" dirty="0" smtClean="0">
                <a:ea typeface="MS PGothic" pitchFamily="34" charset="-128"/>
              </a:rPr>
              <a:t>Yang</a:t>
            </a:r>
            <a:r>
              <a:rPr lang="sv-SE" altLang="en-US" sz="1100" dirty="0" smtClean="0">
                <a:ea typeface="MS PGothic" pitchFamily="34" charset="-128"/>
              </a:rPr>
              <a:t>, </a:t>
            </a:r>
            <a:r>
              <a:rPr lang="fi-FI" altLang="en-US" sz="1100" dirty="0">
                <a:ea typeface="MS PGothic" pitchFamily="34" charset="-128"/>
              </a:rPr>
              <a:t>Anatoliy Ioffe </a:t>
            </a:r>
            <a:r>
              <a:rPr lang="fi-FI" altLang="en-US" sz="1100" dirty="0" smtClean="0">
                <a:ea typeface="MS PGothic" pitchFamily="34" charset="-128"/>
              </a:rPr>
              <a:t>, </a:t>
            </a:r>
            <a:r>
              <a:rPr lang="en-US" altLang="en-US" sz="1100" dirty="0">
                <a:ea typeface="MS PGothic" pitchFamily="34" charset="-128"/>
              </a:rPr>
              <a:t>Steven </a:t>
            </a:r>
            <a:r>
              <a:rPr lang="en-US" altLang="en-US" sz="1100" dirty="0" smtClean="0">
                <a:ea typeface="MS PGothic" pitchFamily="34" charset="-128"/>
              </a:rPr>
              <a:t>Chen, </a:t>
            </a:r>
            <a:r>
              <a:rPr lang="en-US" altLang="en-US" sz="1100" dirty="0">
                <a:ea typeface="MS PGothic" pitchFamily="34" charset="-128"/>
              </a:rPr>
              <a:t>Chris </a:t>
            </a:r>
            <a:r>
              <a:rPr lang="en-US" altLang="en-US" sz="1100" dirty="0" err="1" smtClean="0">
                <a:ea typeface="MS PGothic" pitchFamily="34" charset="-128"/>
              </a:rPr>
              <a:t>Callender</a:t>
            </a:r>
            <a:r>
              <a:rPr lang="en-US" altLang="en-US" sz="1100" dirty="0" smtClean="0">
                <a:ea typeface="MS PGothic" pitchFamily="34" charset="-128"/>
              </a:rPr>
              <a:t>, </a:t>
            </a:r>
            <a:r>
              <a:rPr lang="fi-FI" altLang="en-US" sz="1100" dirty="0">
                <a:ea typeface="MS PGothic" pitchFamily="34" charset="-128"/>
              </a:rPr>
              <a:t>Gene </a:t>
            </a:r>
            <a:r>
              <a:rPr lang="fi-FI" altLang="en-US" sz="1100" dirty="0" smtClean="0">
                <a:ea typeface="MS PGothic" pitchFamily="34" charset="-128"/>
              </a:rPr>
              <a:t>Fong, </a:t>
            </a:r>
            <a:r>
              <a:rPr lang="fi-FI" altLang="en-US" sz="1100" dirty="0">
                <a:ea typeface="MS PGothic" pitchFamily="34" charset="-128"/>
              </a:rPr>
              <a:t>Petri Vasenkari </a:t>
            </a:r>
            <a:r>
              <a:rPr lang="fi-FI" altLang="en-US" sz="1100" dirty="0" smtClean="0">
                <a:ea typeface="MS PGothic" pitchFamily="34" charset="-128"/>
              </a:rPr>
              <a:t>, Haijie Qiu, </a:t>
            </a:r>
            <a:r>
              <a:rPr lang="en-US" altLang="zh-CN" sz="1100" dirty="0">
                <a:latin typeface="Calibri" pitchFamily="34" charset="0"/>
                <a:ea typeface="MS PGothic" pitchFamily="34" charset="-128"/>
              </a:rPr>
              <a:t>Johan</a:t>
            </a:r>
            <a:r>
              <a:rPr kumimoji="1" lang="en-US" altLang="zh-CN" dirty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zh-CN" sz="1100" dirty="0" smtClean="0">
                <a:latin typeface="Calibri" pitchFamily="34" charset="0"/>
                <a:ea typeface="MS PGothic" pitchFamily="34" charset="-128"/>
              </a:rPr>
              <a:t>Sköld</a:t>
            </a:r>
            <a:r>
              <a:rPr lang="en-US" altLang="zh-CN" sz="11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Muhammad Kazmi, </a:t>
            </a:r>
            <a:r>
              <a:rPr lang="en-US" altLang="en-US" sz="1100" dirty="0" err="1" smtClean="0">
                <a:latin typeface="Calibri" pitchFamily="34" charset="0"/>
                <a:ea typeface="MS PGothic" pitchFamily="34" charset="-128"/>
              </a:rPr>
              <a:t>Shuwan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 Lim, Thorsten </a:t>
            </a:r>
            <a:r>
              <a:rPr lang="en-US" altLang="en-US" sz="1100" dirty="0" err="1" smtClean="0">
                <a:latin typeface="Calibri" pitchFamily="34" charset="0"/>
                <a:ea typeface="MS PGothic" pitchFamily="34" charset="-128"/>
              </a:rPr>
              <a:t>Hertel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, </a:t>
            </a:r>
            <a:endParaRPr lang="sv-SE" altLang="en-US" sz="1100" dirty="0">
              <a:latin typeface="Calibri" pitchFamily="34" charset="0"/>
              <a:ea typeface="MS PGothic" pitchFamily="34" charset="-128"/>
            </a:endParaRP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Delegates for enthusiastic contributions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GB" altLang="en-US" sz="1400" dirty="0" smtClean="0">
                <a:cs typeface="Arial" charset="0"/>
              </a:rPr>
              <a:t>NF3, Ericsson and CF3 </a:t>
            </a:r>
            <a:r>
              <a:rPr lang="sv-SE" altLang="en-US" sz="1400" dirty="0" smtClean="0"/>
              <a:t>for meeting hosting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628245"/>
              </p:ext>
            </p:extLst>
          </p:nvPr>
        </p:nvGraphicFramePr>
        <p:xfrm>
          <a:off x="387350" y="1616075"/>
          <a:ext cx="8424863" cy="3859125"/>
        </p:xfrm>
        <a:graphic>
          <a:graphicData uri="http://schemas.openxmlformats.org/drawingml/2006/table">
            <a:tbl>
              <a:tblPr/>
              <a:tblGrid>
                <a:gridCol w="519430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Perf. WI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Or WID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Core/Perf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LTE Physical Layer Enhancements for MTC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RP-161025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CA Enhancement Beyond 5 Carriers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LTE D2D Proximity Services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RP-161089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100/85 %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Multicarrier  Load Distribution of UEs in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US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RP-160919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100/90 %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Dual Connectivity Enhancements(Performance)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RP-160896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Licensed-Assisted Access to Unlicensed Spectrum (Performance)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RP-161057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Power saving enhancements for UMTS 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RP-151997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Indoor Positioning enhancements for UTRA and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RP-160777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Narrow Band IOT (NB-IOT)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RP-160932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Elevation </a:t>
                      </a:r>
                      <a:r>
                        <a:rPr kumimoji="0" lang="en-GB" altLang="ja-JP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Beamforming</a:t>
                      </a: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/Full-Dimension (FD) MIMO for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RP-160928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WI/SI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RP-160876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RP-160792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SRS Carrier based Switching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RP-160934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40/0 %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Indoor Positioning enhancements for UTRA and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RP-160779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RP-160868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Multiuser Superposition Transmission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New Radio Access Technology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RP-160901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Rel-13 Work Items</a:t>
            </a:r>
            <a:br>
              <a:rPr lang="sv-SE" altLang="en-US" smtClean="0"/>
            </a:br>
            <a:r>
              <a:rPr lang="sv-SE" altLang="en-US" smtClean="0"/>
              <a:t>HSPA &amp; LTE</a:t>
            </a:r>
            <a:endParaRPr lang="en-US" altLang="en-US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223593</TotalTime>
  <Words>10612</Words>
  <Application>Microsoft Office PowerPoint</Application>
  <PresentationFormat>On-screen Show (4:3)</PresentationFormat>
  <Paragraphs>3372</Paragraphs>
  <Slides>72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3gpp</vt:lpstr>
      <vt:lpstr>  </vt:lpstr>
      <vt:lpstr>Meetings</vt:lpstr>
      <vt:lpstr>2016 Statistics</vt:lpstr>
      <vt:lpstr>Executive Summary</vt:lpstr>
      <vt:lpstr>Non-spectrum related WI/SI status RAN4 led items Rel-13</vt:lpstr>
      <vt:lpstr>Spectrum related WI/SI status Rel-14</vt:lpstr>
      <vt:lpstr>Non-spectrum related WI/SI status RAN4 led items Rel-14</vt:lpstr>
      <vt:lpstr>Status of other WG led WI/SIs  impacting RAN4</vt:lpstr>
      <vt:lpstr>Rel-13 Work Items HSPA &amp; LTE</vt:lpstr>
      <vt:lpstr>LTE UE TRP and TRS &amp; UTRA Hand Phantom related UE TRP and TRS</vt:lpstr>
      <vt:lpstr>BS RF requirements for Active Antenna Array System (AAS)</vt:lpstr>
      <vt:lpstr>Interference Mitigation for DL control channels of LTE</vt:lpstr>
      <vt:lpstr>MMSE-IRC receiver for LTE BS</vt:lpstr>
      <vt:lpstr>Further LTE Physical Layer Enhancements for MTC</vt:lpstr>
      <vt:lpstr>LTE DL 4RX antenna ports</vt:lpstr>
      <vt:lpstr>LTE Dual Connectivity Enhancements</vt:lpstr>
      <vt:lpstr>Enhanced LTE D2D</vt:lpstr>
      <vt:lpstr>Multicarrier Load distribution</vt:lpstr>
      <vt:lpstr>LAA to Unlicensed Spectrum</vt:lpstr>
      <vt:lpstr>LTE CA Enhancements Beyond 5 Carriers</vt:lpstr>
      <vt:lpstr>Indoor Positioning enhancement for UTRA and LTE </vt:lpstr>
      <vt:lpstr>Narrow Band IoT (1/2) </vt:lpstr>
      <vt:lpstr>Narrow Band IoT (2/2) </vt:lpstr>
      <vt:lpstr>Elevation Beamforming / Full-Dimension (FD) MIMO for LTE  </vt:lpstr>
      <vt:lpstr>TEI-13 (1/3) </vt:lpstr>
      <vt:lpstr>TEI-13 (2/3) </vt:lpstr>
      <vt:lpstr>TEI-13 (3/3) </vt:lpstr>
      <vt:lpstr>Rel-14 Specturm related WI/SI</vt:lpstr>
      <vt:lpstr>36.101 and 36.307 Spec clean up</vt:lpstr>
      <vt:lpstr>LTE Intra-Band CA including contiguous and non-contiguous </vt:lpstr>
      <vt:lpstr>LTE Inter-band CA for 2DL/1UL</vt:lpstr>
      <vt:lpstr>LTE Inter-band CA for 2DL/1UL</vt:lpstr>
      <vt:lpstr>LTE Inter-band CA for 2DL/1UL</vt:lpstr>
      <vt:lpstr>LTE Inter-band CA for 2DL/1UL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5DL/1UL</vt:lpstr>
      <vt:lpstr>LTE Inter-band CA for 5DL/1UL</vt:lpstr>
      <vt:lpstr>LTE Inter-band CA for 2DL/2UL</vt:lpstr>
      <vt:lpstr>LTE Inter-band CA for xDL/2UL with x=3,4,5</vt:lpstr>
      <vt:lpstr>LTE Inter-band CA for xDL/2UL with x=3,4,5</vt:lpstr>
      <vt:lpstr>LTE Inter-band CA for 3DL/3UL</vt:lpstr>
      <vt:lpstr>New AWS-3/4 for LTE</vt:lpstr>
      <vt:lpstr>LTE FDD 2.6GHz SDL and LTE CA 2DL/1UL with Band 3</vt:lpstr>
      <vt:lpstr>Rel-14 Work&amp;Study Items LTE &amp;HSPA</vt:lpstr>
      <vt:lpstr>Multi-Band CS testing with three or more bands</vt:lpstr>
      <vt:lpstr>Performance enhancements for high speed scenario</vt:lpstr>
      <vt:lpstr>Support for V2V services based on LTE sidelink </vt:lpstr>
      <vt:lpstr>eAAS</vt:lpstr>
      <vt:lpstr>LTE MIMO OTA</vt:lpstr>
      <vt:lpstr>LTE Gap Enhancement</vt:lpstr>
      <vt:lpstr>SRS switching</vt:lpstr>
      <vt:lpstr>Uplink enhancement</vt:lpstr>
      <vt:lpstr>Further Indoor positioning enhancements</vt:lpstr>
      <vt:lpstr>eLAA</vt:lpstr>
      <vt:lpstr>MUST</vt:lpstr>
      <vt:lpstr>High Power UE</vt:lpstr>
      <vt:lpstr>Band 3 and Band 39</vt:lpstr>
      <vt:lpstr>Flexible bandwidth</vt:lpstr>
      <vt:lpstr>NR</vt:lpstr>
      <vt:lpstr>RAN WG4 Work plan</vt:lpstr>
      <vt:lpstr>Changes and new WI/SI proposals</vt:lpstr>
      <vt:lpstr>RAN4 capacity</vt:lpstr>
      <vt:lpstr>RAN WG4 Schedule 2016</vt:lpstr>
      <vt:lpstr>Concluding remarks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3991</cp:revision>
  <dcterms:created xsi:type="dcterms:W3CDTF">2009-11-27T05:15:11Z</dcterms:created>
  <dcterms:modified xsi:type="dcterms:W3CDTF">2016-06-12T15:33:51Z</dcterms:modified>
</cp:coreProperties>
</file>