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5" r:id="rId3"/>
    <p:sldId id="266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FFCC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6544" autoAdjust="0"/>
    <p:restoredTop sz="91591" autoAdjust="0"/>
  </p:normalViewPr>
  <p:slideViewPr>
    <p:cSldViewPr>
      <p:cViewPr varScale="1">
        <p:scale>
          <a:sx n="117" d="100"/>
          <a:sy n="117" d="100"/>
        </p:scale>
        <p:origin x="1098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137EC0-D60B-4661-A8FA-4C0438DADB2E}" type="datetimeFigureOut">
              <a:rPr kumimoji="1" lang="ja-JP" altLang="en-US" smtClean="0"/>
              <a:t>2016/3/10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397B2D-D937-4B9F-8567-9511CC5769B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84212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2016/3/10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2016/3/10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2016/3/10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2016/3/10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2016/3/10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2016/3/10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2016/3/10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2016/3/10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2016/3/10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2016/3/10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2016/3/10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2016/3/10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95536" y="2132856"/>
            <a:ext cx="8544654" cy="1470025"/>
          </a:xfrm>
        </p:spPr>
        <p:txBody>
          <a:bodyPr>
            <a:noAutofit/>
          </a:bodyPr>
          <a:lstStyle/>
          <a:p>
            <a:r>
              <a:rPr lang="en-US" altLang="ja-JP" sz="4000" dirty="0" smtClean="0"/>
              <a:t>Proposed Work plan for ITU-R related aspects of 5G study in RAN4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755576" y="4293096"/>
            <a:ext cx="7632848" cy="1440160"/>
          </a:xfrm>
        </p:spPr>
        <p:txBody>
          <a:bodyPr>
            <a:noAutofit/>
          </a:bodyPr>
          <a:lstStyle/>
          <a:p>
            <a:r>
              <a:rPr lang="en-US" altLang="ja-JP" sz="3200" dirty="0" smtClean="0"/>
              <a:t>NTT DOCOMO, INC, Ericsson, </a:t>
            </a:r>
            <a:r>
              <a:rPr lang="en-US" altLang="ja-JP" sz="3200" dirty="0" smtClean="0"/>
              <a:t>AT&amp;T</a:t>
            </a:r>
            <a:r>
              <a:rPr lang="en-US" altLang="ja-JP" sz="3200" smtClean="0"/>
              <a:t>, Telecom Italia</a:t>
            </a:r>
            <a:endParaRPr kumimoji="1" lang="ja-JP" altLang="en-US" sz="3200" dirty="0"/>
          </a:p>
        </p:txBody>
      </p:sp>
      <p:sp>
        <p:nvSpPr>
          <p:cNvPr id="4" name="正方形/長方形 3"/>
          <p:cNvSpPr/>
          <p:nvPr/>
        </p:nvSpPr>
        <p:spPr>
          <a:xfrm>
            <a:off x="0" y="13278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altLang="ja-JP" b="1" dirty="0"/>
              <a:t>3GPP TSG RAN Meeting #71</a:t>
            </a:r>
            <a:r>
              <a:rPr lang="en-GB" altLang="ja-JP" b="1" i="1"/>
              <a:t>	</a:t>
            </a:r>
            <a:endParaRPr lang="en-GB" altLang="ja-JP" b="1"/>
          </a:p>
          <a:p>
            <a:r>
              <a:rPr lang="en-GB" altLang="ja-JP" b="1" smtClean="0"/>
              <a:t>Gothenburg</a:t>
            </a:r>
            <a:r>
              <a:rPr lang="en-GB" altLang="ja-JP" b="1" dirty="0"/>
              <a:t>, Sweden, 7 - 10 March 2016</a:t>
            </a:r>
            <a:endParaRPr lang="ja-JP" altLang="ja-JP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351548" y="225120"/>
            <a:ext cx="15376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 smtClean="0"/>
              <a:t>RP-160598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5874868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Title 1"/>
          <p:cNvSpPr>
            <a:spLocks noGrp="1"/>
          </p:cNvSpPr>
          <p:nvPr>
            <p:ph type="title"/>
          </p:nvPr>
        </p:nvSpPr>
        <p:spPr>
          <a:xfrm>
            <a:off x="1043608" y="274638"/>
            <a:ext cx="7067550" cy="1354137"/>
          </a:xfrm>
        </p:spPr>
        <p:txBody>
          <a:bodyPr/>
          <a:lstStyle/>
          <a:p>
            <a:r>
              <a:rPr lang="en-US" altLang="en-US" dirty="0" smtClean="0"/>
              <a:t>Objective and relation to ITU-R work</a:t>
            </a:r>
          </a:p>
        </p:txBody>
      </p:sp>
      <p:sp>
        <p:nvSpPr>
          <p:cNvPr id="95235" name="Content Placeholder 2"/>
          <p:cNvSpPr>
            <a:spLocks noGrp="1"/>
          </p:cNvSpPr>
          <p:nvPr>
            <p:ph idx="1"/>
          </p:nvPr>
        </p:nvSpPr>
        <p:spPr>
          <a:xfrm>
            <a:off x="457200" y="1484312"/>
            <a:ext cx="8229600" cy="4320951"/>
          </a:xfrm>
        </p:spPr>
        <p:txBody>
          <a:bodyPr>
            <a:normAutofit/>
          </a:bodyPr>
          <a:lstStyle/>
          <a:p>
            <a:r>
              <a:rPr lang="en-US" altLang="en-US" sz="2000" dirty="0" smtClean="0"/>
              <a:t>According to the SID of technology SI, roughly there are two RAN4 specific objectives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en-US" sz="1800" dirty="0" smtClean="0"/>
              <a:t>Fundamental </a:t>
            </a:r>
            <a:r>
              <a:rPr lang="en-US" altLang="en-US" sz="1800" dirty="0"/>
              <a:t>RF aspects – especially where they may impact decisions on the </a:t>
            </a:r>
            <a:r>
              <a:rPr lang="en-US" altLang="en-US" sz="1800" dirty="0" smtClean="0"/>
              <a:t>other objectives captured in the SID, e.g., </a:t>
            </a:r>
          </a:p>
          <a:p>
            <a:pPr lvl="2"/>
            <a:r>
              <a:rPr lang="en-US" altLang="en-US" sz="1600" dirty="0" smtClean="0"/>
              <a:t>Identify and study </a:t>
            </a:r>
          </a:p>
          <a:p>
            <a:pPr lvl="3"/>
            <a:r>
              <a:rPr lang="en-US" altLang="en-US" sz="1400" dirty="0"/>
              <a:t>p</a:t>
            </a:r>
            <a:r>
              <a:rPr lang="en-US" altLang="en-US" sz="1400" dirty="0" smtClean="0"/>
              <a:t>otential issues such as related </a:t>
            </a:r>
            <a:r>
              <a:rPr lang="en-US" altLang="en-US" sz="1400" dirty="0"/>
              <a:t>to the </a:t>
            </a:r>
            <a:r>
              <a:rPr lang="en-US" altLang="en-US" sz="1400" dirty="0" smtClean="0"/>
              <a:t>testability and RF component feasibility</a:t>
            </a:r>
            <a:endParaRPr lang="en-US" altLang="en-US" sz="1400" dirty="0"/>
          </a:p>
          <a:p>
            <a:pPr marL="914400" lvl="1" indent="-457200">
              <a:buFont typeface="+mj-lt"/>
              <a:buAutoNum type="arabicPeriod"/>
            </a:pPr>
            <a:r>
              <a:rPr lang="en-US" altLang="ja-JP" sz="1800" dirty="0"/>
              <a:t>Identify relevant RF parameters </a:t>
            </a:r>
            <a:r>
              <a:rPr lang="en-US" altLang="ja-JP" sz="1800" dirty="0" smtClean="0"/>
              <a:t>to </a:t>
            </a:r>
            <a:r>
              <a:rPr lang="en-US" altLang="ja-JP" sz="1800" dirty="0"/>
              <a:t>be used for sharing and co-existence </a:t>
            </a:r>
            <a:r>
              <a:rPr lang="en-US" altLang="ja-JP" sz="1800" dirty="0" smtClean="0"/>
              <a:t>studies</a:t>
            </a:r>
          </a:p>
          <a:p>
            <a:pPr lvl="2"/>
            <a:r>
              <a:rPr lang="en-US" altLang="en-US" sz="1600" dirty="0" smtClean="0"/>
              <a:t>The results can be </a:t>
            </a:r>
          </a:p>
          <a:p>
            <a:pPr lvl="3"/>
            <a:r>
              <a:rPr lang="en-US" altLang="en-US" sz="1400" dirty="0" smtClean="0"/>
              <a:t>shared with external organization, e.g., WP5D   </a:t>
            </a:r>
            <a:r>
              <a:rPr lang="en-US" altLang="en-US" sz="1400" dirty="0" smtClean="0">
                <a:sym typeface="Wingdings" panose="05000000000000000000" pitchFamily="2" charset="2"/>
              </a:rPr>
              <a:t></a:t>
            </a:r>
            <a:endParaRPr lang="en-US" altLang="en-US" sz="1400" dirty="0" smtClean="0"/>
          </a:p>
          <a:p>
            <a:pPr lvl="3"/>
            <a:r>
              <a:rPr lang="en-GB" altLang="en-US" sz="1400" dirty="0" smtClean="0"/>
              <a:t>used for the future </a:t>
            </a:r>
          </a:p>
          <a:p>
            <a:r>
              <a:rPr lang="en-GB" altLang="en-US" sz="2000" dirty="0" smtClean="0"/>
              <a:t>Regarding the second point, TSG RAN has received an LS from ITU-R WP5D, requesting sharing parameters by February 2017 (RP-160508).</a:t>
            </a:r>
          </a:p>
        </p:txBody>
      </p:sp>
    </p:spTree>
    <p:extLst>
      <p:ext uri="{BB962C8B-B14F-4D97-AF65-F5344CB8AC3E}">
        <p14:creationId xmlns:p14="http://schemas.microsoft.com/office/powerpoint/2010/main" val="256361283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Title 1"/>
          <p:cNvSpPr>
            <a:spLocks noGrp="1"/>
          </p:cNvSpPr>
          <p:nvPr>
            <p:ph type="title"/>
          </p:nvPr>
        </p:nvSpPr>
        <p:spPr>
          <a:xfrm>
            <a:off x="1043608" y="274638"/>
            <a:ext cx="7067550" cy="1354137"/>
          </a:xfrm>
        </p:spPr>
        <p:txBody>
          <a:bodyPr/>
          <a:lstStyle/>
          <a:p>
            <a:r>
              <a:rPr lang="en-US" altLang="en-US" dirty="0" smtClean="0"/>
              <a:t>Work plan for ITU-R related work</a:t>
            </a:r>
          </a:p>
        </p:txBody>
      </p:sp>
      <p:sp>
        <p:nvSpPr>
          <p:cNvPr id="95235" name="Content Placeholder 2"/>
          <p:cNvSpPr>
            <a:spLocks noGrp="1"/>
          </p:cNvSpPr>
          <p:nvPr>
            <p:ph idx="1"/>
          </p:nvPr>
        </p:nvSpPr>
        <p:spPr>
          <a:xfrm>
            <a:off x="457200" y="1484312"/>
            <a:ext cx="8229600" cy="5041032"/>
          </a:xfrm>
        </p:spPr>
        <p:txBody>
          <a:bodyPr>
            <a:normAutofit/>
          </a:bodyPr>
          <a:lstStyle/>
          <a:p>
            <a:r>
              <a:rPr lang="en-US" altLang="en-US" dirty="0" smtClean="0"/>
              <a:t>Q2 2016(April and May)</a:t>
            </a:r>
          </a:p>
          <a:p>
            <a:pPr lvl="1"/>
            <a:r>
              <a:rPr lang="en-US" altLang="en-US" dirty="0" smtClean="0"/>
              <a:t>Identify and study </a:t>
            </a:r>
          </a:p>
          <a:p>
            <a:pPr lvl="2"/>
            <a:r>
              <a:rPr lang="en-US" altLang="en-US" dirty="0" smtClean="0"/>
              <a:t>how to handle wide range of frequency for the future work, e.g., </a:t>
            </a:r>
          </a:p>
          <a:p>
            <a:pPr lvl="3"/>
            <a:r>
              <a:rPr lang="en-US" altLang="en-US" dirty="0" smtClean="0"/>
              <a:t>Covered frequency range is so wide that the range may be grouped into several categories at least from RF perspective.</a:t>
            </a:r>
          </a:p>
          <a:p>
            <a:pPr lvl="2"/>
            <a:r>
              <a:rPr lang="en-US" altLang="en-US" dirty="0" smtClean="0"/>
              <a:t>RAN1 parameters to be used in the following RAN4 work, e.g.,</a:t>
            </a:r>
          </a:p>
          <a:p>
            <a:pPr lvl="3"/>
            <a:r>
              <a:rPr lang="en-US" altLang="en-US" dirty="0" smtClean="0"/>
              <a:t>Send to RAN1 an LS to share the necessary parameters to be used for studying RF parameters for sharing requested by WP5D(RP-160508)</a:t>
            </a:r>
          </a:p>
          <a:p>
            <a:r>
              <a:rPr lang="en-US" altLang="en-US" dirty="0" smtClean="0"/>
              <a:t>Q3 and Q4 2016 (August, October and November)</a:t>
            </a:r>
            <a:endParaRPr lang="en-US" altLang="en-US" dirty="0"/>
          </a:p>
          <a:p>
            <a:pPr lvl="1"/>
            <a:r>
              <a:rPr lang="en-US" altLang="en-US" dirty="0"/>
              <a:t>Identify and study </a:t>
            </a:r>
            <a:endParaRPr lang="en-US" altLang="en-US" strike="sngStrike" dirty="0"/>
          </a:p>
          <a:p>
            <a:pPr lvl="2"/>
            <a:r>
              <a:rPr lang="en-US" altLang="en-US" dirty="0" smtClean="0"/>
              <a:t>relevant </a:t>
            </a:r>
            <a:r>
              <a:rPr lang="en-US" altLang="en-US" dirty="0"/>
              <a:t>RF parameters </a:t>
            </a:r>
            <a:r>
              <a:rPr lang="en-US" altLang="en-US" dirty="0" smtClean="0"/>
              <a:t>to </a:t>
            </a:r>
            <a:r>
              <a:rPr lang="en-US" altLang="en-US" dirty="0"/>
              <a:t>be used for sharing and co-existence </a:t>
            </a:r>
            <a:r>
              <a:rPr lang="en-US" altLang="en-US" dirty="0" smtClean="0"/>
              <a:t>studies</a:t>
            </a:r>
          </a:p>
          <a:p>
            <a:pPr lvl="1"/>
            <a:r>
              <a:rPr lang="en-US" altLang="en-US" dirty="0" smtClean="0"/>
              <a:t>Share the outcome </a:t>
            </a:r>
            <a:r>
              <a:rPr lang="en-US" altLang="en-US" dirty="0"/>
              <a:t>with external </a:t>
            </a:r>
            <a:r>
              <a:rPr lang="en-US" altLang="en-US" dirty="0" smtClean="0"/>
              <a:t>organization</a:t>
            </a:r>
            <a:endParaRPr lang="en-US" altLang="en-US" strike="sngStrike" dirty="0"/>
          </a:p>
          <a:p>
            <a:pPr lvl="2"/>
            <a:r>
              <a:rPr lang="en-US" altLang="en-US" dirty="0" smtClean="0"/>
              <a:t>Initial outcome in August (first response to WP5D LS)</a:t>
            </a:r>
          </a:p>
          <a:p>
            <a:pPr lvl="2"/>
            <a:r>
              <a:rPr lang="en-US" altLang="en-US" dirty="0"/>
              <a:t>F</a:t>
            </a:r>
            <a:r>
              <a:rPr lang="en-US" altLang="en-US" dirty="0" smtClean="0"/>
              <a:t>inal outcome in November </a:t>
            </a:r>
            <a:r>
              <a:rPr lang="en-US" altLang="en-US" dirty="0"/>
              <a:t>2016 </a:t>
            </a:r>
            <a:r>
              <a:rPr lang="en-US" altLang="en-US" dirty="0" smtClean="0"/>
              <a:t>(final response </a:t>
            </a:r>
            <a:r>
              <a:rPr lang="en-US" altLang="en-US" dirty="0"/>
              <a:t>to </a:t>
            </a:r>
            <a:r>
              <a:rPr lang="en-US" altLang="en-US" dirty="0" smtClean="0"/>
              <a:t>WP5D LS)</a:t>
            </a:r>
            <a:endParaRPr lang="en-GB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45058606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7082</TotalTime>
  <Words>279</Words>
  <Application>Microsoft Office PowerPoint</Application>
  <PresentationFormat>画面に合わせる (4:3)</PresentationFormat>
  <Paragraphs>28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8" baseType="lpstr">
      <vt:lpstr>ＭＳ Ｐゴシック</vt:lpstr>
      <vt:lpstr>Arial</vt:lpstr>
      <vt:lpstr>Calibri</vt:lpstr>
      <vt:lpstr>Wingdings</vt:lpstr>
      <vt:lpstr>Office テーマ</vt:lpstr>
      <vt:lpstr>Proposed Work plan for ITU-R related aspects of 5G study in RAN4</vt:lpstr>
      <vt:lpstr>Objective and relation to ITU-R work</vt:lpstr>
      <vt:lpstr>Work plan for ITU-R related work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Contribution Summary for Rel-13 LC-MTC at RAN1#80</dc:title>
  <dc:creator>5132603</dc:creator>
  <cp:lastModifiedBy>hiromasa</cp:lastModifiedBy>
  <cp:revision>225</cp:revision>
  <dcterms:created xsi:type="dcterms:W3CDTF">2015-02-03T00:53:02Z</dcterms:created>
  <dcterms:modified xsi:type="dcterms:W3CDTF">2016-03-10T08:17:13Z</dcterms:modified>
</cp:coreProperties>
</file>