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6" r:id="rId1"/>
  </p:sldMasterIdLst>
  <p:notesMasterIdLst>
    <p:notesMasterId r:id="rId9"/>
  </p:notesMasterIdLst>
  <p:handoutMasterIdLst>
    <p:handoutMasterId r:id="rId10"/>
  </p:handoutMasterIdLst>
  <p:sldIdLst>
    <p:sldId id="1237" r:id="rId2"/>
    <p:sldId id="1238" r:id="rId3"/>
    <p:sldId id="1209" r:id="rId4"/>
    <p:sldId id="1232" r:id="rId5"/>
    <p:sldId id="1240" r:id="rId6"/>
    <p:sldId id="1244" r:id="rId7"/>
    <p:sldId id="1242" r:id="rId8"/>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pos="7107">
          <p15:clr>
            <a:srgbClr val="A4A3A4"/>
          </p15:clr>
        </p15:guide>
        <p15:guide id="5" pos="552">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006699"/>
    <a:srgbClr val="FFFF99"/>
    <a:srgbClr val="A50021"/>
    <a:srgbClr val="FF99FF"/>
    <a:srgbClr val="66FF99"/>
    <a:srgbClr val="CCFF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62" autoAdjust="0"/>
    <p:restoredTop sz="64881" autoAdjust="0"/>
  </p:normalViewPr>
  <p:slideViewPr>
    <p:cSldViewPr snapToGrid="0">
      <p:cViewPr varScale="1">
        <p:scale>
          <a:sx n="74" d="100"/>
          <a:sy n="74" d="100"/>
        </p:scale>
        <p:origin x="756" y="7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70" d="100"/>
        <a:sy n="70" d="100"/>
      </p:scale>
      <p:origin x="0" y="2790"/>
    </p:cViewPr>
  </p:sorterViewPr>
  <p:notesViewPr>
    <p:cSldViewPr snapToGrid="0">
      <p:cViewPr varScale="1">
        <p:scale>
          <a:sx n="47" d="100"/>
          <a:sy n="47" d="100"/>
        </p:scale>
        <p:origin x="-2970" y="-9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eaLnBrk="0" hangingPunct="0">
              <a:defRPr sz="1300">
                <a:ea typeface="SimSun"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algn="r" eaLnBrk="0" hangingPunct="0">
              <a:defRPr sz="1300">
                <a:ea typeface="SimSun" pitchFamily="2" charset="-122"/>
              </a:defRPr>
            </a:lvl1pPr>
          </a:lstStyle>
          <a:p>
            <a:pPr>
              <a:defRPr/>
            </a:pPr>
            <a:fld id="{ADBD08DF-41A7-4DE0-AB30-2DD8802D1AD1}" type="datetimeFigureOut">
              <a:rPr lang="zh-CN" altLang="en-US"/>
              <a:pPr>
                <a:defRPr/>
              </a:pPr>
              <a:t>2016/3/7</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eaLnBrk="0" hangingPunct="0">
              <a:defRPr sz="1300">
                <a:ea typeface="SimSun"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algn="r" eaLnBrk="0" hangingPunct="0">
              <a:defRPr sz="1300">
                <a:ea typeface="SimSun" pitchFamily="2" charset="-122"/>
              </a:defRPr>
            </a:lvl1pPr>
          </a:lstStyle>
          <a:p>
            <a:pPr>
              <a:defRPr/>
            </a:pPr>
            <a:fld id="{B174FEBC-C800-4D63-ACAA-079C60373E68}" type="slidenum">
              <a:rPr lang="zh-CN" altLang="en-US"/>
              <a:pPr>
                <a:defRPr/>
              </a:pPr>
              <a:t>‹#›</a:t>
            </a:fld>
            <a:endParaRPr lang="en-US" altLang="zh-CN"/>
          </a:p>
        </p:txBody>
      </p:sp>
    </p:spTree>
    <p:extLst>
      <p:ext uri="{BB962C8B-B14F-4D97-AF65-F5344CB8AC3E}">
        <p14:creationId xmlns:p14="http://schemas.microsoft.com/office/powerpoint/2010/main" val="2034036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ea typeface="SimSun" pitchFamily="2" charset="-122"/>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ea typeface="SimSun" pitchFamily="2" charset="-122"/>
              </a:defRPr>
            </a:lvl1pPr>
          </a:lstStyle>
          <a:p>
            <a:pPr>
              <a:defRPr/>
            </a:pPr>
            <a:fld id="{D4C82E4B-1CFF-4074-B477-EEC44BE966B3}" type="datetimeFigureOut">
              <a:rPr lang="zh-CN" altLang="en-US"/>
              <a:pPr>
                <a:defRPr/>
              </a:pPr>
              <a:t>2016/3/7</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ea typeface="SimSun" pitchFamily="2" charset="-122"/>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ea typeface="SimSun" pitchFamily="2" charset="-122"/>
              </a:defRPr>
            </a:lvl1pPr>
          </a:lstStyle>
          <a:p>
            <a:pPr>
              <a:defRPr/>
            </a:pPr>
            <a:fld id="{2A6C8C7C-2676-4C68-AE50-021C06924143}" type="slidenum">
              <a:rPr lang="zh-CN" altLang="en-US"/>
              <a:pPr>
                <a:defRPr/>
              </a:pPr>
              <a:t>‹#›</a:t>
            </a:fld>
            <a:endParaRPr lang="en-US" altLang="zh-CN"/>
          </a:p>
        </p:txBody>
      </p:sp>
    </p:spTree>
    <p:extLst>
      <p:ext uri="{BB962C8B-B14F-4D97-AF65-F5344CB8AC3E}">
        <p14:creationId xmlns:p14="http://schemas.microsoft.com/office/powerpoint/2010/main" val="28921176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t>Page </a:t>
            </a:r>
            <a:fld id="{2790199E-8302-4B66-A69F-99A9B07BED88}" type="slidenum">
              <a:rPr lang="de-DE" altLang="zh-CN"/>
              <a:pPr>
                <a:defRPr/>
              </a:pPr>
              <a:t>‹#›</a:t>
            </a:fld>
            <a:endParaRPr lang="en-GB"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t>Page </a:t>
            </a:r>
            <a:fld id="{F54E2A44-C07C-4BAB-8795-C41A9E3C805B}"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638" y="2130426"/>
            <a:ext cx="10365899"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759" y="6356351"/>
            <a:ext cx="2845541" cy="365125"/>
          </a:xfrm>
          <a:prstGeom prst="rect">
            <a:avLst/>
          </a:prstGeom>
        </p:spPr>
        <p:txBody>
          <a:bodyPr/>
          <a:lstStyle/>
          <a:p>
            <a:fld id="{1D8BD707-D9CF-40AE-B4C6-C98DA3205C09}" type="datetimeFigureOut">
              <a:rPr lang="en-US" smtClean="0"/>
              <a:pPr/>
              <a:t>3/7/2016</a:t>
            </a:fld>
            <a:endParaRPr lang="en-US"/>
          </a:p>
        </p:txBody>
      </p:sp>
      <p:sp>
        <p:nvSpPr>
          <p:cNvPr id="5" name="Footer Placeholder 4"/>
          <p:cNvSpPr>
            <a:spLocks noGrp="1"/>
          </p:cNvSpPr>
          <p:nvPr>
            <p:ph type="ftr" sz="quarter" idx="11"/>
          </p:nvPr>
        </p:nvSpPr>
        <p:spPr>
          <a:xfrm>
            <a:off x="4166685" y="6356351"/>
            <a:ext cx="3861805"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9875" y="6356351"/>
            <a:ext cx="2845541"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370320C8-A070-4796-9ADF-4C81B2941037}"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D72B6D82-2D50-4F83-88BD-1AC946C23387}"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4724" r:id="rId1"/>
    <p:sldLayoutId id="2147484725" r:id="rId2"/>
    <p:sldLayoutId id="2147484746" r:id="rId3"/>
    <p:sldLayoutId id="2147484747" r:id="rId4"/>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80" y="2130426"/>
            <a:ext cx="11585416" cy="1470025"/>
          </a:xfrm>
        </p:spPr>
        <p:txBody>
          <a:bodyPr>
            <a:normAutofit/>
          </a:bodyPr>
          <a:lstStyle/>
          <a:p>
            <a:r>
              <a:rPr lang="en-US" dirty="0" smtClean="0"/>
              <a:t>Motivation for new WI</a:t>
            </a:r>
            <a:r>
              <a:rPr lang="en-US" smtClean="0"/>
              <a:t>: Enhancement </a:t>
            </a:r>
            <a:r>
              <a:rPr lang="en-US" dirty="0" smtClean="0"/>
              <a:t>of NB-IoT</a:t>
            </a:r>
            <a:endParaRPr lang="en-US" baseline="-25000" dirty="0"/>
          </a:p>
        </p:txBody>
      </p:sp>
      <p:sp>
        <p:nvSpPr>
          <p:cNvPr id="3" name="Subtitle 2"/>
          <p:cNvSpPr>
            <a:spLocks noGrp="1"/>
          </p:cNvSpPr>
          <p:nvPr>
            <p:ph type="subTitle" idx="1"/>
          </p:nvPr>
        </p:nvSpPr>
        <p:spPr/>
        <p:txBody>
          <a:bodyPr>
            <a:normAutofit/>
          </a:bodyPr>
          <a:lstStyle/>
          <a:p>
            <a:r>
              <a:rPr lang="en-US" dirty="0" smtClean="0">
                <a:solidFill>
                  <a:schemeClr val="tx1"/>
                </a:solidFill>
                <a:latin typeface="+mj-lt"/>
                <a:ea typeface="+mj-ea"/>
                <a:cs typeface="+mj-cs"/>
              </a:rPr>
              <a:t>Huawei, </a:t>
            </a:r>
            <a:r>
              <a:rPr lang="en-US" dirty="0" err="1" smtClean="0">
                <a:solidFill>
                  <a:schemeClr val="tx1"/>
                </a:solidFill>
                <a:latin typeface="+mj-lt"/>
                <a:ea typeface="+mj-ea"/>
                <a:cs typeface="+mj-cs"/>
              </a:rPr>
              <a:t>HiSilicon</a:t>
            </a:r>
            <a:r>
              <a:rPr lang="en-US" dirty="0" smtClean="0">
                <a:solidFill>
                  <a:schemeClr val="tx1"/>
                </a:solidFill>
                <a:latin typeface="+mj-lt"/>
                <a:ea typeface="+mj-ea"/>
                <a:cs typeface="+mj-cs"/>
              </a:rPr>
              <a:t>, </a:t>
            </a:r>
            <a:r>
              <a:rPr lang="en-US" dirty="0" err="1" smtClean="0">
                <a:solidFill>
                  <a:schemeClr val="tx1"/>
                </a:solidFill>
                <a:latin typeface="+mj-lt"/>
                <a:ea typeface="+mj-ea"/>
                <a:cs typeface="+mj-cs"/>
              </a:rPr>
              <a:t>Neul</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10061019" y="188913"/>
            <a:ext cx="1483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smtClean="0">
                <a:latin typeface="Arial Unicode MS" pitchFamily="50" charset="-127"/>
                <a:ea typeface="Arial Unicode MS" pitchFamily="50" charset="-127"/>
                <a:cs typeface="Arial Unicode MS" pitchFamily="50" charset="-127"/>
              </a:rPr>
              <a:t>RP-160297</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239246" y="188913"/>
            <a:ext cx="45961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a:t>
            </a:r>
            <a:r>
              <a:rPr lang="en-US" altLang="ja-JP" sz="1800" dirty="0" smtClean="0">
                <a:latin typeface="Arial Unicode MS" pitchFamily="50" charset="-127"/>
                <a:ea typeface="Arial Unicode MS" pitchFamily="50" charset="-127"/>
                <a:cs typeface="Arial Unicode MS" pitchFamily="50" charset="-127"/>
              </a:rPr>
              <a:t>Meeting #71</a:t>
            </a:r>
          </a:p>
          <a:p>
            <a:pPr eaLnBrk="1" hangingPunct="1">
              <a:spcBef>
                <a:spcPct val="0"/>
              </a:spcBef>
              <a:buFontTx/>
              <a:buNone/>
            </a:pPr>
            <a:r>
              <a:rPr lang="de-DE" altLang="ja-JP" sz="1800" dirty="0" smtClean="0">
                <a:latin typeface="Arial Unicode MS" pitchFamily="50" charset="-127"/>
                <a:ea typeface="Arial Unicode MS" pitchFamily="50" charset="-127"/>
                <a:cs typeface="Arial Unicode MS" pitchFamily="50" charset="-127"/>
              </a:rPr>
              <a:t>Göteborg, Sweden, 7th – 10th March, 2016</a:t>
            </a:r>
          </a:p>
          <a:p>
            <a:pPr eaLnBrk="1" hangingPunct="1">
              <a:spcBef>
                <a:spcPct val="0"/>
              </a:spcBef>
              <a:buFontTx/>
              <a:buNone/>
            </a:pPr>
            <a:r>
              <a:rPr kumimoji="0" lang="en-US" altLang="ja-JP" sz="1800" dirty="0" smtClean="0">
                <a:latin typeface="Arial Unicode MS" pitchFamily="50" charset="-127"/>
                <a:ea typeface="Arial Unicode MS" pitchFamily="50" charset="-127"/>
                <a:cs typeface="Arial Unicode MS" pitchFamily="50" charset="-127"/>
              </a:rPr>
              <a:t>Agenda item </a:t>
            </a:r>
            <a:r>
              <a:rPr lang="en-US" altLang="ja-JP" sz="1800" dirty="0" smtClean="0">
                <a:latin typeface="Arial Unicode MS" pitchFamily="50" charset="-127"/>
                <a:ea typeface="Arial Unicode MS" pitchFamily="50" charset="-127"/>
                <a:cs typeface="Arial Unicode MS" pitchFamily="50" charset="-127"/>
              </a:rPr>
              <a:t>10.1.1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7919369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Justification</a:t>
            </a:r>
            <a:endParaRPr lang="en-GB" baseline="-25000" dirty="0"/>
          </a:p>
        </p:txBody>
      </p:sp>
      <p:sp>
        <p:nvSpPr>
          <p:cNvPr id="3" name="Content Placeholder 2"/>
          <p:cNvSpPr>
            <a:spLocks noGrp="1"/>
          </p:cNvSpPr>
          <p:nvPr>
            <p:ph idx="1"/>
          </p:nvPr>
        </p:nvSpPr>
        <p:spPr/>
        <p:txBody>
          <a:bodyPr>
            <a:noAutofit/>
          </a:bodyPr>
          <a:lstStyle/>
          <a:p>
            <a:pPr hangingPunct="0"/>
            <a:r>
              <a:rPr lang="en-GB" sz="1800" dirty="0" smtClean="0"/>
              <a:t>Rel-13 introduces NB-IoT with 180kHz UE RF bandwidth which can be deployed in 3 scenarios</a:t>
            </a:r>
          </a:p>
          <a:p>
            <a:pPr lvl="1" hangingPunct="0"/>
            <a:r>
              <a:rPr lang="en-GB" sz="1600" dirty="0" smtClean="0"/>
              <a:t>In-band </a:t>
            </a:r>
          </a:p>
          <a:p>
            <a:pPr lvl="1" hangingPunct="0"/>
            <a:r>
              <a:rPr lang="en-GB" sz="1600" dirty="0" smtClean="0"/>
              <a:t>Guard-band</a:t>
            </a:r>
          </a:p>
          <a:p>
            <a:pPr lvl="1" hangingPunct="0"/>
            <a:r>
              <a:rPr lang="en-GB" sz="1600" dirty="0" smtClean="0"/>
              <a:t>Standalone</a:t>
            </a:r>
          </a:p>
          <a:p>
            <a:pPr hangingPunct="0"/>
            <a:endParaRPr lang="en-GB" sz="1800" dirty="0" smtClean="0"/>
          </a:p>
          <a:p>
            <a:pPr hangingPunct="0"/>
            <a:r>
              <a:rPr lang="en-GB" sz="1800" dirty="0" smtClean="0"/>
              <a:t>It is important to further enhance </a:t>
            </a:r>
            <a:r>
              <a:rPr lang="en-GB" sz="1800" dirty="0" smtClean="0">
                <a:sym typeface="Wingdings" panose="05000000000000000000" pitchFamily="2" charset="2"/>
              </a:rPr>
              <a:t>NB-IoT in R14</a:t>
            </a:r>
          </a:p>
          <a:p>
            <a:pPr lvl="1"/>
            <a:r>
              <a:rPr lang="en-GB" altLang="zh-CN" sz="1600" dirty="0" smtClean="0"/>
              <a:t>Support positioning without increasing the device cost and power consumption</a:t>
            </a:r>
          </a:p>
          <a:p>
            <a:pPr lvl="1"/>
            <a:r>
              <a:rPr lang="en-GB" altLang="zh-CN" sz="1600" dirty="0" smtClean="0"/>
              <a:t>Support of device software and firmware with multi-cast over the air</a:t>
            </a:r>
          </a:p>
          <a:p>
            <a:pPr lvl="1"/>
            <a:r>
              <a:rPr lang="en-GB" sz="1600" dirty="0"/>
              <a:t>Further enhance the flexibility and system efficiency when NB-IoT operates in multiple </a:t>
            </a:r>
            <a:r>
              <a:rPr lang="en-GB" sz="1600" dirty="0" smtClean="0"/>
              <a:t>carriers</a:t>
            </a:r>
            <a:endParaRPr lang="en-GB" altLang="zh-CN" sz="1600" dirty="0" smtClean="0"/>
          </a:p>
          <a:p>
            <a:pPr lvl="1" hangingPunct="0"/>
            <a:r>
              <a:rPr lang="en-US" sz="1600" dirty="0" smtClean="0"/>
              <a:t>Further reduce the power consumption for very small packet report such as smoke alarm sensor/emergency sensor use cases</a:t>
            </a:r>
            <a:endParaRPr lang="sv-SE" sz="1600" dirty="0" smtClean="0"/>
          </a:p>
        </p:txBody>
      </p:sp>
    </p:spTree>
    <p:extLst>
      <p:ext uri="{BB962C8B-B14F-4D97-AF65-F5344CB8AC3E}">
        <p14:creationId xmlns:p14="http://schemas.microsoft.com/office/powerpoint/2010/main" val="2203406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609600" y="138113"/>
            <a:ext cx="10975975" cy="700087"/>
          </a:xfrm>
          <a:noFill/>
          <a:ln>
            <a:miter lim="800000"/>
            <a:headEnd/>
            <a:tailEnd/>
          </a:ln>
        </p:spPr>
        <p:txBody>
          <a:bodyPr vert="horz" wrap="square" lIns="91440" tIns="45720" rIns="91440" bIns="45720" numCol="1" anchor="t" anchorCtr="0" compatLnSpc="1">
            <a:prstTxWarp prst="textNoShape">
              <a:avLst/>
            </a:prstTxWarp>
          </a:bodyPr>
          <a:lstStyle/>
          <a:p>
            <a:r>
              <a:rPr lang="en-US" altLang="zh-CN" dirty="0" smtClean="0"/>
              <a:t>Objective</a:t>
            </a:r>
          </a:p>
        </p:txBody>
      </p:sp>
      <p:sp>
        <p:nvSpPr>
          <p:cNvPr id="3" name="Content Placeholder 2"/>
          <p:cNvSpPr txBox="1">
            <a:spLocks/>
          </p:cNvSpPr>
          <p:nvPr/>
        </p:nvSpPr>
        <p:spPr>
          <a:xfrm>
            <a:off x="449263" y="954574"/>
            <a:ext cx="10942637" cy="5336275"/>
          </a:xfrm>
          <a:prstGeom prst="rect">
            <a:avLst/>
          </a:prstGeom>
        </p:spPr>
        <p:txBody>
          <a:bodyPr lIns="44924" tIns="22462" rIns="44924" bIns="22462"/>
          <a:lstStyle/>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NB-IoT positioning support</a:t>
            </a:r>
          </a:p>
          <a:p>
            <a:pPr marL="1169988" lvl="3" indent="-328613" defTabSz="877888" eaLnBrk="0" hangingPunct="0">
              <a:lnSpc>
                <a:spcPct val="120000"/>
              </a:lnSpc>
              <a:spcAft>
                <a:spcPts val="0"/>
              </a:spcAft>
              <a:buClr>
                <a:srgbClr val="B2B2B2"/>
              </a:buClr>
              <a:buSzPct val="100000"/>
              <a:buFontTx/>
              <a:buChar char="•"/>
              <a:defRPr/>
            </a:pPr>
            <a:r>
              <a:rPr lang="en-US" altLang="zh-CN" kern="0" dirty="0" smtClean="0">
                <a:latin typeface="+mn-lt"/>
                <a:ea typeface="+mn-ea"/>
                <a:cs typeface="华文细黑"/>
                <a:sym typeface="Arial" charset="0"/>
              </a:rPr>
              <a:t>Narrow band positioning based on dedicated scheduled UL reference signals for UTDOA [RAN1, RAN2]</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Support for multi-cast downlink transmission (e.g. firmware or software updates, group message delivery) </a:t>
            </a:r>
          </a:p>
          <a:p>
            <a:pPr marL="1169988" lvl="3" indent="-328613" defTabSz="877888" eaLnBrk="0" hangingPunct="0">
              <a:lnSpc>
                <a:spcPct val="120000"/>
              </a:lnSpc>
              <a:spcAft>
                <a:spcPts val="0"/>
              </a:spcAft>
              <a:buClr>
                <a:srgbClr val="B2B2B2"/>
              </a:buClr>
              <a:buSzPct val="100000"/>
              <a:buFontTx/>
              <a:buChar char="•"/>
              <a:defRPr/>
            </a:pPr>
            <a:r>
              <a:rPr lang="en-US" altLang="zh-CN" kern="0" dirty="0" smtClean="0">
                <a:latin typeface="+mn-lt"/>
                <a:ea typeface="+mn-ea"/>
                <a:cs typeface="华文细黑"/>
                <a:sym typeface="Arial" charset="0"/>
              </a:rPr>
              <a:t>Including necessary enhancements to Rel-13 SC-PTM [RAN2]</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Enhancements to multi-carrier NB-IoT operation</a:t>
            </a:r>
          </a:p>
          <a:p>
            <a:pPr marL="1169988" lvl="3" indent="-328613" defTabSz="877888" eaLnBrk="0" hangingPunct="0">
              <a:lnSpc>
                <a:spcPct val="120000"/>
              </a:lnSpc>
              <a:spcAft>
                <a:spcPts val="0"/>
              </a:spcAft>
              <a:buClr>
                <a:srgbClr val="B2B2B2"/>
              </a:buClr>
              <a:buSzPct val="100000"/>
              <a:buFontTx/>
              <a:buChar char="•"/>
              <a:defRPr/>
            </a:pPr>
            <a:r>
              <a:rPr lang="en-US" altLang="zh-CN" kern="0" dirty="0" smtClean="0">
                <a:latin typeface="+mn-lt"/>
                <a:ea typeface="+mn-ea"/>
                <a:cs typeface="华文细黑"/>
                <a:sym typeface="Arial" charset="0"/>
              </a:rPr>
              <a:t>Cross carrier dynamic scheduling for </a:t>
            </a:r>
            <a:r>
              <a:rPr lang="en-US" altLang="zh-CN" kern="0" dirty="0" err="1" smtClean="0">
                <a:latin typeface="+mn-lt"/>
                <a:ea typeface="+mn-ea"/>
                <a:cs typeface="华文细黑"/>
                <a:sym typeface="Arial" charset="0"/>
              </a:rPr>
              <a:t>unicast</a:t>
            </a:r>
            <a:r>
              <a:rPr lang="en-US" altLang="zh-CN" kern="0" dirty="0" smtClean="0">
                <a:latin typeface="+mn-lt"/>
                <a:ea typeface="+mn-ea"/>
                <a:cs typeface="华文细黑"/>
                <a:sym typeface="Arial" charset="0"/>
              </a:rPr>
              <a:t> transmissions [RAN1]</a:t>
            </a:r>
          </a:p>
          <a:p>
            <a:pPr marL="1169988" lvl="3" indent="-328613" defTabSz="877888" eaLnBrk="0" hangingPunct="0">
              <a:lnSpc>
                <a:spcPct val="120000"/>
              </a:lnSpc>
              <a:spcAft>
                <a:spcPts val="0"/>
              </a:spcAft>
              <a:buClr>
                <a:srgbClr val="B2B2B2"/>
              </a:buClr>
              <a:buSzPct val="100000"/>
              <a:buFontTx/>
              <a:buChar char="•"/>
              <a:defRPr/>
            </a:pPr>
            <a:r>
              <a:rPr lang="en-US" altLang="zh-CN" kern="0" dirty="0" smtClean="0">
                <a:latin typeface="+mn-lt"/>
                <a:ea typeface="+mn-ea"/>
                <a:cs typeface="华文细黑"/>
                <a:sym typeface="Arial" charset="0"/>
              </a:rPr>
              <a:t>SI transmissions on non-anchor carrier(s) [RAN1, RAN2]</a:t>
            </a:r>
          </a:p>
          <a:p>
            <a:pPr marL="1169988" lvl="3" indent="-328613" defTabSz="877888" eaLnBrk="0" hangingPunct="0">
              <a:lnSpc>
                <a:spcPct val="120000"/>
              </a:lnSpc>
              <a:spcAft>
                <a:spcPts val="0"/>
              </a:spcAft>
              <a:buClr>
                <a:srgbClr val="B2B2B2"/>
              </a:buClr>
              <a:buSzPct val="100000"/>
              <a:buFontTx/>
              <a:buChar char="•"/>
              <a:defRPr/>
            </a:pPr>
            <a:r>
              <a:rPr lang="en-US" altLang="zh-CN" kern="0" dirty="0" smtClean="0">
                <a:latin typeface="+mn-lt"/>
                <a:ea typeface="+mn-ea"/>
                <a:cs typeface="华文细黑"/>
                <a:sym typeface="Arial" charset="0"/>
              </a:rPr>
              <a:t>Multiple configured NB-IoT carriers for NB-PRACH transmission [RAN1]</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Mobility enhancements, e.g. use of measurements for handover [RAN2]</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Uplink enhancements to further reduce device power consumption</a:t>
            </a:r>
          </a:p>
          <a:p>
            <a:pPr marL="1184275" lvl="3" indent="-342900" defTabSz="877888" eaLnBrk="0" hangingPunct="0">
              <a:lnSpc>
                <a:spcPct val="120000"/>
              </a:lnSpc>
              <a:spcAft>
                <a:spcPts val="0"/>
              </a:spcAft>
              <a:buClr>
                <a:srgbClr val="B2B2B2"/>
              </a:buClr>
              <a:buSzPct val="100000"/>
              <a:buFont typeface="Arial" pitchFamily="34" charset="0"/>
              <a:buChar char="•"/>
              <a:defRPr/>
            </a:pPr>
            <a:r>
              <a:rPr lang="en-US" altLang="zh-CN" kern="0" dirty="0" smtClean="0">
                <a:latin typeface="+mn-lt"/>
                <a:ea typeface="+mn-ea"/>
                <a:cs typeface="华文细黑"/>
                <a:sym typeface="Arial" charset="0"/>
              </a:rPr>
              <a:t>Contention-based data transmission for small packets, using </a:t>
            </a:r>
            <a:r>
              <a:rPr lang="en-US" altLang="zh-CN" kern="0" dirty="0" err="1" smtClean="0">
                <a:latin typeface="+mn-lt"/>
                <a:ea typeface="+mn-ea"/>
                <a:cs typeface="华文细黑"/>
                <a:sym typeface="Arial" charset="0"/>
              </a:rPr>
              <a:t>e,g</a:t>
            </a:r>
            <a:r>
              <a:rPr lang="en-US" altLang="zh-CN" kern="0" dirty="0" smtClean="0">
                <a:latin typeface="+mn-lt"/>
                <a:ea typeface="+mn-ea"/>
                <a:cs typeface="华文细黑"/>
                <a:sym typeface="Arial" charset="0"/>
              </a:rPr>
              <a:t>. RACH-less access, grant-free access connectionless operation. [RAN1, RAN2]</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Support for extended cyclic prefix (in-band) [RAN1]</a:t>
            </a:r>
          </a:p>
          <a:p>
            <a:pPr marL="727075" lvl="2" indent="-342900" defTabSz="877888" eaLnBrk="0" hangingPunct="0">
              <a:lnSpc>
                <a:spcPct val="120000"/>
              </a:lnSpc>
              <a:spcAft>
                <a:spcPts val="0"/>
              </a:spcAft>
              <a:buClr>
                <a:srgbClr val="B2B2B2"/>
              </a:buClr>
              <a:buSzPct val="100000"/>
              <a:buFont typeface="+mj-lt"/>
              <a:buAutoNum type="arabicPeriod"/>
              <a:defRPr/>
            </a:pPr>
            <a:r>
              <a:rPr lang="en-US" altLang="zh-CN" kern="0" dirty="0" smtClean="0">
                <a:latin typeface="+mn-lt"/>
                <a:ea typeface="+mn-ea"/>
                <a:cs typeface="华文细黑"/>
                <a:sym typeface="Arial" charset="0"/>
              </a:rPr>
              <a:t>RAN4 to specify related core requirements.</a:t>
            </a:r>
          </a:p>
          <a:p>
            <a:pPr marL="1169988" lvl="3" indent="-328613" defTabSz="877888" eaLnBrk="0" hangingPunct="0">
              <a:lnSpc>
                <a:spcPct val="120000"/>
              </a:lnSpc>
              <a:spcAft>
                <a:spcPts val="0"/>
              </a:spcAft>
              <a:buClr>
                <a:srgbClr val="B2B2B2"/>
              </a:buClr>
              <a:buSzPct val="100000"/>
              <a:buFontTx/>
              <a:buChar char="•"/>
              <a:defRPr/>
            </a:pPr>
            <a:endParaRPr lang="en-US" altLang="zh-CN" kern="0" dirty="0">
              <a:latin typeface="+mn-lt"/>
              <a:ea typeface="+mn-ea"/>
              <a:cs typeface="华文细黑"/>
              <a:sym typeface="Arial" charset="0"/>
            </a:endParaRPr>
          </a:p>
          <a:p>
            <a:pPr marL="1169988" lvl="3" indent="-328613" defTabSz="877888" eaLnBrk="0" hangingPunct="0">
              <a:lnSpc>
                <a:spcPct val="120000"/>
              </a:lnSpc>
              <a:spcAft>
                <a:spcPts val="0"/>
              </a:spcAft>
              <a:buClr>
                <a:srgbClr val="B2B2B2"/>
              </a:buClr>
              <a:buSzPct val="100000"/>
              <a:defRPr/>
            </a:pPr>
            <a:endParaRPr lang="en-US" altLang="zh-CN" kern="0" dirty="0">
              <a:latin typeface="+mn-lt"/>
              <a:ea typeface="+mn-ea"/>
              <a:cs typeface="华文细黑"/>
              <a:sym typeface="Arial" charset="0"/>
            </a:endParaRPr>
          </a:p>
          <a:p>
            <a:pPr marL="712788" lvl="2" indent="-328613" defTabSz="877888" eaLnBrk="0" hangingPunct="0">
              <a:lnSpc>
                <a:spcPct val="120000"/>
              </a:lnSpc>
              <a:spcAft>
                <a:spcPts val="0"/>
              </a:spcAft>
              <a:buClr>
                <a:srgbClr val="B2B2B2"/>
              </a:buClr>
              <a:buSzPct val="100000"/>
              <a:buFontTx/>
              <a:buChar char="•"/>
              <a:defRPr/>
            </a:pPr>
            <a:endParaRPr lang="en-US" altLang="zh-CN" kern="0" dirty="0">
              <a:latin typeface="+mn-lt"/>
              <a:ea typeface="+mn-ea"/>
              <a:cs typeface="华文细黑"/>
              <a:sym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GB" altLang="zh-CN" sz="3200" dirty="0" smtClean="0"/>
              <a:t>NB-IoT+ narrow band positioning principle</a:t>
            </a:r>
            <a:endParaRPr lang="zh-CN" altLang="en-US" sz="3200" dirty="0" smtClean="0"/>
          </a:p>
        </p:txBody>
      </p:sp>
      <p:sp>
        <p:nvSpPr>
          <p:cNvPr id="11" name="内容占位符 10"/>
          <p:cNvSpPr>
            <a:spLocks noGrp="1"/>
          </p:cNvSpPr>
          <p:nvPr>
            <p:ph idx="1"/>
          </p:nvPr>
        </p:nvSpPr>
        <p:spPr>
          <a:xfrm>
            <a:off x="608917" y="941696"/>
            <a:ext cx="10977343" cy="5431808"/>
          </a:xfrm>
        </p:spPr>
        <p:txBody>
          <a:bodyPr/>
          <a:lstStyle/>
          <a:p>
            <a:r>
              <a:rPr lang="en-US" altLang="zh-CN" sz="1800" dirty="0" smtClean="0"/>
              <a:t>IoT positioning is different from the MBB positioning </a:t>
            </a:r>
          </a:p>
          <a:p>
            <a:pPr lvl="1"/>
            <a:r>
              <a:rPr lang="en-US" altLang="zh-CN" sz="1800" dirty="0" smtClean="0"/>
              <a:t>Most of devices are stationary or nomadic, i.e. not continuously moving</a:t>
            </a:r>
          </a:p>
          <a:p>
            <a:pPr lvl="1"/>
            <a:r>
              <a:rPr lang="en-US" altLang="zh-CN" sz="1800" dirty="0" smtClean="0"/>
              <a:t>Narrower UE transmission and receive bandwidth</a:t>
            </a:r>
          </a:p>
          <a:p>
            <a:pPr lvl="1"/>
            <a:r>
              <a:rPr lang="en-US" sz="1800" dirty="0" smtClean="0"/>
              <a:t>Accuracy of 30 – 100m at 67</a:t>
            </a:r>
            <a:r>
              <a:rPr lang="en-US" sz="1800" dirty="0"/>
              <a:t>%. </a:t>
            </a:r>
            <a:endParaRPr lang="en-US" altLang="zh-CN" sz="1800" dirty="0" smtClean="0"/>
          </a:p>
          <a:p>
            <a:r>
              <a:rPr lang="en-US" altLang="zh-CN" sz="1800" dirty="0" smtClean="0"/>
              <a:t>Design principle</a:t>
            </a:r>
          </a:p>
          <a:p>
            <a:pPr lvl="1"/>
            <a:r>
              <a:rPr lang="en-US" altLang="zh-CN" sz="1800" dirty="0" smtClean="0"/>
              <a:t>UTDOA is preferred</a:t>
            </a:r>
          </a:p>
          <a:p>
            <a:pPr lvl="2"/>
            <a:r>
              <a:rPr lang="en-US" altLang="zh-CN" sz="1600" dirty="0" smtClean="0"/>
              <a:t>It has small impact on device cost. OTDOA may increase the device complexity</a:t>
            </a:r>
          </a:p>
          <a:p>
            <a:pPr lvl="2"/>
            <a:r>
              <a:rPr lang="en-US" altLang="zh-CN" sz="1600" dirty="0" smtClean="0"/>
              <a:t>Some tracking applications are less sensitive to power consumption because 10 year’s battery life is not required for tracking applications such as animal tracking, people tracking</a:t>
            </a:r>
          </a:p>
          <a:p>
            <a:pPr lvl="2"/>
            <a:r>
              <a:rPr lang="en-US" altLang="zh-CN" sz="1600" dirty="0" smtClean="0"/>
              <a:t>No impact to the power consumption if the device is stationary and equipped with battery because positioning only occurs once or few times.</a:t>
            </a:r>
          </a:p>
          <a:p>
            <a:pPr lvl="1"/>
            <a:r>
              <a:rPr lang="en-US" altLang="zh-CN" sz="1800" dirty="0" smtClean="0"/>
              <a:t>Can be based on single tone hopping or dedicated reference signal</a:t>
            </a:r>
          </a:p>
          <a:p>
            <a:pPr lvl="1"/>
            <a:r>
              <a:rPr lang="en-US" altLang="zh-CN" sz="1800" dirty="0" smtClean="0"/>
              <a:t>UE can transmit longer time (around 1 second, similar as the uplink traffic transmission time in extreme coverage) to achieve better accuracy</a:t>
            </a:r>
          </a:p>
          <a:p>
            <a:pPr lvl="1"/>
            <a:r>
              <a:rPr lang="en-US" altLang="zh-CN" sz="1800" dirty="0" smtClean="0"/>
              <a:t>UE can transmit every OFDM symbol and every subcarrier for multi-tone devices if necessary </a:t>
            </a:r>
          </a:p>
          <a:p>
            <a:pPr lvl="1"/>
            <a:r>
              <a:rPr lang="en-US" altLang="zh-CN" sz="1800" dirty="0" smtClean="0"/>
              <a:t>Should support both singe-tone devices and multi-tone devices</a:t>
            </a:r>
          </a:p>
          <a:p>
            <a:pPr lvl="1"/>
            <a:endParaRPr lang="en-US" altLang="zh-CN" sz="1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标题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4000" dirty="0" smtClean="0"/>
              <a:t>Multi-cast downlink transmission</a:t>
            </a:r>
            <a:endParaRPr lang="zh-CN" altLang="en-US" dirty="0" smtClean="0"/>
          </a:p>
        </p:txBody>
      </p:sp>
      <p:sp>
        <p:nvSpPr>
          <p:cNvPr id="6" name="内容占位符 5"/>
          <p:cNvSpPr>
            <a:spLocks noGrp="1"/>
          </p:cNvSpPr>
          <p:nvPr>
            <p:ph idx="1"/>
          </p:nvPr>
        </p:nvSpPr>
        <p:spPr>
          <a:xfrm>
            <a:off x="608917" y="1201004"/>
            <a:ext cx="10977343" cy="4925238"/>
          </a:xfrm>
        </p:spPr>
        <p:txBody>
          <a:bodyPr/>
          <a:lstStyle/>
          <a:p>
            <a:r>
              <a:rPr lang="en-US" altLang="zh-CN" sz="2000" dirty="0" smtClean="0"/>
              <a:t>Benefits</a:t>
            </a:r>
          </a:p>
          <a:p>
            <a:pPr lvl="1"/>
            <a:r>
              <a:rPr lang="en-US" altLang="zh-CN" sz="1900" dirty="0" smtClean="0"/>
              <a:t>Software/firmware update is an essential service for IoT in future, to allow deployed devices to receive patches and software upgrades without in-field device replacement.</a:t>
            </a:r>
          </a:p>
          <a:p>
            <a:pPr lvl="1"/>
            <a:r>
              <a:rPr lang="en-US" altLang="zh-CN" sz="1900" dirty="0" smtClean="0"/>
              <a:t>To improve the spectrum efficiency for software/firmware upgrade</a:t>
            </a:r>
          </a:p>
          <a:p>
            <a:r>
              <a:rPr lang="en-US" altLang="zh-CN" sz="2000" dirty="0" smtClean="0"/>
              <a:t>Design principle</a:t>
            </a:r>
          </a:p>
          <a:p>
            <a:pPr lvl="1"/>
            <a:r>
              <a:rPr lang="en-US" altLang="zh-CN" sz="2000" dirty="0" smtClean="0">
                <a:sym typeface="Arial" charset="0"/>
              </a:rPr>
              <a:t>Based on Rel-13 SC-PTM</a:t>
            </a:r>
          </a:p>
          <a:p>
            <a:pPr lvl="1"/>
            <a:r>
              <a:rPr lang="en-US" altLang="zh-CN" sz="2000" smtClean="0">
                <a:sym typeface="Arial" charset="0"/>
              </a:rPr>
              <a:t>Could include </a:t>
            </a:r>
            <a:r>
              <a:rPr lang="en-US" altLang="zh-CN" sz="2000" dirty="0" smtClean="0">
                <a:sym typeface="Arial" charset="0"/>
              </a:rPr>
              <a:t>uplink feedback</a:t>
            </a:r>
          </a:p>
          <a:p>
            <a:pPr lvl="1"/>
            <a:r>
              <a:rPr lang="en-US" altLang="zh-CN" sz="2000" dirty="0" smtClean="0">
                <a:sym typeface="Arial" charset="0"/>
              </a:rPr>
              <a:t>The solution should balance the device cost and power consumption</a:t>
            </a:r>
            <a:endParaRPr lang="en-US" altLang="zh-CN" sz="19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标题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4000" dirty="0" smtClean="0"/>
              <a:t>Contention based uplink design principle (1)</a:t>
            </a:r>
            <a:endParaRPr lang="zh-CN" altLang="en-US" dirty="0" smtClean="0"/>
          </a:p>
        </p:txBody>
      </p:sp>
      <p:sp>
        <p:nvSpPr>
          <p:cNvPr id="6" name="内容占位符 5"/>
          <p:cNvSpPr>
            <a:spLocks noGrp="1"/>
          </p:cNvSpPr>
          <p:nvPr>
            <p:ph idx="1"/>
          </p:nvPr>
        </p:nvSpPr>
        <p:spPr>
          <a:xfrm>
            <a:off x="608917" y="1201004"/>
            <a:ext cx="10977343" cy="4925238"/>
          </a:xfrm>
        </p:spPr>
        <p:txBody>
          <a:bodyPr/>
          <a:lstStyle/>
          <a:p>
            <a:r>
              <a:rPr lang="en-US" altLang="zh-CN" sz="2000" dirty="0" smtClean="0"/>
              <a:t>Benefits of contention based uplink design</a:t>
            </a:r>
          </a:p>
          <a:p>
            <a:pPr lvl="1"/>
            <a:r>
              <a:rPr lang="en-US" altLang="zh-CN" sz="1900" dirty="0" smtClean="0"/>
              <a:t>The targeted use cases include e.g. smoke/fire alarm, emergency alarm, typical message size of 10 bytes, and there are almost no uplink traffic reports (only in emergencies or occasional testing). The only report is status report which tells the sensor is operating well.</a:t>
            </a:r>
          </a:p>
          <a:p>
            <a:pPr lvl="1"/>
            <a:r>
              <a:rPr lang="en-US" altLang="zh-CN" sz="1900" dirty="0" smtClean="0"/>
              <a:t>Signaling is a more significant part of over-the-air transmissions for such rare transmission case, and therefore a larger proportion of the device power consumption</a:t>
            </a:r>
          </a:p>
          <a:p>
            <a:pPr lvl="1"/>
            <a:r>
              <a:rPr lang="en-US" altLang="zh-CN" sz="1900" dirty="0" smtClean="0"/>
              <a:t>But these emergency reports are very high priority when they do need to be sent</a:t>
            </a:r>
          </a:p>
          <a:p>
            <a:pPr lvl="2"/>
            <a:r>
              <a:rPr lang="en-US" altLang="zh-CN" sz="1700" dirty="0" smtClean="0"/>
              <a:t>Lower power consumption due to less signaling</a:t>
            </a:r>
          </a:p>
          <a:p>
            <a:pPr lvl="2"/>
            <a:r>
              <a:rPr lang="en-US" altLang="zh-CN" sz="1700" dirty="0" smtClean="0"/>
              <a:t>Shorter latency due to less signaling</a:t>
            </a:r>
          </a:p>
          <a:p>
            <a:r>
              <a:rPr lang="en-US" altLang="zh-CN" sz="2000" dirty="0"/>
              <a:t>Benefits: save </a:t>
            </a:r>
            <a:r>
              <a:rPr lang="en-US" altLang="zh-CN" sz="2000" dirty="0" smtClean="0"/>
              <a:t>Msg1</a:t>
            </a:r>
            <a:r>
              <a:rPr lang="en-US" altLang="zh-CN" sz="2000" dirty="0"/>
              <a:t>, </a:t>
            </a:r>
            <a:r>
              <a:rPr lang="en-US" altLang="zh-CN" sz="2000" dirty="0" smtClean="0"/>
              <a:t>Msg2, Msg3</a:t>
            </a:r>
            <a:r>
              <a:rPr lang="en-US" altLang="zh-CN" sz="2000" dirty="0"/>
              <a:t>, </a:t>
            </a:r>
            <a:r>
              <a:rPr lang="en-US" altLang="zh-CN" sz="2000" dirty="0" smtClean="0"/>
              <a:t>Msg4</a:t>
            </a:r>
            <a:r>
              <a:rPr lang="en-US" altLang="zh-CN" sz="2000" dirty="0"/>
              <a:t>, leading to 15%~100% longer battery life</a:t>
            </a:r>
          </a:p>
          <a:p>
            <a:endParaRPr lang="en-US" altLang="zh-CN" sz="20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标题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altLang="zh-CN" sz="4000" dirty="0" smtClean="0"/>
              <a:t>Contention based uplink design principle (2)</a:t>
            </a:r>
            <a:endParaRPr lang="zh-CN" altLang="en-US" dirty="0" smtClean="0"/>
          </a:p>
        </p:txBody>
      </p:sp>
      <p:sp>
        <p:nvSpPr>
          <p:cNvPr id="6" name="内容占位符 5"/>
          <p:cNvSpPr>
            <a:spLocks noGrp="1"/>
          </p:cNvSpPr>
          <p:nvPr>
            <p:ph idx="1"/>
          </p:nvPr>
        </p:nvSpPr>
        <p:spPr>
          <a:xfrm>
            <a:off x="608917" y="1201004"/>
            <a:ext cx="10977343" cy="4925238"/>
          </a:xfrm>
        </p:spPr>
        <p:txBody>
          <a:bodyPr/>
          <a:lstStyle/>
          <a:p>
            <a:r>
              <a:rPr lang="en-US" altLang="zh-CN" sz="2100" dirty="0"/>
              <a:t>Allocate some dedicated resources for contention based access</a:t>
            </a:r>
          </a:p>
          <a:p>
            <a:pPr lvl="1"/>
            <a:r>
              <a:rPr lang="en-US" altLang="zh-CN" sz="2000" dirty="0"/>
              <a:t>Can be broadcast by system </a:t>
            </a:r>
            <a:r>
              <a:rPr lang="en-US" altLang="zh-CN" sz="2000" dirty="0" smtClean="0"/>
              <a:t>information</a:t>
            </a:r>
          </a:p>
          <a:p>
            <a:r>
              <a:rPr lang="en-US" altLang="zh-CN" sz="2000" dirty="0" smtClean="0"/>
              <a:t>Uplink MCS can be based on downlink measurements</a:t>
            </a:r>
          </a:p>
          <a:p>
            <a:pPr lvl="1"/>
            <a:r>
              <a:rPr lang="en-US" altLang="zh-CN" sz="1900" dirty="0" smtClean="0"/>
              <a:t>Very coarse levels of uplink MCS are needed</a:t>
            </a:r>
          </a:p>
          <a:p>
            <a:r>
              <a:rPr lang="en-US" altLang="zh-CN" sz="2000" dirty="0" smtClean="0"/>
              <a:t>Single-tone is preferred due to benefits in extreme coverage become more desirable</a:t>
            </a:r>
          </a:p>
          <a:p>
            <a:pPr lvl="1"/>
            <a:r>
              <a:rPr lang="en-US" altLang="zh-CN" sz="1900" dirty="0" smtClean="0"/>
              <a:t>Support both ST and MT will add additional blind decoding complexity of </a:t>
            </a:r>
            <a:r>
              <a:rPr lang="en-US" altLang="zh-CN" sz="1900" dirty="0" err="1" smtClean="0"/>
              <a:t>eNB</a:t>
            </a:r>
            <a:endParaRPr lang="en-US" altLang="zh-CN" sz="1900" dirty="0" smtClean="0"/>
          </a:p>
          <a:p>
            <a:r>
              <a:rPr lang="en-US" altLang="zh-CN" sz="2000" dirty="0" smtClean="0"/>
              <a:t>3.75kHz subcarrier spacing is preferred because less CP overhead due to its longer symbol time</a:t>
            </a:r>
          </a:p>
          <a:p>
            <a:endParaRPr lang="en-US" altLang="zh-CN" sz="20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52694</TotalTime>
  <Words>700</Words>
  <Application>Microsoft Office PowerPoint</Application>
  <PresentationFormat>Custom</PresentationFormat>
  <Paragraphs>70</Paragraphs>
  <Slides>7</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vt:i4>
      </vt:variant>
    </vt:vector>
  </HeadingPairs>
  <TitlesOfParts>
    <vt:vector size="18" baseType="lpstr">
      <vt:lpstr>Arial Unicode MS</vt:lpstr>
      <vt:lpstr>ＭＳ Ｐゴシック</vt:lpstr>
      <vt:lpstr>黑体</vt:lpstr>
      <vt:lpstr>宋体</vt:lpstr>
      <vt:lpstr>宋体</vt:lpstr>
      <vt:lpstr>Arial</vt:lpstr>
      <vt:lpstr>Calibri</vt:lpstr>
      <vt:lpstr>FrutigerNext LT Bold</vt:lpstr>
      <vt:lpstr>华文细黑</vt:lpstr>
      <vt:lpstr>Wingdings</vt:lpstr>
      <vt:lpstr>4_自定义设计方案</vt:lpstr>
      <vt:lpstr>Motivation for new WI: Enhancement of NB-IoT</vt:lpstr>
      <vt:lpstr>Justification</vt:lpstr>
      <vt:lpstr>Objective</vt:lpstr>
      <vt:lpstr>NB-IoT+ narrow band positioning principle</vt:lpstr>
      <vt:lpstr>Multi-cast downlink transmission</vt:lpstr>
      <vt:lpstr>Contention based uplink design principle (1)</vt:lpstr>
      <vt:lpstr>Contention based uplink design principle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Matthew Webb</cp:lastModifiedBy>
  <cp:revision>3238</cp:revision>
  <dcterms:created xsi:type="dcterms:W3CDTF">2010-09-30T06:00:50Z</dcterms:created>
  <dcterms:modified xsi:type="dcterms:W3CDTF">2016-03-07T08:28:58Z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(10)Ax6v3MsOBGwQn3Nox3eiQ5R5uGlLJKm2lHQYF7/HoywTVRs0Ekk3xolfG5RBHRB+HxGvBVsi_x000d_ iQS5jWGFffJ9kbHx0fprbF1KWaV3EhfYfD36NqI3MfuqM3j5sXk/B/JVzmR2duFW5s6Zw8Mb_x000d_ Sx0q+hawUqaMSMZsCJhC9LC/dG4XuUOEpwBg9h5LwbPrGuqaM1J0YeN8pDpRRZbSosasI3rR_x000d_ XrYg+5ob6EkqHKs6Zb</vt:lpwstr>
  </property>
  <property fmtid="{D5CDD505-2E9C-101B-9397-08002B2CF9AE}" pid="3" name="_ms_pID_7253431">
    <vt:lpwstr>IIZkMnVJdb0y5mJlYSFLIORnYpfI94hcZxaQnmDE4e/UWgSh+HtUPO_x000d_ yhh911WCiwXHEN/VQLPX3LJBW9eKbSOaEgBNPMHjv4yUcjh2BHV8vJlLx7cPd2kCyrgc3HUC_x000d_ fmPZiNzAHo8M1fFnrrWI5Garxrsze8XJGae62WbGFmnXe1yiuPJ1ZAPxusohySaHJKR1Ys+H_x000d_ CixahutNrwoaKg+rntv5kfgcV1mb13wCB/Fk</vt:lpwstr>
  </property>
  <property fmtid="{D5CDD505-2E9C-101B-9397-08002B2CF9AE}" pid="4" name="_ms_pID_7253432">
    <vt:lpwstr>oslmv9x+d+R3qYzLGegrOVq0m9RNj3gRiI+a_x000d_ Uw8UIiXrBqzOdWG8dWQvWPXrw70Rkrff3u6EeYPkmeHy6L4mHHq9MnXz5QvYugcSvryK9GDa_x000d_ TUGEYZup7XDQWEn1s9PVHRCIz83STYqkrkQzx64LKF8Tj5BPo5XeKfnQovWiHYpK1uXjZyMI_x000d_ 3lNz4/uobJUqF4tslG+7PajVs7VwVvTOtZ5CSSkKET26yvfDXrK5fe</vt:lpwstr>
  </property>
  <property fmtid="{D5CDD505-2E9C-101B-9397-08002B2CF9AE}" pid="5" name="_ms_pID_7253433">
    <vt:lpwstr>tJhl81c4dQW3Agm35i_x000d_ 5NQo8zzXrZRvZP1B/ww8AikoPZJjWtH6gbU9pTLVijIRqSzAuZW9L4pZPykJe3++XZGp8VZS_x000d_ E7TIDLCGvh8v4hJ5WISjxMDGBRkkIP283WVGm+qyyWPRO8wI7ubZYls6N47g0jFD81DftZGV_x000d_ Zm+h2ymKhOJX5khqsUeDs5uov9VRs2BHudRFIXtW11wsS0p5SyX9zI3b1Vhyr2LQXxyKsn17</vt:lpwstr>
  </property>
  <property fmtid="{D5CDD505-2E9C-101B-9397-08002B2CF9AE}" pid="6" name="_ms_pID_7253434">
    <vt:lpwstr>_x000d_ 53Tm172cXD90TriRineNHg4pZ/NOywUIAcUCv/+Yxw98KrBUFpXeL/taTPhbGPDoBdal1K/9_x000d_ MvrIe5V1yLbPhIpNHFLGZ737OdV+c5mU7+MAsHrh39/cS5i3kkHaq2JTFvK4NfXYBU8Ohbwc_x000d_ e+tVk040s5heQt/fdkx0GQCEgCfNlbJwm4rF5uiPpKKnzCYKC3EWeQ5UT5CZNwBqAy6SOslA_x000d_ wCW9HFeu+jzDvNqa</vt:lpwstr>
  </property>
  <property fmtid="{D5CDD505-2E9C-101B-9397-08002B2CF9AE}" pid="7" name="_ms_pID_7253435">
    <vt:lpwstr>YasWJBCdooPOFIyS31KA4raeKduqGJoA8x7HYcMG2AI2UJjSWcodQA9V_x000d_ wPG3Tr6+YfYQm8k7wsCv6K9Nqg0jCbzVMgFfg0vIayT9NQhz3d9M1XAQM8CpdaOMG2WLDFPC_x000d_ L5eO8wsojY2WLJ2afTYmZSJwRgeB0eZsp5b7f55FxigLTkpYNVcAGlETmhR6rYSYeVr4y83r_x000d_ Gq3p1CSkv9hNtYf6cR1/bcoBVy5dS9kQfJ</vt:lpwstr>
  </property>
  <property fmtid="{D5CDD505-2E9C-101B-9397-08002B2CF9AE}" pid="8" name="_ms_pID_7253436">
    <vt:lpwstr>ONSjVx+mD4DGE+JR94wShK/PWP29hfpSa0LobS_x000d_ uKKAJkcVFYVj3Aw7n53AG1AqoL3V1pf6/obynf5tvJ+irqkwkxYhMiwPgkAlynNsgojq6hpj_x000d_ foIEjacPtLYtr4/NgCbLsknjGW8E0lHljYHm1NZMZOQ5nMhUQhXwZeBZPmon+1g/Mo55O/2c_x000d_ UGVxyZl6nb6p5ZUyPyMkmQ672DchUB7euhmgTs6i8+1oROM9B+DK</vt:lpwstr>
  </property>
  <property fmtid="{D5CDD505-2E9C-101B-9397-08002B2CF9AE}" pid="9" name="_ms_pID_7253437">
    <vt:lpwstr>wwXZLvf4Y1Pe+y1kVK3m_x000d_ ZnJTA28O/5huGGuvKs6qNZ7PRLhY7e3VZnaGdCoKqDv2qkKqEvHbNoyaVu/HmY+LgavO9cKm_x000d_ KAnr4PP5NAkzD7yd333QUnYVbt69bw/2CUtbxulZ/gtJ5LhG6gC/lnSridpcadky8fF9FZhn_x000d_ tcA7jw/juh8BGVKSs3L/S6abzQJjv8tJgtPieWgpKYsiNak4Dd2n3brItImVV3gz8z4x+G</vt:lpwstr>
  </property>
  <property fmtid="{D5CDD505-2E9C-101B-9397-08002B2CF9AE}" pid="10" name="_ms_pID_7253438">
    <vt:lpwstr>Tz_x000d_ EFj2G3M7q5hTfXeqXan4ZaZnoCWrTK7KwxZ/4cjWw4FaxoxCW7cSaXBjfBh6q9XrZFzYV8kT_x000d_ SccMqK0hvxJPbQxrpxdVP0h7/tMApIHyZnQ669GPFdR5mtayHCn0CzAlEo8yZd5N2pla3I2s_x000d_ /S6RVYeX2awf1vxkL7fwpwRAYj4PpPkTE0z+A//35DfW3NcCljFz1jX/YhDx14/bkn9Lu/5N_x000d_ OkT2JrL4Fhp0iX</vt:lpwstr>
  </property>
  <property fmtid="{D5CDD505-2E9C-101B-9397-08002B2CF9AE}" pid="11" name="_ms_pID_7253439">
    <vt:lpwstr>gCAfLywhIJcAxoOENHd/Hzh8ks1cqare2A9WxQeYnOO6CRzbO0EMKjr4m2_x000d_ vyUIegoFy25krb8H</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_00">
    <vt:lpwstr>_ms_pID_7253439</vt:lpwstr>
  </property>
  <property fmtid="{D5CDD505-2E9C-101B-9397-08002B2CF9AE}" pid="22" name="_new_ms_pID_72543">
    <vt:lpwstr>(4)5+x4uGNu2kUmzrX5xbrpSG7YzfeLTmkT0zdLRv+IvVDCnmJ+DtBozT/yKfZpSlS1+eSDStgW_x000d_
TTbt4DFXIjfPWIeBJ43QyV9vn5MbdPyBiPosMDNYyPgRERJPNLbHhiNAy6q50HFo8vF+BTEY_x000d_
6jJJrfB0Vkf8rTSi7zJQh4/b/Pjhc8M374ZljfXgFvWERyR5h5ah8j/KkA6Rm1rhAWaITi2y_x000d_
1JxDBtGTE40wlDUFsD</vt:lpwstr>
  </property>
  <property fmtid="{D5CDD505-2E9C-101B-9397-08002B2CF9AE}" pid="23" name="_new_ms_pID_725431">
    <vt:lpwstr>AEtxsuzGvR1gg4//Fe28NVRk8gU6F0HZuF64MTaGdEjy8DbcJ2TWOx_x000d_
gbicv/YBf7jHmXHt8v+lg5YC7kO84kv8vHy4PizOBrTLSiedsFqKEs+hXoTq/9V1Jw5wKTNC_x000d_
S0qsQsjhpFpLL33C9ss+QNzfi0a+WdLY1hygOT03i7T8nXfTssJdAsGmvG3InQ90b6QTobFG_x000d_
oqh5HZ2S+DAXh2TiPnFsWdnfpYxEftt4ZxlG</vt:lpwstr>
  </property>
  <property fmtid="{D5CDD505-2E9C-101B-9397-08002B2CF9AE}" pid="24" name="_new_ms_pID_725432">
    <vt:lpwstr>xki5zcEDsITOxH3mkVLPEmc1+Mu1rqlij33N_x000d_
uBOTHXaW7Qrq7T5rGTUG21C4C2P27T3vGaH3mx0wiPZ28HraiTZt8gtULbRikavBqIYwihrB_x000d_
U2wGEICuBMa9Lonvf4kwX/JiUbAuD4iFp9v20h8KLQNWzp7q0AZf1NeN5bA4vzISf6bzrwLz_x000d_
LklWdSMiFP1PkEah0O14J44HsbSNbN5tUG5/WApFrMpcXcTitSM228</vt:lpwstr>
  </property>
  <property fmtid="{D5CDD505-2E9C-101B-9397-08002B2CF9AE}" pid="25" name="_new_ms_pID_725433">
    <vt:lpwstr>mJ</vt:lpwstr>
  </property>
  <property fmtid="{D5CDD505-2E9C-101B-9397-08002B2CF9AE}" pid="26" name="_2015_ms_pID_725343">
    <vt:lpwstr>(3)me6KjemM8iJuuLSf9xPTlKViYqpK7uWHfci7bo26sIe9DqzfuXH3BXZP80Nk6UOZBPoPblH+
Gk+1L9ljl/+0uzo7lFBEazP2W7IwuXsmrEcUaahxrvr5GziTnk9YyBAVUsiRULCCD9XE97Py
LVOJ1ryHScpxc7Jc+m9itkNVJF4wdjaIqQrgLszqhhvVMK5t0bTO0J4q70KWAylD8oFB7Gjb
iO5+0W3NpAN10xDKXz</vt:lpwstr>
  </property>
  <property fmtid="{D5CDD505-2E9C-101B-9397-08002B2CF9AE}" pid="27" name="_2015_ms_pID_725343_00">
    <vt:lpwstr>_2015_ms_pID_725343</vt:lpwstr>
  </property>
  <property fmtid="{D5CDD505-2E9C-101B-9397-08002B2CF9AE}" pid="28" name="_2015_ms_pID_7253431">
    <vt:lpwstr>Z4KwrEnpHqaSD+7gW3kAMnz3ZfJU27hmW4GK8WgW1/hY4r/14KXaTX
padwjCNpQpnVArPxZYN3MBugbMP0KM+MkcUrXf9hh/sy6J/i+6/qg+HYK2pCtDxePnbkYfRr
r95N4W3LRQVouVKmuz67YCI77VArQD8TDiLNmDTHxqfwEOx9FKQLqf8QA9e+Ih0Bhsv6rZIB
dRIMXkDqLi/OmK01YQ9ETqsA/mfuZ7cBhB/i</vt:lpwstr>
  </property>
  <property fmtid="{D5CDD505-2E9C-101B-9397-08002B2CF9AE}" pid="29" name="_2015_ms_pID_7253431_00">
    <vt:lpwstr>_2015_ms_pID_7253431</vt:lpwstr>
  </property>
  <property fmtid="{D5CDD505-2E9C-101B-9397-08002B2CF9AE}" pid="30" name="_2015_ms_pID_7253432">
    <vt:lpwstr>qObRrc7ZiIy5KNByWyoeEUutoBrJyQ3k8ec6
gAbHyUg1hX+2plpmr5KZOxGxd6yTkTBxHDCntcxLCfskYO1aayHyYHiTnJLdFQBVZBRg8qjy
eIN60bx18hNl5l0jOclmDOn1FjIJlRpCpcGcTggYDwI=</vt:lpwstr>
  </property>
  <property fmtid="{D5CDD505-2E9C-101B-9397-08002B2CF9AE}" pid="31" name="_2015_ms_pID_7253432_00">
    <vt:lpwstr>_2015_ms_pID_7253432</vt:lpwstr>
  </property>
  <property fmtid="{D5CDD505-2E9C-101B-9397-08002B2CF9AE}" pid="32" name="_new_ms_pID_72543_00">
    <vt:lpwstr>_new_ms_pID_72543</vt:lpwstr>
  </property>
  <property fmtid="{D5CDD505-2E9C-101B-9397-08002B2CF9AE}" pid="33" name="_new_ms_pID_725431_00">
    <vt:lpwstr>_new_ms_pID_725431</vt:lpwstr>
  </property>
  <property fmtid="{D5CDD505-2E9C-101B-9397-08002B2CF9AE}" pid="34" name="_new_ms_pID_725432_00">
    <vt:lpwstr>_new_ms_pID_725432</vt:lpwstr>
  </property>
  <property fmtid="{D5CDD505-2E9C-101B-9397-08002B2CF9AE}" pid="35" name="_new_ms_pID_725433_00">
    <vt:lpwstr>_new_ms_pID_725433</vt:lpwstr>
  </property>
  <property fmtid="{D5CDD505-2E9C-101B-9397-08002B2CF9AE}" pid="36" name="_readonly">
    <vt:lpwstr/>
  </property>
  <property fmtid="{D5CDD505-2E9C-101B-9397-08002B2CF9AE}" pid="37" name="_change">
    <vt:lpwstr/>
  </property>
  <property fmtid="{D5CDD505-2E9C-101B-9397-08002B2CF9AE}" pid="38" name="_full-control">
    <vt:lpwstr/>
  </property>
  <property fmtid="{D5CDD505-2E9C-101B-9397-08002B2CF9AE}" pid="39" name="sflag">
    <vt:lpwstr>1457339255</vt:lpwstr>
  </property>
</Properties>
</file>