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73" r:id="rId2"/>
    <p:sldId id="274" r:id="rId3"/>
    <p:sldId id="275" r:id="rId4"/>
    <p:sldId id="280" r:id="rId5"/>
    <p:sldId id="281" r:id="rId6"/>
    <p:sldId id="277" r:id="rId7"/>
    <p:sldId id="272" r:id="rId8"/>
    <p:sldId id="268" r:id="rId9"/>
    <p:sldId id="262" r:id="rId10"/>
    <p:sldId id="263" r:id="rId11"/>
    <p:sldId id="282" r:id="rId12"/>
    <p:sldId id="278" r:id="rId13"/>
    <p:sldId id="283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05" autoAdjust="0"/>
    <p:restoredTop sz="94609" autoAdjust="0"/>
  </p:normalViewPr>
  <p:slideViewPr>
    <p:cSldViewPr>
      <p:cViewPr varScale="1">
        <p:scale>
          <a:sx n="68" d="100"/>
          <a:sy n="68" d="100"/>
        </p:scale>
        <p:origin x="-822" y="-102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ediatek.inc\taiwan\Home2\mtk12330\R1-83%202015.11%20@%20Anaheim\Tdoc%20-%20MUST%20SLS%20Results\NOMA%20gain_r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FTP1</a:t>
            </a:r>
            <a:r>
              <a:rPr lang="en-US" baseline="0" dirty="0"/>
              <a:t> traffic, wideband </a:t>
            </a:r>
            <a:r>
              <a:rPr lang="en-US" baseline="0" dirty="0" smtClean="0"/>
              <a:t>scheduling</a:t>
            </a:r>
          </a:p>
          <a:p>
            <a:pPr>
              <a:defRPr/>
            </a:pPr>
            <a:r>
              <a:rPr lang="en-US" baseline="0" dirty="0" smtClean="0"/>
              <a:t>CWIC</a:t>
            </a:r>
            <a:endParaRPr lang="en-US" dirty="0"/>
          </a:p>
        </c:rich>
      </c:tx>
      <c:layout>
        <c:manualLayout>
          <c:xMode val="edge"/>
          <c:yMode val="edge"/>
          <c:x val="0.11786209044037349"/>
          <c:y val="0"/>
        </c:manualLayout>
      </c:layout>
    </c:title>
    <c:plotArea>
      <c:layout>
        <c:manualLayout>
          <c:layoutTarget val="inner"/>
          <c:xMode val="edge"/>
          <c:yMode val="edge"/>
          <c:x val="6.0941050999667096E-2"/>
          <c:y val="0.138160076230846"/>
          <c:w val="0.59349580456052664"/>
          <c:h val="0.79516143505422476"/>
        </c:manualLayout>
      </c:layout>
      <c:scatterChart>
        <c:scatterStyle val="lineMarker"/>
        <c:ser>
          <c:idx val="0"/>
          <c:order val="0"/>
          <c:tx>
            <c:v>source1-cat1-RU60</c:v>
          </c:tx>
          <c:spPr>
            <a:ln w="28575">
              <a:noFill/>
            </a:ln>
          </c:spPr>
          <c:xVal>
            <c:numRef>
              <c:f>'WB Sorted (TR DCM)'!$C$2</c:f>
              <c:numCache>
                <c:formatCode>0.00</c:formatCode>
                <c:ptCount val="1"/>
                <c:pt idx="0">
                  <c:v>7.23</c:v>
                </c:pt>
              </c:numCache>
            </c:numRef>
          </c:xVal>
          <c:yVal>
            <c:numRef>
              <c:f>'WB Sorted (TR DCM)'!$D$2</c:f>
              <c:numCache>
                <c:formatCode>0.00</c:formatCode>
                <c:ptCount val="1"/>
                <c:pt idx="0">
                  <c:v>14.88</c:v>
                </c:pt>
              </c:numCache>
            </c:numRef>
          </c:yVal>
        </c:ser>
        <c:ser>
          <c:idx val="2"/>
          <c:order val="1"/>
          <c:tx>
            <c:strRef>
              <c:f>'WB Sorted (TR DCM)'!$G$4</c:f>
              <c:strCache>
                <c:ptCount val="1"/>
                <c:pt idx="0">
                  <c:v>source6-cat1-RU60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DCM)'!$C$4</c:f>
              <c:numCache>
                <c:formatCode>0.00</c:formatCode>
                <c:ptCount val="1"/>
                <c:pt idx="0">
                  <c:v>0.60000000000000064</c:v>
                </c:pt>
              </c:numCache>
            </c:numRef>
          </c:xVal>
          <c:yVal>
            <c:numRef>
              <c:f>'WB Sorted (TR DCM)'!$D$4</c:f>
              <c:numCache>
                <c:formatCode>0.00</c:formatCode>
                <c:ptCount val="1"/>
                <c:pt idx="0">
                  <c:v>5.6</c:v>
                </c:pt>
              </c:numCache>
            </c:numRef>
          </c:yVal>
        </c:ser>
        <c:ser>
          <c:idx val="3"/>
          <c:order val="2"/>
          <c:tx>
            <c:strRef>
              <c:f>'WB Sorted (TR DCM)'!$G$5</c:f>
              <c:strCache>
                <c:ptCount val="1"/>
                <c:pt idx="0">
                  <c:v>source8-cat1-RU60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DCM)'!$C$5:$C$8</c:f>
              <c:numCache>
                <c:formatCode>0.00</c:formatCode>
                <c:ptCount val="4"/>
                <c:pt idx="0">
                  <c:v>-3</c:v>
                </c:pt>
                <c:pt idx="1">
                  <c:v>-3</c:v>
                </c:pt>
                <c:pt idx="2">
                  <c:v>-7</c:v>
                </c:pt>
                <c:pt idx="3">
                  <c:v>-9</c:v>
                </c:pt>
              </c:numCache>
            </c:numRef>
          </c:xVal>
          <c:yVal>
            <c:numRef>
              <c:f>'WB Sorted (TR DCM)'!$D$5:$D$9</c:f>
              <c:numCache>
                <c:formatCode>0.00</c:formatCode>
                <c:ptCount val="5"/>
                <c:pt idx="0">
                  <c:v>3</c:v>
                </c:pt>
                <c:pt idx="1">
                  <c:v>-5</c:v>
                </c:pt>
                <c:pt idx="2">
                  <c:v>-7</c:v>
                </c:pt>
                <c:pt idx="3">
                  <c:v>-13</c:v>
                </c:pt>
                <c:pt idx="4">
                  <c:v>5.94</c:v>
                </c:pt>
              </c:numCache>
            </c:numRef>
          </c:yVal>
        </c:ser>
        <c:ser>
          <c:idx val="4"/>
          <c:order val="3"/>
          <c:tx>
            <c:strRef>
              <c:f>'WB Sorted (TR DCM)'!$G$9</c:f>
              <c:strCache>
                <c:ptCount val="1"/>
                <c:pt idx="0">
                  <c:v>source10-cat1-RU60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DCM)'!$C$9</c:f>
              <c:numCache>
                <c:formatCode>0.00</c:formatCode>
                <c:ptCount val="1"/>
                <c:pt idx="0">
                  <c:v>1.6300000000000001</c:v>
                </c:pt>
              </c:numCache>
            </c:numRef>
          </c:xVal>
          <c:yVal>
            <c:numRef>
              <c:f>'WB Sorted (TR DCM)'!$D$9</c:f>
              <c:numCache>
                <c:formatCode>0.00</c:formatCode>
                <c:ptCount val="1"/>
                <c:pt idx="0">
                  <c:v>5.94</c:v>
                </c:pt>
              </c:numCache>
            </c:numRef>
          </c:yVal>
        </c:ser>
        <c:ser>
          <c:idx val="5"/>
          <c:order val="4"/>
          <c:tx>
            <c:strRef>
              <c:f>'WB Sorted (TR DCM)'!$G$10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DCM)'!$C$10:$C$11</c:f>
              <c:numCache>
                <c:formatCode>0.00</c:formatCode>
                <c:ptCount val="2"/>
                <c:pt idx="0">
                  <c:v>3.71</c:v>
                </c:pt>
                <c:pt idx="1">
                  <c:v>3.98</c:v>
                </c:pt>
              </c:numCache>
            </c:numRef>
          </c:xVal>
          <c:yVal>
            <c:numRef>
              <c:f>'WB Sorted (TR DCM)'!$D$10:$D$11</c:f>
              <c:numCache>
                <c:formatCode>0.00</c:formatCode>
                <c:ptCount val="2"/>
                <c:pt idx="0">
                  <c:v>16.5</c:v>
                </c:pt>
                <c:pt idx="1">
                  <c:v>17.850000000000001</c:v>
                </c:pt>
              </c:numCache>
            </c:numRef>
          </c:yVal>
        </c:ser>
        <c:ser>
          <c:idx val="6"/>
          <c:order val="5"/>
          <c:tx>
            <c:strRef>
              <c:f>'WB Sorted (TR DCM)'!$G$12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DCM)'!$C$12:$C$13</c:f>
              <c:numCache>
                <c:formatCode>0.00</c:formatCode>
                <c:ptCount val="2"/>
                <c:pt idx="0">
                  <c:v>7.9700000000000024</c:v>
                </c:pt>
                <c:pt idx="1">
                  <c:v>7.64</c:v>
                </c:pt>
              </c:numCache>
            </c:numRef>
          </c:xVal>
          <c:yVal>
            <c:numRef>
              <c:f>'WB Sorted (TR DCM)'!$D$12:$D$13</c:f>
              <c:numCache>
                <c:formatCode>0.00</c:formatCode>
                <c:ptCount val="2"/>
                <c:pt idx="0">
                  <c:v>14.69</c:v>
                </c:pt>
                <c:pt idx="1">
                  <c:v>14.239999999999998</c:v>
                </c:pt>
              </c:numCache>
            </c:numRef>
          </c:yVal>
        </c:ser>
        <c:ser>
          <c:idx val="7"/>
          <c:order val="6"/>
          <c:tx>
            <c:strRef>
              <c:f>'WB Sorted (TR DCM)'!$G$14</c:f>
              <c:strCache>
                <c:ptCount val="1"/>
                <c:pt idx="0">
                  <c:v>source6-cat2-RU60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10"/>
            <c:spPr>
              <a:solidFill>
                <a:srgbClr val="0070C0"/>
              </a:solidFill>
            </c:spPr>
          </c:marker>
          <c:xVal>
            <c:numRef>
              <c:f>'WB Sorted (TR DCM)'!$C$14:$C$15</c:f>
              <c:numCache>
                <c:formatCode>0.00</c:formatCode>
                <c:ptCount val="2"/>
                <c:pt idx="0">
                  <c:v>1.7</c:v>
                </c:pt>
                <c:pt idx="1">
                  <c:v>1.9000000000000001</c:v>
                </c:pt>
              </c:numCache>
            </c:numRef>
          </c:xVal>
          <c:yVal>
            <c:numRef>
              <c:f>'WB Sorted (TR DCM)'!$D$14:$D$15</c:f>
              <c:numCache>
                <c:formatCode>0.00</c:formatCode>
                <c:ptCount val="2"/>
                <c:pt idx="0">
                  <c:v>6.3</c:v>
                </c:pt>
                <c:pt idx="1">
                  <c:v>12.7</c:v>
                </c:pt>
              </c:numCache>
            </c:numRef>
          </c:yVal>
        </c:ser>
        <c:ser>
          <c:idx val="8"/>
          <c:order val="7"/>
          <c:tx>
            <c:strRef>
              <c:f>'WB Sorted (TR DCM)'!$G$16</c:f>
              <c:strCache>
                <c:ptCount val="1"/>
                <c:pt idx="0">
                  <c:v>source11-cat2-RU60</c:v>
                </c:pt>
              </c:strCache>
            </c:strRef>
          </c:tx>
          <c:spPr>
            <a:ln w="28575">
              <a:noFill/>
            </a:ln>
          </c:spPr>
          <c:xVal>
            <c:numRef>
              <c:f>'WB Sorted (TR DCM)'!$C$16:$C$17</c:f>
              <c:numCache>
                <c:formatCode>0.00</c:formatCode>
                <c:ptCount val="2"/>
                <c:pt idx="0">
                  <c:v>3.71</c:v>
                </c:pt>
                <c:pt idx="1">
                  <c:v>3.98</c:v>
                </c:pt>
              </c:numCache>
            </c:numRef>
          </c:xVal>
          <c:yVal>
            <c:numRef>
              <c:f>'WB Sorted (TR DCM)'!$D$16:$D$17</c:f>
              <c:numCache>
                <c:formatCode>0.00</c:formatCode>
                <c:ptCount val="2"/>
                <c:pt idx="0">
                  <c:v>16.5</c:v>
                </c:pt>
                <c:pt idx="1">
                  <c:v>17.850000000000001</c:v>
                </c:pt>
              </c:numCache>
            </c:numRef>
          </c:yVal>
        </c:ser>
        <c:ser>
          <c:idx val="9"/>
          <c:order val="8"/>
          <c:tx>
            <c:strRef>
              <c:f>'WB Sorted (TR DCM)'!$G$18</c:f>
              <c:strCache>
                <c:ptCount val="1"/>
                <c:pt idx="0">
                  <c:v>source8-cat3-RU60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DCM)'!$C$18:$C$19</c:f>
              <c:numCache>
                <c:formatCode>0.00</c:formatCode>
                <c:ptCount val="2"/>
                <c:pt idx="0">
                  <c:v>-4</c:v>
                </c:pt>
                <c:pt idx="1">
                  <c:v>-3</c:v>
                </c:pt>
              </c:numCache>
            </c:numRef>
          </c:xVal>
          <c:yVal>
            <c:numRef>
              <c:f>'WB Sorted (TR DCM)'!$D$18:$D$19</c:f>
              <c:numCache>
                <c:formatCode>0.00</c:formatCode>
                <c:ptCount val="2"/>
                <c:pt idx="0">
                  <c:v>-3</c:v>
                </c:pt>
                <c:pt idx="1">
                  <c:v>-2</c:v>
                </c:pt>
              </c:numCache>
            </c:numRef>
          </c:yVal>
        </c:ser>
        <c:ser>
          <c:idx val="10"/>
          <c:order val="9"/>
          <c:tx>
            <c:strRef>
              <c:f>'WB Sorted (TR DCM)'!$G$20</c:f>
              <c:strCache>
                <c:ptCount val="1"/>
                <c:pt idx="0">
                  <c:v>source1-cat1-RU80/90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DCM)'!$C$20</c:f>
              <c:numCache>
                <c:formatCode>0.00</c:formatCode>
                <c:ptCount val="1"/>
                <c:pt idx="0">
                  <c:v>20.23</c:v>
                </c:pt>
              </c:numCache>
            </c:numRef>
          </c:xVal>
          <c:yVal>
            <c:numRef>
              <c:f>'WB Sorted (TR DCM)'!$D$20</c:f>
              <c:numCache>
                <c:formatCode>0.00</c:formatCode>
                <c:ptCount val="1"/>
                <c:pt idx="0">
                  <c:v>30.650000000000023</c:v>
                </c:pt>
              </c:numCache>
            </c:numRef>
          </c:yVal>
        </c:ser>
        <c:ser>
          <c:idx val="11"/>
          <c:order val="10"/>
          <c:tx>
            <c:strRef>
              <c:f>'WB Sorted (TR DCM)'!$G$21</c:f>
              <c:strCache>
                <c:ptCount val="1"/>
                <c:pt idx="0">
                  <c:v>source4-cat1-RU80/90</c:v>
                </c:pt>
              </c:strCache>
            </c:strRef>
          </c:tx>
          <c:spPr>
            <a:ln w="28575">
              <a:noFill/>
            </a:ln>
          </c:spPr>
          <c:xVal>
            <c:numRef>
              <c:f>'WB Sorted (TR DCM)'!$C$21:$C$22</c:f>
              <c:numCache>
                <c:formatCode>0.00</c:formatCode>
                <c:ptCount val="2"/>
                <c:pt idx="0">
                  <c:v>11.09</c:v>
                </c:pt>
                <c:pt idx="1">
                  <c:v>15.12</c:v>
                </c:pt>
              </c:numCache>
            </c:numRef>
          </c:xVal>
          <c:yVal>
            <c:numRef>
              <c:f>'WB Sorted (TR DCM)'!$D$21:$D$22</c:f>
              <c:numCache>
                <c:formatCode>0.00</c:formatCode>
                <c:ptCount val="2"/>
                <c:pt idx="0">
                  <c:v>23.68</c:v>
                </c:pt>
                <c:pt idx="1">
                  <c:v>25.37</c:v>
                </c:pt>
              </c:numCache>
            </c:numRef>
          </c:yVal>
        </c:ser>
        <c:ser>
          <c:idx val="12"/>
          <c:order val="11"/>
          <c:tx>
            <c:strRef>
              <c:f>'WB Sorted (TR DCM)'!$G$23</c:f>
              <c:strCache>
                <c:ptCount val="1"/>
                <c:pt idx="0">
                  <c:v>source6-cat1-RU80/90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DCM)'!$C$23</c:f>
              <c:numCache>
                <c:formatCode>0.00</c:formatCode>
                <c:ptCount val="1"/>
                <c:pt idx="0">
                  <c:v>2</c:v>
                </c:pt>
              </c:numCache>
            </c:numRef>
          </c:xVal>
          <c:yVal>
            <c:numRef>
              <c:f>'WB Sorted (TR DCM)'!$D$23</c:f>
              <c:numCache>
                <c:formatCode>0.00</c:formatCode>
                <c:ptCount val="1"/>
                <c:pt idx="0">
                  <c:v>8.5</c:v>
                </c:pt>
              </c:numCache>
            </c:numRef>
          </c:yVal>
        </c:ser>
        <c:ser>
          <c:idx val="13"/>
          <c:order val="12"/>
          <c:tx>
            <c:strRef>
              <c:f>'WB Sorted (TR DCM)'!$G$24</c:f>
              <c:strCache>
                <c:ptCount val="1"/>
                <c:pt idx="0">
                  <c:v>source10-cat1-RU80/90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DCM)'!$C$24:$C$25</c:f>
              <c:numCache>
                <c:formatCode>0.00</c:formatCode>
                <c:ptCount val="2"/>
                <c:pt idx="0">
                  <c:v>2.21</c:v>
                </c:pt>
                <c:pt idx="1">
                  <c:v>3.12</c:v>
                </c:pt>
              </c:numCache>
            </c:numRef>
          </c:xVal>
          <c:yVal>
            <c:numRef>
              <c:f>'WB Sorted (TR DCM)'!$D$24:$D$25</c:f>
              <c:numCache>
                <c:formatCode>0.00</c:formatCode>
                <c:ptCount val="2"/>
                <c:pt idx="0">
                  <c:v>19.110000000000024</c:v>
                </c:pt>
                <c:pt idx="1">
                  <c:v>0</c:v>
                </c:pt>
              </c:numCache>
            </c:numRef>
          </c:yVal>
        </c:ser>
        <c:ser>
          <c:idx val="14"/>
          <c:order val="13"/>
          <c:tx>
            <c:strRef>
              <c:f>'WB Sorted (TR DCM)'!$G$27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DCM)'!$C$27:$C$28</c:f>
              <c:numCache>
                <c:formatCode>0.00</c:formatCode>
                <c:ptCount val="2"/>
                <c:pt idx="0">
                  <c:v>7.4300000000000024</c:v>
                </c:pt>
                <c:pt idx="1">
                  <c:v>7.6499999999999995</c:v>
                </c:pt>
              </c:numCache>
            </c:numRef>
          </c:xVal>
          <c:yVal>
            <c:numRef>
              <c:f>'WB Sorted (TR DCM)'!$D$27:$D$28</c:f>
              <c:numCache>
                <c:formatCode>0.00</c:formatCode>
                <c:ptCount val="2"/>
                <c:pt idx="0">
                  <c:v>22.7</c:v>
                </c:pt>
                <c:pt idx="1">
                  <c:v>23.959999999999987</c:v>
                </c:pt>
              </c:numCache>
            </c:numRef>
          </c:yVal>
        </c:ser>
        <c:ser>
          <c:idx val="18"/>
          <c:order val="14"/>
          <c:tx>
            <c:strRef>
              <c:f>'WB Sorted (TR DCM)'!$G$26</c:f>
              <c:strCache>
                <c:ptCount val="1"/>
                <c:pt idx="0">
                  <c:v>source12-cat1-RU80/90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DCM)'!$C$26</c:f>
              <c:numCache>
                <c:formatCode>0.00</c:formatCode>
                <c:ptCount val="1"/>
                <c:pt idx="0">
                  <c:v>2.4699999999999998</c:v>
                </c:pt>
              </c:numCache>
            </c:numRef>
          </c:xVal>
          <c:yVal>
            <c:numRef>
              <c:f>'WB Sorted (TR DCM)'!$D$26</c:f>
              <c:numCache>
                <c:formatCode>0.00</c:formatCode>
                <c:ptCount val="1"/>
                <c:pt idx="0">
                  <c:v>8.8000000000000007</c:v>
                </c:pt>
              </c:numCache>
            </c:numRef>
          </c:yVal>
        </c:ser>
        <c:ser>
          <c:idx val="15"/>
          <c:order val="15"/>
          <c:tx>
            <c:strRef>
              <c:f>'WB Sorted (TR DCM)'!$G$29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DCM)'!$C$29:$C$32</c:f>
              <c:numCache>
                <c:formatCode>0.00</c:formatCode>
                <c:ptCount val="4"/>
                <c:pt idx="0">
                  <c:v>11.09</c:v>
                </c:pt>
                <c:pt idx="1">
                  <c:v>10.69</c:v>
                </c:pt>
                <c:pt idx="2">
                  <c:v>15.12</c:v>
                </c:pt>
                <c:pt idx="3">
                  <c:v>14.6</c:v>
                </c:pt>
              </c:numCache>
            </c:numRef>
          </c:xVal>
          <c:yVal>
            <c:numRef>
              <c:f>'WB Sorted (TR DCM)'!$D$29:$D$32</c:f>
              <c:numCache>
                <c:formatCode>0.00</c:formatCode>
                <c:ptCount val="4"/>
                <c:pt idx="0">
                  <c:v>23.68</c:v>
                </c:pt>
                <c:pt idx="1">
                  <c:v>23.49</c:v>
                </c:pt>
                <c:pt idx="2">
                  <c:v>25.37</c:v>
                </c:pt>
                <c:pt idx="3">
                  <c:v>24.630000000000024</c:v>
                </c:pt>
              </c:numCache>
            </c:numRef>
          </c:yVal>
        </c:ser>
        <c:ser>
          <c:idx val="16"/>
          <c:order val="16"/>
          <c:tx>
            <c:strRef>
              <c:f>'WB Sorted (TR DCM)'!$G$33</c:f>
              <c:strCache>
                <c:ptCount val="1"/>
                <c:pt idx="0">
                  <c:v>source5-cat2-RU80/90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9"/>
            <c:spPr>
              <a:solidFill>
                <a:srgbClr val="FF0000"/>
              </a:solidFill>
            </c:spPr>
          </c:marker>
          <c:xVal>
            <c:numRef>
              <c:f>'WB Sorted (TR DCM)'!$C$33:$C$34</c:f>
              <c:numCache>
                <c:formatCode>0.00</c:formatCode>
                <c:ptCount val="2"/>
                <c:pt idx="0">
                  <c:v>6.6499999999999995</c:v>
                </c:pt>
                <c:pt idx="1">
                  <c:v>9.75</c:v>
                </c:pt>
              </c:numCache>
            </c:numRef>
          </c:xVal>
          <c:yVal>
            <c:numRef>
              <c:f>'WB Sorted (TR DCM)'!$D$33:$D$34</c:f>
              <c:numCache>
                <c:formatCode>0.00</c:formatCode>
                <c:ptCount val="2"/>
                <c:pt idx="0">
                  <c:v>10.65</c:v>
                </c:pt>
                <c:pt idx="1">
                  <c:v>5.54</c:v>
                </c:pt>
              </c:numCache>
            </c:numRef>
          </c:yVal>
        </c:ser>
        <c:ser>
          <c:idx val="17"/>
          <c:order val="17"/>
          <c:tx>
            <c:strRef>
              <c:f>'WB Sorted (TR DCM)'!$G$35</c:f>
              <c:strCache>
                <c:ptCount val="1"/>
                <c:pt idx="0">
                  <c:v>source6-cat2-RU80/90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DCM)'!$C$35:$C$36</c:f>
              <c:numCache>
                <c:formatCode>0.00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'WB Sorted (TR DCM)'!$D$35:$D$36</c:f>
              <c:numCache>
                <c:formatCode>0.00</c:formatCode>
                <c:ptCount val="2"/>
                <c:pt idx="0">
                  <c:v>4.4000000000000004</c:v>
                </c:pt>
                <c:pt idx="1">
                  <c:v>7.3</c:v>
                </c:pt>
              </c:numCache>
            </c:numRef>
          </c:yVal>
        </c:ser>
        <c:axId val="73530368"/>
        <c:axId val="73401856"/>
      </c:scatterChart>
      <c:valAx>
        <c:axId val="735303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73401856"/>
        <c:crosses val="autoZero"/>
        <c:crossBetween val="midCat"/>
      </c:valAx>
      <c:valAx>
        <c:axId val="7340185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735303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7937006117486065"/>
          <c:y val="0.18098652388540593"/>
          <c:w val="0.32062993882513935"/>
          <c:h val="0.76161686844082055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FTP1</a:t>
            </a:r>
            <a:r>
              <a:rPr lang="en-US" baseline="0" dirty="0"/>
              <a:t> traffic, </a:t>
            </a:r>
            <a:r>
              <a:rPr lang="en-US" baseline="0" dirty="0" err="1"/>
              <a:t>subband</a:t>
            </a:r>
            <a:r>
              <a:rPr lang="en-US" baseline="0" dirty="0"/>
              <a:t> </a:t>
            </a:r>
            <a:r>
              <a:rPr lang="en-US" baseline="0" dirty="0" smtClean="0"/>
              <a:t>scheduling</a:t>
            </a:r>
          </a:p>
          <a:p>
            <a:pPr>
              <a:defRPr/>
            </a:pPr>
            <a:r>
              <a:rPr lang="en-US" baseline="0" dirty="0" smtClean="0"/>
              <a:t>CWIC</a:t>
            </a:r>
            <a:endParaRPr lang="en-US" dirty="0"/>
          </a:p>
        </c:rich>
      </c:tx>
      <c:layout/>
    </c:title>
    <c:plotArea>
      <c:layout>
        <c:manualLayout>
          <c:layoutTarget val="inner"/>
          <c:xMode val="edge"/>
          <c:yMode val="edge"/>
          <c:x val="7.9763677086715529E-2"/>
          <c:y val="0.14908930189242611"/>
          <c:w val="0.55035290906701229"/>
          <c:h val="0.78243184656312603"/>
        </c:manualLayout>
      </c:layout>
      <c:scatterChart>
        <c:scatterStyle val="lineMarker"/>
        <c:ser>
          <c:idx val="33"/>
          <c:order val="16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ser>
          <c:idx val="0"/>
          <c:order val="0"/>
          <c:tx>
            <c:strRef>
              <c:f>'SB Sorted (TR DCM)'!$G$2</c:f>
              <c:strCache>
                <c:ptCount val="1"/>
                <c:pt idx="0">
                  <c:v>source1-cat1-RU60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DCM)'!$C$2</c:f>
              <c:numCache>
                <c:formatCode>0.00</c:formatCode>
                <c:ptCount val="1"/>
                <c:pt idx="0">
                  <c:v>-1.9400000000000015</c:v>
                </c:pt>
              </c:numCache>
            </c:numRef>
          </c:xVal>
          <c:yVal>
            <c:numRef>
              <c:f>'SB Sorted (TR DCM)'!$D$2</c:f>
              <c:numCache>
                <c:formatCode>0.00</c:formatCode>
                <c:ptCount val="1"/>
                <c:pt idx="0">
                  <c:v>-0.29000000000000031</c:v>
                </c:pt>
              </c:numCache>
            </c:numRef>
          </c:yVal>
        </c:ser>
        <c:ser>
          <c:idx val="2"/>
          <c:order val="1"/>
          <c:tx>
            <c:strRef>
              <c:f>'SB Sorted (TR DCM)'!$G$4</c:f>
              <c:strCache>
                <c:ptCount val="1"/>
                <c:pt idx="0">
                  <c:v>source7-cat1-RU60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DCM)'!$C$4:$C$5</c:f>
              <c:numCache>
                <c:formatCode>0.00</c:formatCode>
                <c:ptCount val="2"/>
                <c:pt idx="0">
                  <c:v>0.2</c:v>
                </c:pt>
                <c:pt idx="1">
                  <c:v>1.7</c:v>
                </c:pt>
              </c:numCache>
            </c:numRef>
          </c:xVal>
          <c:yVal>
            <c:numRef>
              <c:f>'SB Sorted (TR DCM)'!$D$4:$D$5</c:f>
              <c:numCache>
                <c:formatCode>0.00</c:formatCode>
                <c:ptCount val="2"/>
                <c:pt idx="0">
                  <c:v>5.2</c:v>
                </c:pt>
                <c:pt idx="1">
                  <c:v>9.5</c:v>
                </c:pt>
              </c:numCache>
            </c:numRef>
          </c:yVal>
        </c:ser>
        <c:ser>
          <c:idx val="3"/>
          <c:order val="2"/>
          <c:tx>
            <c:strRef>
              <c:f>'SB Sorted (TR DCM)'!$G$6</c:f>
              <c:strCache>
                <c:ptCount val="1"/>
                <c:pt idx="0">
                  <c:v>source12-cat1-RU60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DCM)'!$C$5</c:f>
              <c:numCache>
                <c:formatCode>0.00</c:formatCode>
                <c:ptCount val="1"/>
                <c:pt idx="0">
                  <c:v>1.7</c:v>
                </c:pt>
              </c:numCache>
            </c:numRef>
          </c:xVal>
          <c:yVal>
            <c:numRef>
              <c:f>'SB Sorted (TR DCM)'!$D$6</c:f>
              <c:numCache>
                <c:formatCode>0.00</c:formatCode>
                <c:ptCount val="1"/>
                <c:pt idx="0">
                  <c:v>1.5</c:v>
                </c:pt>
              </c:numCache>
            </c:numRef>
          </c:yVal>
        </c:ser>
        <c:ser>
          <c:idx val="4"/>
          <c:order val="3"/>
          <c:tx>
            <c:strRef>
              <c:f>'SB Sorted (TR DCM)'!$G$7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DCM)'!$C$7:$C$8</c:f>
              <c:numCache>
                <c:formatCode>0.00</c:formatCode>
                <c:ptCount val="2"/>
                <c:pt idx="0">
                  <c:v>3.71</c:v>
                </c:pt>
                <c:pt idx="1">
                  <c:v>3.84</c:v>
                </c:pt>
              </c:numCache>
            </c:numRef>
          </c:xVal>
          <c:yVal>
            <c:numRef>
              <c:f>'SB Sorted (TR DCM)'!$D$7:$D$8</c:f>
              <c:numCache>
                <c:formatCode>0.00</c:formatCode>
                <c:ptCount val="2"/>
                <c:pt idx="0">
                  <c:v>8.77</c:v>
                </c:pt>
                <c:pt idx="1">
                  <c:v>8.9500000000000028</c:v>
                </c:pt>
              </c:numCache>
            </c:numRef>
          </c:yVal>
        </c:ser>
        <c:ser>
          <c:idx val="5"/>
          <c:order val="4"/>
          <c:tx>
            <c:strRef>
              <c:f>'SB Sorted (TR DCM)'!$G$9</c:f>
              <c:strCache>
                <c:ptCount val="1"/>
                <c:pt idx="0">
                  <c:v>source3-cat2-RU60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'SB Sorted (TR DCM)'!$C$9</c:f>
              <c:numCache>
                <c:formatCode>0.00</c:formatCode>
                <c:ptCount val="1"/>
                <c:pt idx="0">
                  <c:v>2.62</c:v>
                </c:pt>
              </c:numCache>
            </c:numRef>
          </c:xVal>
          <c:yVal>
            <c:numRef>
              <c:f>'SB Sorted (TR DCM)'!$D$9</c:f>
              <c:numCache>
                <c:formatCode>0.00</c:formatCode>
                <c:ptCount val="1"/>
                <c:pt idx="0">
                  <c:v>4.9400000000000004</c:v>
                </c:pt>
              </c:numCache>
            </c:numRef>
          </c:yVal>
        </c:ser>
        <c:ser>
          <c:idx val="6"/>
          <c:order val="5"/>
          <c:tx>
            <c:strRef>
              <c:f>'SB Sorted (TR DCM)'!$G$10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DCM)'!$C$10:$C$11</c:f>
              <c:numCache>
                <c:formatCode>0.00</c:formatCode>
                <c:ptCount val="2"/>
                <c:pt idx="0">
                  <c:v>2.82</c:v>
                </c:pt>
                <c:pt idx="1">
                  <c:v>2.5099999999999998</c:v>
                </c:pt>
              </c:numCache>
            </c:numRef>
          </c:xVal>
          <c:yVal>
            <c:numRef>
              <c:f>'SB Sorted (TR DCM)'!$D$10:$D$11</c:f>
              <c:numCache>
                <c:formatCode>0.00</c:formatCode>
                <c:ptCount val="2"/>
                <c:pt idx="0">
                  <c:v>3.8899999999999997</c:v>
                </c:pt>
                <c:pt idx="1">
                  <c:v>3.16</c:v>
                </c:pt>
              </c:numCache>
            </c:numRef>
          </c:yVal>
        </c:ser>
        <c:ser>
          <c:idx val="7"/>
          <c:order val="6"/>
          <c:tx>
            <c:strRef>
              <c:f>'SB Sorted (TR DCM)'!$G$12</c:f>
              <c:strCache>
                <c:ptCount val="1"/>
                <c:pt idx="0">
                  <c:v>source3-cat3-RU60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DCM)'!$C$12</c:f>
              <c:numCache>
                <c:formatCode>0.00</c:formatCode>
                <c:ptCount val="1"/>
                <c:pt idx="0">
                  <c:v>4.3</c:v>
                </c:pt>
              </c:numCache>
            </c:numRef>
          </c:xVal>
          <c:yVal>
            <c:numRef>
              <c:f>'SB Sorted (TR DCM)'!$D$12</c:f>
              <c:numCache>
                <c:formatCode>0.00</c:formatCode>
                <c:ptCount val="1"/>
                <c:pt idx="0">
                  <c:v>2.16</c:v>
                </c:pt>
              </c:numCache>
            </c:numRef>
          </c:yVal>
        </c:ser>
        <c:ser>
          <c:idx val="8"/>
          <c:order val="7"/>
          <c:tx>
            <c:strRef>
              <c:f>'SB Sorted (TR DCM)'!$G$13</c:f>
              <c:strCache>
                <c:ptCount val="1"/>
                <c:pt idx="0">
                  <c:v>source1-cat1-RU80/90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DCM)'!$C$13:$C$14</c:f>
              <c:numCache>
                <c:formatCode>0.00</c:formatCode>
                <c:ptCount val="2"/>
                <c:pt idx="0">
                  <c:v>4.25</c:v>
                </c:pt>
                <c:pt idx="1">
                  <c:v>6.1199999999999966</c:v>
                </c:pt>
              </c:numCache>
            </c:numRef>
          </c:xVal>
          <c:yVal>
            <c:numRef>
              <c:f>'SB Sorted (TR DCM)'!$D$13:$D$14</c:f>
              <c:numCache>
                <c:formatCode>0.00</c:formatCode>
                <c:ptCount val="2"/>
                <c:pt idx="0">
                  <c:v>16.38</c:v>
                </c:pt>
                <c:pt idx="1">
                  <c:v>16.239999999999988</c:v>
                </c:pt>
              </c:numCache>
            </c:numRef>
          </c:yVal>
        </c:ser>
        <c:ser>
          <c:idx val="9"/>
          <c:order val="8"/>
          <c:tx>
            <c:strRef>
              <c:f>'SB Sorted (TR DCM)'!$G$15</c:f>
              <c:strCache>
                <c:ptCount val="1"/>
                <c:pt idx="0">
                  <c:v>source4-cat1-RU80/90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DCM)'!$C$15:$C$16</c:f>
              <c:numCache>
                <c:formatCode>0.00</c:formatCode>
                <c:ptCount val="2"/>
                <c:pt idx="0">
                  <c:v>10.77</c:v>
                </c:pt>
                <c:pt idx="1">
                  <c:v>11.09</c:v>
                </c:pt>
              </c:numCache>
            </c:numRef>
          </c:xVal>
          <c:yVal>
            <c:numRef>
              <c:f>'SB Sorted (TR DCM)'!$D$15:$D$16</c:f>
              <c:numCache>
                <c:formatCode>0.00</c:formatCode>
                <c:ptCount val="2"/>
                <c:pt idx="0">
                  <c:v>14.41</c:v>
                </c:pt>
                <c:pt idx="1">
                  <c:v>16.850000000000001</c:v>
                </c:pt>
              </c:numCache>
            </c:numRef>
          </c:yVal>
        </c:ser>
        <c:ser>
          <c:idx val="10"/>
          <c:order val="9"/>
          <c:tx>
            <c:strRef>
              <c:f>'SB Sorted (TR DCM)'!$G$17</c:f>
              <c:strCache>
                <c:ptCount val="1"/>
                <c:pt idx="0">
                  <c:v>source7-cat1-RU80/90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DCM)'!$C$17:$C$19</c:f>
              <c:numCache>
                <c:formatCode>0.00</c:formatCode>
                <c:ptCount val="3"/>
                <c:pt idx="0">
                  <c:v>4.4000000000000004</c:v>
                </c:pt>
                <c:pt idx="1">
                  <c:v>5.0999999999999996</c:v>
                </c:pt>
                <c:pt idx="2">
                  <c:v>6</c:v>
                </c:pt>
              </c:numCache>
            </c:numRef>
          </c:xVal>
          <c:yVal>
            <c:numRef>
              <c:f>'SB Sorted (TR DCM)'!$D$17:$D$19</c:f>
              <c:numCache>
                <c:formatCode>0.00</c:formatCode>
                <c:ptCount val="3"/>
                <c:pt idx="0">
                  <c:v>11</c:v>
                </c:pt>
                <c:pt idx="1">
                  <c:v>11</c:v>
                </c:pt>
                <c:pt idx="2">
                  <c:v>11.1</c:v>
                </c:pt>
              </c:numCache>
            </c:numRef>
          </c:yVal>
        </c:ser>
        <c:ser>
          <c:idx val="11"/>
          <c:order val="10"/>
          <c:tx>
            <c:strRef>
              <c:f>'SB Sorted (TR DCM)'!$G$20</c:f>
              <c:strCache>
                <c:ptCount val="1"/>
                <c:pt idx="0">
                  <c:v>source10-cat1-RU80/90</c:v>
                </c:pt>
              </c:strCache>
            </c:strRef>
          </c:tx>
          <c:spPr>
            <a:ln w="28575">
              <a:noFill/>
            </a:ln>
          </c:spPr>
          <c:marker>
            <c:symbol val="plus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DCM)'!$C$20:$C$21</c:f>
              <c:numCache>
                <c:formatCode>0.00</c:formatCode>
                <c:ptCount val="2"/>
                <c:pt idx="0">
                  <c:v>0.63000000000000089</c:v>
                </c:pt>
                <c:pt idx="1">
                  <c:v>0.74000000000000077</c:v>
                </c:pt>
              </c:numCache>
            </c:numRef>
          </c:xVal>
          <c:yVal>
            <c:numRef>
              <c:f>'SB Sorted (TR DCM)'!$D$20:$D$21</c:f>
              <c:numCache>
                <c:formatCode>0.00</c:formatCode>
                <c:ptCount val="2"/>
                <c:pt idx="0">
                  <c:v>0.97000000000000064</c:v>
                </c:pt>
                <c:pt idx="1">
                  <c:v>30.39</c:v>
                </c:pt>
              </c:numCache>
            </c:numRef>
          </c:yVal>
        </c:ser>
        <c:ser>
          <c:idx val="12"/>
          <c:order val="11"/>
          <c:tx>
            <c:strRef>
              <c:f>'SB Sorted (TR DCM)'!$G$22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DCM)'!$C$22:$C$23</c:f>
              <c:numCache>
                <c:formatCode>0.00</c:formatCode>
                <c:ptCount val="2"/>
                <c:pt idx="0">
                  <c:v>4.4300000000000024</c:v>
                </c:pt>
                <c:pt idx="1">
                  <c:v>4.54</c:v>
                </c:pt>
              </c:numCache>
            </c:numRef>
          </c:xVal>
          <c:yVal>
            <c:numRef>
              <c:f>'SB Sorted (TR DCM)'!$D$22:$D$23</c:f>
              <c:numCache>
                <c:formatCode>0.00</c:formatCode>
                <c:ptCount val="2"/>
                <c:pt idx="0">
                  <c:v>14.15</c:v>
                </c:pt>
                <c:pt idx="1">
                  <c:v>14.96</c:v>
                </c:pt>
              </c:numCache>
            </c:numRef>
          </c:yVal>
        </c:ser>
        <c:ser>
          <c:idx val="13"/>
          <c:order val="12"/>
          <c:tx>
            <c:strRef>
              <c:f>'SB Sorted (TR DCM)'!$G$24</c:f>
              <c:strCache>
                <c:ptCount val="1"/>
                <c:pt idx="0">
                  <c:v>source3-cat2-RU80/90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DCM)'!$C$24:$C$25</c:f>
              <c:numCache>
                <c:formatCode>0.00</c:formatCode>
                <c:ptCount val="2"/>
                <c:pt idx="0">
                  <c:v>6.84</c:v>
                </c:pt>
                <c:pt idx="1">
                  <c:v>10.43</c:v>
                </c:pt>
              </c:numCache>
            </c:numRef>
          </c:xVal>
          <c:yVal>
            <c:numRef>
              <c:f>'SB Sorted (TR DCM)'!$D$24:$D$25</c:f>
              <c:numCache>
                <c:formatCode>0.00</c:formatCode>
                <c:ptCount val="2"/>
                <c:pt idx="0">
                  <c:v>10.59</c:v>
                </c:pt>
                <c:pt idx="1">
                  <c:v>13.61</c:v>
                </c:pt>
              </c:numCache>
            </c:numRef>
          </c:yVal>
        </c:ser>
        <c:ser>
          <c:idx val="14"/>
          <c:order val="13"/>
          <c:tx>
            <c:strRef>
              <c:f>'SB Sorted (TR DCM)'!$G$26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dot"/>
            <c:size val="11"/>
            <c:spPr>
              <a:solidFill>
                <a:srgbClr val="FF0000"/>
              </a:solidFill>
            </c:spPr>
          </c:marker>
          <c:xVal>
            <c:numRef>
              <c:f>'SB Sorted (TR DCM)'!$C$26:$C$29</c:f>
              <c:numCache>
                <c:formatCode>0.00</c:formatCode>
                <c:ptCount val="4"/>
                <c:pt idx="0">
                  <c:v>10.77</c:v>
                </c:pt>
                <c:pt idx="1">
                  <c:v>10.639999999999999</c:v>
                </c:pt>
                <c:pt idx="2">
                  <c:v>11.09</c:v>
                </c:pt>
                <c:pt idx="3">
                  <c:v>10.4</c:v>
                </c:pt>
              </c:numCache>
            </c:numRef>
          </c:xVal>
          <c:yVal>
            <c:numRef>
              <c:f>'SB Sorted (TR DCM)'!$D$26:$D$29</c:f>
              <c:numCache>
                <c:formatCode>0.00</c:formatCode>
                <c:ptCount val="4"/>
                <c:pt idx="0">
                  <c:v>14.41</c:v>
                </c:pt>
                <c:pt idx="1">
                  <c:v>13.77</c:v>
                </c:pt>
                <c:pt idx="2">
                  <c:v>16.850000000000001</c:v>
                </c:pt>
                <c:pt idx="3">
                  <c:v>16.649999999999999</c:v>
                </c:pt>
              </c:numCache>
            </c:numRef>
          </c:yVal>
        </c:ser>
        <c:ser>
          <c:idx val="15"/>
          <c:order val="14"/>
          <c:tx>
            <c:strRef>
              <c:f>'SB Sorted (TR DCM)'!$G$30</c:f>
              <c:strCache>
                <c:ptCount val="1"/>
                <c:pt idx="0">
                  <c:v>source5-cat2-RU80/90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DCM)'!$C$30:$C$31</c:f>
              <c:numCache>
                <c:formatCode>0.00</c:formatCode>
                <c:ptCount val="2"/>
                <c:pt idx="0">
                  <c:v>1.24</c:v>
                </c:pt>
                <c:pt idx="1">
                  <c:v>7.25</c:v>
                </c:pt>
              </c:numCache>
            </c:numRef>
          </c:xVal>
          <c:yVal>
            <c:numRef>
              <c:f>'SB Sorted (TR DCM)'!$D$30:$D$31</c:f>
              <c:numCache>
                <c:formatCode>0.00</c:formatCode>
                <c:ptCount val="2"/>
                <c:pt idx="0">
                  <c:v>3.15</c:v>
                </c:pt>
                <c:pt idx="1">
                  <c:v>4.53</c:v>
                </c:pt>
              </c:numCache>
            </c:numRef>
          </c:yVal>
        </c:ser>
        <c:ser>
          <c:idx val="16"/>
          <c:order val="15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marker>
            <c:symbol val="star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axId val="79284096"/>
        <c:axId val="79294848"/>
      </c:scatterChart>
      <c:valAx>
        <c:axId val="792840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79294848"/>
        <c:crosses val="autoZero"/>
        <c:crossBetween val="midCat"/>
      </c:valAx>
      <c:valAx>
        <c:axId val="7929484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79284096"/>
        <c:crosses val="autoZero"/>
        <c:crossBetween val="midCat"/>
      </c:valAx>
    </c:plotArea>
    <c:legend>
      <c:legendPos val="r"/>
      <c:legendEntry>
        <c:idx val="0"/>
        <c:delete val="1"/>
      </c:legendEntry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FTP1</a:t>
            </a:r>
            <a:r>
              <a:rPr lang="en-US" baseline="0"/>
              <a:t> traffic, wideband scheduling, </a:t>
            </a:r>
          </a:p>
          <a:p>
            <a:pPr>
              <a:defRPr/>
            </a:pPr>
            <a:r>
              <a:rPr lang="en-US" baseline="0"/>
              <a:t>R-ML/SLIC</a:t>
            </a:r>
            <a:endParaRPr lang="en-US"/>
          </a:p>
        </c:rich>
      </c:tx>
      <c:layout/>
    </c:title>
    <c:plotArea>
      <c:layout>
        <c:manualLayout>
          <c:layoutTarget val="inner"/>
          <c:xMode val="edge"/>
          <c:yMode val="edge"/>
          <c:x val="6.0914740563346483E-2"/>
          <c:y val="0.16747024185473014"/>
          <c:w val="0.59367130699398873"/>
          <c:h val="0.7602719872309136"/>
        </c:manualLayout>
      </c:layout>
      <c:scatterChart>
        <c:scatterStyle val="lineMarker"/>
        <c:ser>
          <c:idx val="3"/>
          <c:order val="0"/>
          <c:tx>
            <c:strRef>
              <c:f>'WB Sorted (TR DCM)'!$G$5</c:f>
              <c:strCache>
                <c:ptCount val="1"/>
                <c:pt idx="0">
                  <c:v>source8-cat1-RU60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('WB Sorted (TR DCM)'!$C$6,'WB Sorted (TR DCM)'!$C$8)</c:f>
              <c:numCache>
                <c:formatCode>0.00</c:formatCode>
                <c:ptCount val="2"/>
                <c:pt idx="0">
                  <c:v>-3</c:v>
                </c:pt>
                <c:pt idx="1">
                  <c:v>-9</c:v>
                </c:pt>
              </c:numCache>
            </c:numRef>
          </c:xVal>
          <c:yVal>
            <c:numRef>
              <c:f>('WB Sorted (TR DCM)'!$D$6,'WB Sorted (TR DCM)'!$D$8)</c:f>
              <c:numCache>
                <c:formatCode>0.00</c:formatCode>
                <c:ptCount val="2"/>
                <c:pt idx="0">
                  <c:v>-5</c:v>
                </c:pt>
                <c:pt idx="1">
                  <c:v>-13</c:v>
                </c:pt>
              </c:numCache>
            </c:numRef>
          </c:yVal>
        </c:ser>
        <c:ser>
          <c:idx val="5"/>
          <c:order val="1"/>
          <c:tx>
            <c:strRef>
              <c:f>'WB Sorted (TR DCM)'!$G$10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DCM)'!$C$10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'WB Sorted (TR DCM)'!$D$10</c:f>
              <c:numCache>
                <c:formatCode>0.00</c:formatCode>
                <c:ptCount val="1"/>
                <c:pt idx="0">
                  <c:v>16.5</c:v>
                </c:pt>
              </c:numCache>
            </c:numRef>
          </c:yVal>
        </c:ser>
        <c:ser>
          <c:idx val="6"/>
          <c:order val="2"/>
          <c:tx>
            <c:strRef>
              <c:f>'WB Sorted (TR DCM)'!$G$12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'WB Sorted (TR DCM)'!$C$13</c:f>
              <c:numCache>
                <c:formatCode>0.00</c:formatCode>
                <c:ptCount val="1"/>
                <c:pt idx="0">
                  <c:v>7.64</c:v>
                </c:pt>
              </c:numCache>
            </c:numRef>
          </c:xVal>
          <c:yVal>
            <c:numRef>
              <c:f>'WB Sorted (TR DCM)'!$D$13</c:f>
              <c:numCache>
                <c:formatCode>0.00</c:formatCode>
                <c:ptCount val="1"/>
                <c:pt idx="0">
                  <c:v>14.239999999999998</c:v>
                </c:pt>
              </c:numCache>
            </c:numRef>
          </c:yVal>
        </c:ser>
        <c:ser>
          <c:idx val="7"/>
          <c:order val="3"/>
          <c:tx>
            <c:strRef>
              <c:f>'WB Sorted (TR DCM)'!$G$14</c:f>
              <c:strCache>
                <c:ptCount val="1"/>
                <c:pt idx="0">
                  <c:v>source6-cat2-RU60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DCM)'!$C$14:$C$15</c:f>
              <c:numCache>
                <c:formatCode>0.00</c:formatCode>
                <c:ptCount val="2"/>
                <c:pt idx="0">
                  <c:v>1.7</c:v>
                </c:pt>
                <c:pt idx="1">
                  <c:v>1.9000000000000001</c:v>
                </c:pt>
              </c:numCache>
            </c:numRef>
          </c:xVal>
          <c:yVal>
            <c:numRef>
              <c:f>'WB Sorted (TR DCM)'!$D$14:$D$15</c:f>
              <c:numCache>
                <c:formatCode>0.00</c:formatCode>
                <c:ptCount val="2"/>
                <c:pt idx="0">
                  <c:v>6.3</c:v>
                </c:pt>
                <c:pt idx="1">
                  <c:v>12.7</c:v>
                </c:pt>
              </c:numCache>
            </c:numRef>
          </c:yVal>
        </c:ser>
        <c:ser>
          <c:idx val="8"/>
          <c:order val="4"/>
          <c:tx>
            <c:strRef>
              <c:f>'WB Sorted (TR DCM)'!$G$16</c:f>
              <c:strCache>
                <c:ptCount val="1"/>
                <c:pt idx="0">
                  <c:v>source11-cat2-RU60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10"/>
            <c:spPr>
              <a:solidFill>
                <a:srgbClr val="0070C0"/>
              </a:solidFill>
            </c:spPr>
          </c:marker>
          <c:xVal>
            <c:numRef>
              <c:f>'WB Sorted (TR DCM)'!$C$16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'WB Sorted (TR DCM)'!$D$16</c:f>
              <c:numCache>
                <c:formatCode>0.00</c:formatCode>
                <c:ptCount val="1"/>
                <c:pt idx="0">
                  <c:v>16.5</c:v>
                </c:pt>
              </c:numCache>
            </c:numRef>
          </c:yVal>
        </c:ser>
        <c:ser>
          <c:idx val="9"/>
          <c:order val="5"/>
          <c:tx>
            <c:strRef>
              <c:f>'WB Sorted (TR DCM)'!$G$18</c:f>
              <c:strCache>
                <c:ptCount val="1"/>
                <c:pt idx="0">
                  <c:v>source8-cat3-RU60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'WB Sorted (TR DCM)'!$C$19</c:f>
              <c:numCache>
                <c:formatCode>0.00</c:formatCode>
                <c:ptCount val="1"/>
                <c:pt idx="0">
                  <c:v>-3</c:v>
                </c:pt>
              </c:numCache>
            </c:numRef>
          </c:xVal>
          <c:yVal>
            <c:numRef>
              <c:f>'WB Sorted (TR DCM)'!$D$19</c:f>
              <c:numCache>
                <c:formatCode>0.00</c:formatCode>
                <c:ptCount val="1"/>
                <c:pt idx="0">
                  <c:v>-2</c:v>
                </c:pt>
              </c:numCache>
            </c:numRef>
          </c:yVal>
        </c:ser>
        <c:ser>
          <c:idx val="12"/>
          <c:order val="6"/>
          <c:tx>
            <c:strRef>
              <c:f>'WB Sorted (TR DCM)'!$G$23</c:f>
              <c:strCache>
                <c:ptCount val="1"/>
                <c:pt idx="0">
                  <c:v>source6-cat1-RU80/90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DCM)'!$C$23</c:f>
              <c:numCache>
                <c:formatCode>0.00</c:formatCode>
                <c:ptCount val="1"/>
                <c:pt idx="0">
                  <c:v>2</c:v>
                </c:pt>
              </c:numCache>
            </c:numRef>
          </c:xVal>
          <c:yVal>
            <c:numRef>
              <c:f>'WB Sorted (TR DCM)'!$D$23</c:f>
              <c:numCache>
                <c:formatCode>0.00</c:formatCode>
                <c:ptCount val="1"/>
                <c:pt idx="0">
                  <c:v>8.5</c:v>
                </c:pt>
              </c:numCache>
            </c:numRef>
          </c:yVal>
        </c:ser>
        <c:ser>
          <c:idx val="14"/>
          <c:order val="7"/>
          <c:tx>
            <c:strRef>
              <c:f>'WB Sorted (TR DCM)'!$G$27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DCM)'!$C$27:$C$28</c:f>
              <c:numCache>
                <c:formatCode>0.00</c:formatCode>
                <c:ptCount val="2"/>
                <c:pt idx="0">
                  <c:v>7.4300000000000024</c:v>
                </c:pt>
                <c:pt idx="1">
                  <c:v>7.6499999999999995</c:v>
                </c:pt>
              </c:numCache>
            </c:numRef>
          </c:xVal>
          <c:yVal>
            <c:numRef>
              <c:f>'WB Sorted (TR DCM)'!$D$27:$D$28</c:f>
              <c:numCache>
                <c:formatCode>0.00</c:formatCode>
                <c:ptCount val="2"/>
                <c:pt idx="0">
                  <c:v>22.7</c:v>
                </c:pt>
                <c:pt idx="1">
                  <c:v>23.959999999999987</c:v>
                </c:pt>
              </c:numCache>
            </c:numRef>
          </c:yVal>
        </c:ser>
        <c:ser>
          <c:idx val="15"/>
          <c:order val="8"/>
          <c:tx>
            <c:strRef>
              <c:f>'WB Sorted (TR DCM)'!$G$29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('WB Sorted (TR DCM)'!$C$30,'WB Sorted (TR DCM)'!$C$32)</c:f>
              <c:numCache>
                <c:formatCode>0.00</c:formatCode>
                <c:ptCount val="2"/>
                <c:pt idx="0">
                  <c:v>10.69</c:v>
                </c:pt>
                <c:pt idx="1">
                  <c:v>14.6</c:v>
                </c:pt>
              </c:numCache>
            </c:numRef>
          </c:xVal>
          <c:yVal>
            <c:numRef>
              <c:f>('WB Sorted (TR DCM)'!$D$30,'WB Sorted (TR DCM)'!$D$32)</c:f>
              <c:numCache>
                <c:formatCode>0.00</c:formatCode>
                <c:ptCount val="2"/>
                <c:pt idx="0">
                  <c:v>23.49</c:v>
                </c:pt>
                <c:pt idx="1">
                  <c:v>24.630000000000024</c:v>
                </c:pt>
              </c:numCache>
            </c:numRef>
          </c:yVal>
        </c:ser>
        <c:ser>
          <c:idx val="17"/>
          <c:order val="9"/>
          <c:tx>
            <c:strRef>
              <c:f>'WB Sorted (TR DCM)'!$G$35</c:f>
              <c:strCache>
                <c:ptCount val="1"/>
                <c:pt idx="0">
                  <c:v>source6-cat2-RU80/90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'WB Sorted (TR DCM)'!$C$35:$C$36</c:f>
              <c:numCache>
                <c:formatCode>0.00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'WB Sorted (TR DCM)'!$D$35:$D$36</c:f>
              <c:numCache>
                <c:formatCode>0.00</c:formatCode>
                <c:ptCount val="2"/>
                <c:pt idx="0">
                  <c:v>4.4000000000000004</c:v>
                </c:pt>
                <c:pt idx="1">
                  <c:v>7.3</c:v>
                </c:pt>
              </c:numCache>
            </c:numRef>
          </c:yVal>
        </c:ser>
        <c:axId val="79335424"/>
        <c:axId val="79337728"/>
      </c:scatterChart>
      <c:valAx>
        <c:axId val="793354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79337728"/>
        <c:crosses val="autoZero"/>
        <c:crossBetween val="midCat"/>
      </c:valAx>
      <c:valAx>
        <c:axId val="7933772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7933542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6461971597512171"/>
          <c:y val="0.32379713885957118"/>
          <c:w val="0.31858320856765526"/>
          <c:h val="0.49832353696811482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FTP1</a:t>
            </a:r>
            <a:r>
              <a:rPr lang="en-US" baseline="0"/>
              <a:t> traffic, subband scheduling, </a:t>
            </a:r>
          </a:p>
          <a:p>
            <a:pPr>
              <a:defRPr/>
            </a:pPr>
            <a:r>
              <a:rPr lang="en-US" baseline="0"/>
              <a:t>R-ML/SLIC</a:t>
            </a:r>
            <a:endParaRPr lang="en-US"/>
          </a:p>
        </c:rich>
      </c:tx>
      <c:layout/>
    </c:title>
    <c:plotArea>
      <c:layout/>
      <c:scatterChart>
        <c:scatterStyle val="lineMarker"/>
        <c:ser>
          <c:idx val="2"/>
          <c:order val="0"/>
          <c:tx>
            <c:strRef>
              <c:f>'SB Sorted (TR DCM)'!$G$4</c:f>
              <c:strCache>
                <c:ptCount val="1"/>
                <c:pt idx="0">
                  <c:v>source7-cat1-RU60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DCM)'!$C$4</c:f>
              <c:numCache>
                <c:formatCode>0.00</c:formatCode>
                <c:ptCount val="1"/>
                <c:pt idx="0">
                  <c:v>0.2</c:v>
                </c:pt>
              </c:numCache>
            </c:numRef>
          </c:xVal>
          <c:yVal>
            <c:numRef>
              <c:f>'SB Sorted (TR DCM)'!$D$4</c:f>
              <c:numCache>
                <c:formatCode>0.00</c:formatCode>
                <c:ptCount val="1"/>
                <c:pt idx="0">
                  <c:v>5.2</c:v>
                </c:pt>
              </c:numCache>
            </c:numRef>
          </c:yVal>
        </c:ser>
        <c:ser>
          <c:idx val="4"/>
          <c:order val="1"/>
          <c:tx>
            <c:strRef>
              <c:f>'SB Sorted (TR DCM)'!$G$7</c:f>
              <c:strCache>
                <c:ptCount val="1"/>
                <c:pt idx="0">
                  <c:v>source11-cat1-RU60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DCM)'!$C$7</c:f>
              <c:numCache>
                <c:formatCode>0.00</c:formatCode>
                <c:ptCount val="1"/>
                <c:pt idx="0">
                  <c:v>3.71</c:v>
                </c:pt>
              </c:numCache>
            </c:numRef>
          </c:xVal>
          <c:yVal>
            <c:numRef>
              <c:f>'SB Sorted (TR DCM)'!$D$7</c:f>
              <c:numCache>
                <c:formatCode>0.00</c:formatCode>
                <c:ptCount val="1"/>
                <c:pt idx="0">
                  <c:v>8.77</c:v>
                </c:pt>
              </c:numCache>
            </c:numRef>
          </c:yVal>
        </c:ser>
        <c:ser>
          <c:idx val="5"/>
          <c:order val="2"/>
          <c:tx>
            <c:strRef>
              <c:f>'SB Sorted (TR DCM)'!$G$9</c:f>
              <c:strCache>
                <c:ptCount val="1"/>
                <c:pt idx="0">
                  <c:v>source3-cat2-RU60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DCM)'!$C$9</c:f>
              <c:numCache>
                <c:formatCode>0.00</c:formatCode>
                <c:ptCount val="1"/>
                <c:pt idx="0">
                  <c:v>2.62</c:v>
                </c:pt>
              </c:numCache>
            </c:numRef>
          </c:xVal>
          <c:yVal>
            <c:numRef>
              <c:f>'SB Sorted (TR DCM)'!$D$9</c:f>
              <c:numCache>
                <c:formatCode>0.00</c:formatCode>
                <c:ptCount val="1"/>
                <c:pt idx="0">
                  <c:v>4.9400000000000004</c:v>
                </c:pt>
              </c:numCache>
            </c:numRef>
          </c:yVal>
        </c:ser>
        <c:ser>
          <c:idx val="6"/>
          <c:order val="3"/>
          <c:tx>
            <c:strRef>
              <c:f>'SB Sorted (TR DCM)'!$G$10</c:f>
              <c:strCache>
                <c:ptCount val="1"/>
                <c:pt idx="0">
                  <c:v>source4-cat2-RU60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DCM)'!$C$11</c:f>
              <c:numCache>
                <c:formatCode>0.00</c:formatCode>
                <c:ptCount val="1"/>
                <c:pt idx="0">
                  <c:v>2.5099999999999998</c:v>
                </c:pt>
              </c:numCache>
            </c:numRef>
          </c:xVal>
          <c:yVal>
            <c:numRef>
              <c:f>'SB Sorted (TR DCM)'!$D$11</c:f>
              <c:numCache>
                <c:formatCode>0.00</c:formatCode>
                <c:ptCount val="1"/>
                <c:pt idx="0">
                  <c:v>3.16</c:v>
                </c:pt>
              </c:numCache>
            </c:numRef>
          </c:yVal>
        </c:ser>
        <c:ser>
          <c:idx val="7"/>
          <c:order val="4"/>
          <c:tx>
            <c:strRef>
              <c:f>'SB Sorted (TR DCM)'!$G$12</c:f>
              <c:strCache>
                <c:ptCount val="1"/>
                <c:pt idx="0">
                  <c:v>source3-cat3-RU60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</c:spPr>
          </c:marker>
          <c:xVal>
            <c:numRef>
              <c:f>'SB Sorted (TR DCM)'!$C$12</c:f>
              <c:numCache>
                <c:formatCode>0.00</c:formatCode>
                <c:ptCount val="1"/>
                <c:pt idx="0">
                  <c:v>4.3</c:v>
                </c:pt>
              </c:numCache>
            </c:numRef>
          </c:xVal>
          <c:yVal>
            <c:numRef>
              <c:f>'SB Sorted (TR DCM)'!$D$12</c:f>
              <c:numCache>
                <c:formatCode>0.00</c:formatCode>
                <c:ptCount val="1"/>
                <c:pt idx="0">
                  <c:v>2.16</c:v>
                </c:pt>
              </c:numCache>
            </c:numRef>
          </c:yVal>
        </c:ser>
        <c:ser>
          <c:idx val="10"/>
          <c:order val="5"/>
          <c:tx>
            <c:strRef>
              <c:f>'SB Sorted (TR DCM)'!$G$17</c:f>
              <c:strCache>
                <c:ptCount val="1"/>
                <c:pt idx="0">
                  <c:v>source7-cat1-RU80/90</c:v>
                </c:pt>
              </c:strCache>
            </c:strRef>
          </c:tx>
          <c:spPr>
            <a:ln w="28575">
              <a:noFill/>
            </a:ln>
          </c:spPr>
          <c:marker>
            <c:symbol val="x"/>
            <c:size val="7"/>
            <c:spPr>
              <a:solidFill>
                <a:srgbClr val="FF0000"/>
              </a:solidFill>
            </c:spPr>
          </c:marker>
          <c:xVal>
            <c:numRef>
              <c:f>('SB Sorted (TR DCM)'!$C$17,'SB Sorted (TR DCM)'!$C$19)</c:f>
              <c:numCache>
                <c:formatCode>0.00</c:formatCode>
                <c:ptCount val="2"/>
                <c:pt idx="0">
                  <c:v>4.4000000000000004</c:v>
                </c:pt>
                <c:pt idx="1">
                  <c:v>6</c:v>
                </c:pt>
              </c:numCache>
            </c:numRef>
          </c:xVal>
          <c:yVal>
            <c:numRef>
              <c:f>('SB Sorted (TR DCM)'!$D$17,'SB Sorted (TR DCM)'!$D$19)</c:f>
              <c:numCache>
                <c:formatCode>0.00</c:formatCode>
                <c:ptCount val="2"/>
                <c:pt idx="0">
                  <c:v>11</c:v>
                </c:pt>
                <c:pt idx="1">
                  <c:v>11.1</c:v>
                </c:pt>
              </c:numCache>
            </c:numRef>
          </c:yVal>
        </c:ser>
        <c:ser>
          <c:idx val="12"/>
          <c:order val="6"/>
          <c:tx>
            <c:strRef>
              <c:f>'SB Sorted (TR DCM)'!$G$22</c:f>
              <c:strCache>
                <c:ptCount val="1"/>
                <c:pt idx="0">
                  <c:v>source11-cat1-RU80/90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DCM)'!$C$22</c:f>
              <c:numCache>
                <c:formatCode>0.00</c:formatCode>
                <c:ptCount val="1"/>
                <c:pt idx="0">
                  <c:v>4.4300000000000024</c:v>
                </c:pt>
              </c:numCache>
            </c:numRef>
          </c:xVal>
          <c:yVal>
            <c:numRef>
              <c:f>'SB Sorted (TR DCM)'!$D$22</c:f>
              <c:numCache>
                <c:formatCode>0.00</c:formatCode>
                <c:ptCount val="1"/>
                <c:pt idx="0">
                  <c:v>14.15</c:v>
                </c:pt>
              </c:numCache>
            </c:numRef>
          </c:yVal>
        </c:ser>
        <c:ser>
          <c:idx val="13"/>
          <c:order val="7"/>
          <c:tx>
            <c:strRef>
              <c:f>'SB Sorted (TR DCM)'!$G$24</c:f>
              <c:strCache>
                <c:ptCount val="1"/>
                <c:pt idx="0">
                  <c:v>source3-cat2-RU80/90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DCM)'!$C$24:$C$25</c:f>
              <c:numCache>
                <c:formatCode>0.00</c:formatCode>
                <c:ptCount val="2"/>
                <c:pt idx="0">
                  <c:v>6.84</c:v>
                </c:pt>
                <c:pt idx="1">
                  <c:v>10.43</c:v>
                </c:pt>
              </c:numCache>
            </c:numRef>
          </c:xVal>
          <c:yVal>
            <c:numRef>
              <c:f>'SB Sorted (TR DCM)'!$D$24:$D$25</c:f>
              <c:numCache>
                <c:formatCode>0.00</c:formatCode>
                <c:ptCount val="2"/>
                <c:pt idx="0">
                  <c:v>10.59</c:v>
                </c:pt>
                <c:pt idx="1">
                  <c:v>13.61</c:v>
                </c:pt>
              </c:numCache>
            </c:numRef>
          </c:yVal>
        </c:ser>
        <c:ser>
          <c:idx val="14"/>
          <c:order val="8"/>
          <c:tx>
            <c:strRef>
              <c:f>'SB Sorted (TR DCM)'!$G$26</c:f>
              <c:strCache>
                <c:ptCount val="1"/>
                <c:pt idx="0">
                  <c:v>source4-cat2-RU80/90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('SB Sorted (TR DCM)'!$C$27,'SB Sorted (TR DCM)'!$C$29)</c:f>
              <c:numCache>
                <c:formatCode>0.00</c:formatCode>
                <c:ptCount val="2"/>
                <c:pt idx="0">
                  <c:v>10.639999999999999</c:v>
                </c:pt>
                <c:pt idx="1">
                  <c:v>10.4</c:v>
                </c:pt>
              </c:numCache>
            </c:numRef>
          </c:xVal>
          <c:yVal>
            <c:numRef>
              <c:f>('SB Sorted (TR DCM)'!$D$27,'SB Sorted (TR DCM)'!$D$29)</c:f>
              <c:numCache>
                <c:formatCode>0.00</c:formatCode>
                <c:ptCount val="2"/>
                <c:pt idx="0">
                  <c:v>13.77</c:v>
                </c:pt>
                <c:pt idx="1">
                  <c:v>16.649999999999999</c:v>
                </c:pt>
              </c:numCache>
            </c:numRef>
          </c:yVal>
        </c:ser>
        <c:ser>
          <c:idx val="16"/>
          <c:order val="9"/>
          <c:tx>
            <c:strRef>
              <c:f>'SB Sorted (TR DCM)'!$G$32</c:f>
              <c:strCache>
                <c:ptCount val="1"/>
                <c:pt idx="0">
                  <c:v>source3-cat3-RU80/90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</c:spPr>
          </c:marker>
          <c:xVal>
            <c:numRef>
              <c:f>'SB Sorted (TR DCM)'!$C$32:$C$33</c:f>
              <c:numCache>
                <c:formatCode>0.00</c:formatCode>
                <c:ptCount val="2"/>
                <c:pt idx="0">
                  <c:v>8.2399999999999984</c:v>
                </c:pt>
                <c:pt idx="1">
                  <c:v>11.09</c:v>
                </c:pt>
              </c:numCache>
            </c:numRef>
          </c:xVal>
          <c:yVal>
            <c:numRef>
              <c:f>'SB Sorted (TR DCM)'!$D$32:$D$34</c:f>
              <c:numCache>
                <c:formatCode>0.00</c:formatCode>
                <c:ptCount val="3"/>
                <c:pt idx="0">
                  <c:v>2.96</c:v>
                </c:pt>
                <c:pt idx="1">
                  <c:v>3.77</c:v>
                </c:pt>
              </c:numCache>
            </c:numRef>
          </c:yVal>
        </c:ser>
        <c:axId val="79463552"/>
        <c:axId val="79465856"/>
      </c:scatterChart>
      <c:valAx>
        <c:axId val="794635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Gain on Mean UPT</a:t>
                </a:r>
                <a:r>
                  <a:rPr lang="en-US" baseline="0"/>
                  <a:t> (%)</a:t>
                </a:r>
                <a:endParaRPr lang="en-US"/>
              </a:p>
            </c:rich>
          </c:tx>
          <c:layout/>
        </c:title>
        <c:numFmt formatCode="0.00" sourceLinked="1"/>
        <c:majorTickMark val="none"/>
        <c:tickLblPos val="nextTo"/>
        <c:crossAx val="79465856"/>
        <c:crosses val="autoZero"/>
        <c:crossBetween val="midCat"/>
      </c:valAx>
      <c:valAx>
        <c:axId val="7946585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 b="1" i="0" baseline="0"/>
                  <a:t>Gain on 5% UPT (%)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79463552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'SO+gain'!$A$4:$A$9</c:f>
              <c:numCache>
                <c:formatCode>0.0</c:formatCode>
                <c:ptCount val="6"/>
                <c:pt idx="0">
                  <c:v>60</c:v>
                </c:pt>
                <c:pt idx="1">
                  <c:v>80.599999999999994</c:v>
                </c:pt>
                <c:pt idx="2">
                  <c:v>83</c:v>
                </c:pt>
                <c:pt idx="3">
                  <c:v>59</c:v>
                </c:pt>
                <c:pt idx="4">
                  <c:v>80</c:v>
                </c:pt>
                <c:pt idx="5">
                  <c:v>82</c:v>
                </c:pt>
              </c:numCache>
            </c:numRef>
          </c:xVal>
          <c:yVal>
            <c:numRef>
              <c:f>'SO+gain'!$B$4:$B$9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98.5</c:v>
                </c:pt>
                <c:pt idx="3">
                  <c:v>99</c:v>
                </c:pt>
                <c:pt idx="4">
                  <c:v>99</c:v>
                </c:pt>
                <c:pt idx="5">
                  <c:v>98.7</c:v>
                </c:pt>
              </c:numCache>
            </c:numRef>
          </c:yVal>
        </c:ser>
        <c:ser>
          <c:idx val="1"/>
          <c:order val="1"/>
          <c:tx>
            <c:v>Ericsson-7212</c:v>
          </c:tx>
          <c:spPr>
            <a:ln w="28575">
              <a:noFill/>
            </a:ln>
          </c:spPr>
          <c:xVal>
            <c:numRef>
              <c:f>'SO+gain'!$A$10:$A$15</c:f>
              <c:numCache>
                <c:formatCode>0.0</c:formatCode>
                <c:ptCount val="6"/>
                <c:pt idx="0">
                  <c:v>62</c:v>
                </c:pt>
                <c:pt idx="1">
                  <c:v>62</c:v>
                </c:pt>
                <c:pt idx="2">
                  <c:v>60</c:v>
                </c:pt>
                <c:pt idx="3">
                  <c:v>59</c:v>
                </c:pt>
                <c:pt idx="4">
                  <c:v>62</c:v>
                </c:pt>
                <c:pt idx="5">
                  <c:v>62</c:v>
                </c:pt>
              </c:numCache>
            </c:numRef>
          </c:xVal>
          <c:yVal>
            <c:numRef>
              <c:f>'SO+gain'!$B$10:$B$15</c:f>
              <c:numCache>
                <c:formatCode>0.0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98</c:v>
                </c:pt>
                <c:pt idx="3">
                  <c:v>98</c:v>
                </c:pt>
                <c:pt idx="4">
                  <c:v>100</c:v>
                </c:pt>
                <c:pt idx="5">
                  <c:v>100</c:v>
                </c:pt>
              </c:numCache>
            </c:numRef>
          </c:yVal>
        </c:ser>
        <c:ser>
          <c:idx val="2"/>
          <c:order val="2"/>
          <c:tx>
            <c:v>MTK-7191</c:v>
          </c:tx>
          <c:spPr>
            <a:ln w="28575">
              <a:noFill/>
            </a:ln>
          </c:spPr>
          <c:xVal>
            <c:numRef>
              <c:f>'SO+gain'!$A$16:$A$17</c:f>
              <c:numCache>
                <c:formatCode>0.0</c:formatCode>
                <c:ptCount val="2"/>
                <c:pt idx="0">
                  <c:v>54.8</c:v>
                </c:pt>
                <c:pt idx="1">
                  <c:v>76.599999999999994</c:v>
                </c:pt>
              </c:numCache>
            </c:numRef>
          </c:xVal>
          <c:yVal>
            <c:numRef>
              <c:f>'SO+gain'!$B$16:$B$17</c:f>
              <c:numCache>
                <c:formatCode>0.0</c:formatCode>
                <c:ptCount val="2"/>
                <c:pt idx="0">
                  <c:v>99.7</c:v>
                </c:pt>
                <c:pt idx="1">
                  <c:v>99.240000000000023</c:v>
                </c:pt>
              </c:numCache>
            </c:numRef>
          </c:yVal>
        </c:ser>
        <c:ser>
          <c:idx val="3"/>
          <c:order val="3"/>
          <c:tx>
            <c:v>Nokia Net-7541</c:v>
          </c:tx>
          <c:spPr>
            <a:ln w="28575">
              <a:noFill/>
            </a:ln>
          </c:spPr>
          <c:xVal>
            <c:numRef>
              <c:f>'SO+gain'!$A$18:$A$23</c:f>
              <c:numCache>
                <c:formatCode>0.0</c:formatCode>
                <c:ptCount val="6"/>
                <c:pt idx="0">
                  <c:v>65.599999999999994</c:v>
                </c:pt>
                <c:pt idx="1">
                  <c:v>64.7</c:v>
                </c:pt>
                <c:pt idx="2">
                  <c:v>65.599999999999994</c:v>
                </c:pt>
                <c:pt idx="3">
                  <c:v>82.1</c:v>
                </c:pt>
                <c:pt idx="4">
                  <c:v>81.2</c:v>
                </c:pt>
                <c:pt idx="5">
                  <c:v>80.8</c:v>
                </c:pt>
              </c:numCache>
            </c:numRef>
          </c:xVal>
          <c:yVal>
            <c:numRef>
              <c:f>'SO+gain'!$B$18:$B$23</c:f>
              <c:numCache>
                <c:formatCode>0.0</c:formatCode>
                <c:ptCount val="6"/>
                <c:pt idx="0">
                  <c:v>99.3</c:v>
                </c:pt>
                <c:pt idx="1">
                  <c:v>99.4</c:v>
                </c:pt>
                <c:pt idx="2">
                  <c:v>99.32</c:v>
                </c:pt>
                <c:pt idx="3">
                  <c:v>97.9</c:v>
                </c:pt>
                <c:pt idx="4">
                  <c:v>98.23</c:v>
                </c:pt>
                <c:pt idx="5">
                  <c:v>98.27</c:v>
                </c:pt>
              </c:numCache>
            </c:numRef>
          </c:yVal>
        </c:ser>
        <c:ser>
          <c:idx val="4"/>
          <c:order val="4"/>
          <c:tx>
            <c:v>LGE-7456</c:v>
          </c:tx>
          <c:spPr>
            <a:ln w="28575">
              <a:noFill/>
            </a:ln>
          </c:spPr>
          <c:xVal>
            <c:numRef>
              <c:f>'SO+gain'!$A$24:$A$26</c:f>
              <c:numCache>
                <c:formatCode>0.0</c:formatCode>
                <c:ptCount val="3"/>
                <c:pt idx="0">
                  <c:v>60</c:v>
                </c:pt>
                <c:pt idx="1">
                  <c:v>82</c:v>
                </c:pt>
                <c:pt idx="2">
                  <c:v>89</c:v>
                </c:pt>
              </c:numCache>
            </c:numRef>
          </c:xVal>
          <c:yVal>
            <c:numRef>
              <c:f>'SO+gain'!$B$24:$B$26</c:f>
              <c:numCache>
                <c:formatCode>0.0</c:formatCode>
                <c:ptCount val="3"/>
                <c:pt idx="0">
                  <c:v>95.8</c:v>
                </c:pt>
                <c:pt idx="1">
                  <c:v>95.2</c:v>
                </c:pt>
                <c:pt idx="2">
                  <c:v>90.3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'SO+gain'!$A$27:$A$28</c:f>
              <c:numCache>
                <c:formatCode>0.0</c:formatCode>
                <c:ptCount val="2"/>
                <c:pt idx="0">
                  <c:v>70.84</c:v>
                </c:pt>
                <c:pt idx="1">
                  <c:v>85.2</c:v>
                </c:pt>
              </c:numCache>
            </c:numRef>
          </c:xVal>
          <c:yVal>
            <c:numRef>
              <c:f>'SO+gain'!$B$27:$B$28</c:f>
              <c:numCache>
                <c:formatCode>0.0</c:formatCode>
                <c:ptCount val="2"/>
                <c:pt idx="0">
                  <c:v>98.7</c:v>
                </c:pt>
                <c:pt idx="1">
                  <c:v>93.82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'SO+gain'!$A$29:$A$30</c:f>
              <c:numCache>
                <c:formatCode>0.0</c:formatCode>
                <c:ptCount val="2"/>
                <c:pt idx="0">
                  <c:v>69.069999999999993</c:v>
                </c:pt>
                <c:pt idx="1">
                  <c:v>53.71</c:v>
                </c:pt>
              </c:numCache>
            </c:numRef>
          </c:xVal>
          <c:yVal>
            <c:numRef>
              <c:f>'SO+gain'!$B$29:$B$30</c:f>
              <c:numCache>
                <c:formatCode>0.0</c:formatCode>
                <c:ptCount val="2"/>
                <c:pt idx="0">
                  <c:v>98.36999999999999</c:v>
                </c:pt>
                <c:pt idx="1">
                  <c:v>97.940000000000026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'SO+gain'!$A$31:$A$34</c:f>
              <c:numCache>
                <c:formatCode>0.0</c:formatCode>
                <c:ptCount val="4"/>
                <c:pt idx="0">
                  <c:v>74.39</c:v>
                </c:pt>
                <c:pt idx="1">
                  <c:v>74.430000000000007</c:v>
                </c:pt>
                <c:pt idx="2">
                  <c:v>80.849999999999994</c:v>
                </c:pt>
                <c:pt idx="3">
                  <c:v>80.97</c:v>
                </c:pt>
              </c:numCache>
            </c:numRef>
          </c:xVal>
          <c:yVal>
            <c:numRef>
              <c:f>'SO+gain'!$B$31:$B$34</c:f>
              <c:numCache>
                <c:formatCode>0.0</c:formatCode>
                <c:ptCount val="4"/>
                <c:pt idx="0">
                  <c:v>98.76</c:v>
                </c:pt>
                <c:pt idx="1">
                  <c:v>98.75</c:v>
                </c:pt>
                <c:pt idx="2">
                  <c:v>98.54</c:v>
                </c:pt>
                <c:pt idx="3">
                  <c:v>98.53</c:v>
                </c:pt>
              </c:numCache>
            </c:numRef>
          </c:yVal>
        </c:ser>
        <c:axId val="79394304"/>
        <c:axId val="79395840"/>
      </c:scatterChart>
      <c:valAx>
        <c:axId val="79394304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79395840"/>
        <c:crosses val="autoZero"/>
        <c:crossBetween val="midCat"/>
        <c:majorUnit val="5"/>
      </c:valAx>
      <c:valAx>
        <c:axId val="79395840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79394304"/>
        <c:crosses val="autoZero"/>
        <c:crossBetween val="midCat"/>
        <c:majorUnit val="5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'SO+gain'!$A$40:$A$45</c:f>
              <c:numCache>
                <c:formatCode>0.0</c:formatCode>
                <c:ptCount val="6"/>
                <c:pt idx="0">
                  <c:v>61</c:v>
                </c:pt>
                <c:pt idx="1">
                  <c:v>78</c:v>
                </c:pt>
                <c:pt idx="2">
                  <c:v>87</c:v>
                </c:pt>
                <c:pt idx="3">
                  <c:v>60</c:v>
                </c:pt>
                <c:pt idx="4">
                  <c:v>77</c:v>
                </c:pt>
                <c:pt idx="5">
                  <c:v>86.2</c:v>
                </c:pt>
              </c:numCache>
            </c:numRef>
          </c:xVal>
          <c:yVal>
            <c:numRef>
              <c:f>'SO+gain'!$B$40:$B$45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</c:numCache>
            </c:numRef>
          </c:yVal>
        </c:ser>
        <c:ser>
          <c:idx val="1"/>
          <c:order val="1"/>
          <c:tx>
            <c:v>MTK-7191</c:v>
          </c:tx>
          <c:spPr>
            <a:ln w="28575">
              <a:noFill/>
            </a:ln>
          </c:spPr>
          <c:xVal>
            <c:numRef>
              <c:f>'SO+gain'!$A$46:$A$48</c:f>
              <c:numCache>
                <c:formatCode>0.0</c:formatCode>
                <c:ptCount val="3"/>
                <c:pt idx="0">
                  <c:v>58.9</c:v>
                </c:pt>
                <c:pt idx="1">
                  <c:v>82</c:v>
                </c:pt>
                <c:pt idx="2">
                  <c:v>86.9</c:v>
                </c:pt>
              </c:numCache>
            </c:numRef>
          </c:xVal>
          <c:yVal>
            <c:numRef>
              <c:f>'SO+gain'!$B$46:$B$48</c:f>
              <c:numCache>
                <c:formatCode>0.0</c:formatCode>
                <c:ptCount val="3"/>
                <c:pt idx="0">
                  <c:v>99.8</c:v>
                </c:pt>
                <c:pt idx="1">
                  <c:v>99.3</c:v>
                </c:pt>
                <c:pt idx="2">
                  <c:v>99.2</c:v>
                </c:pt>
              </c:numCache>
            </c:numRef>
          </c:yVal>
        </c:ser>
        <c:ser>
          <c:idx val="2"/>
          <c:order val="2"/>
          <c:tx>
            <c:v>DCM-7352</c:v>
          </c:tx>
          <c:spPr>
            <a:ln w="28575">
              <a:noFill/>
            </a:ln>
          </c:spPr>
          <c:xVal>
            <c:numRef>
              <c:f>'SO+gain'!$A$49:$A$54</c:f>
              <c:numCache>
                <c:formatCode>0.0</c:formatCode>
                <c:ptCount val="6"/>
                <c:pt idx="0">
                  <c:v>63.14</c:v>
                </c:pt>
                <c:pt idx="1">
                  <c:v>63.48</c:v>
                </c:pt>
                <c:pt idx="2">
                  <c:v>81.5</c:v>
                </c:pt>
                <c:pt idx="3">
                  <c:v>86.990000000000023</c:v>
                </c:pt>
                <c:pt idx="4">
                  <c:v>82.32</c:v>
                </c:pt>
                <c:pt idx="5">
                  <c:v>87.86999999999999</c:v>
                </c:pt>
              </c:numCache>
            </c:numRef>
          </c:xVal>
          <c:yVal>
            <c:numRef>
              <c:f>'SO+gain'!$B$49:$B$54</c:f>
              <c:numCache>
                <c:formatCode>0.0</c:formatCode>
                <c:ptCount val="6"/>
                <c:pt idx="0">
                  <c:v>99.8</c:v>
                </c:pt>
                <c:pt idx="1">
                  <c:v>99.78</c:v>
                </c:pt>
                <c:pt idx="2">
                  <c:v>99.2</c:v>
                </c:pt>
                <c:pt idx="3">
                  <c:v>98.55</c:v>
                </c:pt>
                <c:pt idx="4">
                  <c:v>99.05</c:v>
                </c:pt>
                <c:pt idx="5">
                  <c:v>98.169999999999987</c:v>
                </c:pt>
              </c:numCache>
            </c:numRef>
          </c:yVal>
        </c:ser>
        <c:ser>
          <c:idx val="3"/>
          <c:order val="3"/>
          <c:tx>
            <c:v>Intel-6531</c:v>
          </c:tx>
          <c:spPr>
            <a:ln w="28575">
              <a:noFill/>
            </a:ln>
          </c:spPr>
          <c:xVal>
            <c:numRef>
              <c:f>'SO+gain'!$A$55:$A$57</c:f>
              <c:numCache>
                <c:formatCode>0.0</c:formatCode>
                <c:ptCount val="3"/>
                <c:pt idx="0">
                  <c:v>86.7</c:v>
                </c:pt>
                <c:pt idx="1">
                  <c:v>86.6</c:v>
                </c:pt>
                <c:pt idx="2">
                  <c:v>93.1</c:v>
                </c:pt>
              </c:numCache>
            </c:numRef>
          </c:xVal>
          <c:yVal>
            <c:numRef>
              <c:f>'SO+gain'!$B$55:$B$57</c:f>
              <c:numCache>
                <c:formatCode>0.0</c:formatCode>
                <c:ptCount val="3"/>
                <c:pt idx="0">
                  <c:v>92.4</c:v>
                </c:pt>
                <c:pt idx="1">
                  <c:v>91.9</c:v>
                </c:pt>
                <c:pt idx="2">
                  <c:v>90.9</c:v>
                </c:pt>
              </c:numCache>
            </c:numRef>
          </c:yVal>
        </c:ser>
        <c:ser>
          <c:idx val="4"/>
          <c:order val="4"/>
          <c:tx>
            <c:v>LGE-7454</c:v>
          </c:tx>
          <c:spPr>
            <a:ln w="28575">
              <a:noFill/>
            </a:ln>
          </c:spPr>
          <c:xVal>
            <c:numRef>
              <c:f>'SO+gain'!$A$58:$A$59</c:f>
              <c:numCache>
                <c:formatCode>General</c:formatCode>
                <c:ptCount val="2"/>
                <c:pt idx="0">
                  <c:v>79</c:v>
                </c:pt>
                <c:pt idx="1">
                  <c:v>88</c:v>
                </c:pt>
              </c:numCache>
            </c:numRef>
          </c:xVal>
          <c:yVal>
            <c:numRef>
              <c:f>'SO+gain'!$B$58:$B$59</c:f>
              <c:numCache>
                <c:formatCode>General</c:formatCode>
                <c:ptCount val="2"/>
                <c:pt idx="0">
                  <c:v>96.9</c:v>
                </c:pt>
                <c:pt idx="1">
                  <c:v>94.4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'SO+gain'!$A$60:$A$61</c:f>
              <c:numCache>
                <c:formatCode>General</c:formatCode>
                <c:ptCount val="2"/>
                <c:pt idx="0">
                  <c:v>76.099999999999994</c:v>
                </c:pt>
                <c:pt idx="1">
                  <c:v>84.92</c:v>
                </c:pt>
              </c:numCache>
            </c:numRef>
          </c:xVal>
          <c:yVal>
            <c:numRef>
              <c:f>'SO+gain'!$B$60:$B$61</c:f>
              <c:numCache>
                <c:formatCode>General</c:formatCode>
                <c:ptCount val="2"/>
                <c:pt idx="0">
                  <c:v>99.04</c:v>
                </c:pt>
                <c:pt idx="1">
                  <c:v>93.97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'SO+gain'!$A$62:$A$63</c:f>
              <c:numCache>
                <c:formatCode>General</c:formatCode>
                <c:ptCount val="2"/>
                <c:pt idx="0">
                  <c:v>57.98</c:v>
                </c:pt>
                <c:pt idx="1">
                  <c:v>44.59</c:v>
                </c:pt>
              </c:numCache>
            </c:numRef>
          </c:xVal>
          <c:yVal>
            <c:numRef>
              <c:f>'SO+gain'!$B$62:$B$63</c:f>
              <c:numCache>
                <c:formatCode>General</c:formatCode>
                <c:ptCount val="2"/>
                <c:pt idx="0">
                  <c:v>98.06</c:v>
                </c:pt>
                <c:pt idx="1">
                  <c:v>97.69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'SO+gain'!$A$64:$A$69</c:f>
              <c:numCache>
                <c:formatCode>General</c:formatCode>
                <c:ptCount val="6"/>
                <c:pt idx="0">
                  <c:v>55.83</c:v>
                </c:pt>
                <c:pt idx="1">
                  <c:v>55.86</c:v>
                </c:pt>
                <c:pt idx="2">
                  <c:v>83.81</c:v>
                </c:pt>
                <c:pt idx="3">
                  <c:v>83.85</c:v>
                </c:pt>
                <c:pt idx="4">
                  <c:v>88.53</c:v>
                </c:pt>
                <c:pt idx="5">
                  <c:v>87.69</c:v>
                </c:pt>
              </c:numCache>
            </c:numRef>
          </c:xVal>
          <c:yVal>
            <c:numRef>
              <c:f>'SO+gain'!$B$64:$B$69</c:f>
              <c:numCache>
                <c:formatCode>General</c:formatCode>
                <c:ptCount val="6"/>
                <c:pt idx="0">
                  <c:v>98.72</c:v>
                </c:pt>
                <c:pt idx="1">
                  <c:v>98.72</c:v>
                </c:pt>
                <c:pt idx="2">
                  <c:v>98.55</c:v>
                </c:pt>
                <c:pt idx="3">
                  <c:v>98.56</c:v>
                </c:pt>
                <c:pt idx="4">
                  <c:v>98.61999999999999</c:v>
                </c:pt>
                <c:pt idx="5">
                  <c:v>98.6</c:v>
                </c:pt>
              </c:numCache>
            </c:numRef>
          </c:yVal>
        </c:ser>
        <c:axId val="79585664"/>
        <c:axId val="79587200"/>
      </c:scatterChart>
      <c:valAx>
        <c:axId val="79585664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79587200"/>
        <c:crosses val="autoZero"/>
        <c:crossBetween val="midCat"/>
        <c:majorUnit val="5"/>
      </c:valAx>
      <c:valAx>
        <c:axId val="79587200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79585664"/>
        <c:crosses val="autoZero"/>
        <c:crossBetween val="midCat"/>
        <c:majorUnit val="5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25FE-E46C-4534-ACCE-8382D2F4C539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1432-9470-439B-801E-DFCDDFBF7527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BE88-787D-4EB7-90DF-A6B9638513C7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72F5-02FE-4390-B6E1-32ADFBCC2F86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4B2C-85FE-456A-8936-0CF4D9733E2E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29D5-AF02-435B-A976-2B5816DCFA49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19A6-C46E-4ECD-90FA-9B187F9C1F88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5EAB-9671-4491-ADCA-D973A1D2A97A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6B95-7D41-4E7B-B168-84B54FADB01E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704A3-18BF-440C-8A5B-5978EB4255B3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1CEC-8391-40C9-85A1-0A6946451559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3595F-27AD-4AF5-BE9F-3AC1B4DC2CA0}" type="datetime1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512" y="260648"/>
            <a:ext cx="40302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Meeting #71</a:t>
            </a:r>
          </a:p>
          <a:p>
            <a:r>
              <a:rPr lang="en-US" b="1" dirty="0" smtClean="0"/>
              <a:t>Gothenburg, Sweden, 7 - 10 March 2016</a:t>
            </a:r>
          </a:p>
          <a:p>
            <a:endParaRPr lang="en-US" sz="800" dirty="0" smtClean="0"/>
          </a:p>
          <a:p>
            <a:r>
              <a:rPr lang="en-US" b="1" dirty="0" smtClean="0"/>
              <a:t>Agenda Item: </a:t>
            </a:r>
            <a:r>
              <a:rPr lang="en-US" b="1" dirty="0" smtClean="0"/>
              <a:t>10</a:t>
            </a:r>
            <a:r>
              <a:rPr lang="en-US" b="1" dirty="0" smtClean="0"/>
              <a:t>.1.1</a:t>
            </a:r>
            <a:endParaRPr lang="en-US" dirty="0" smtClean="0"/>
          </a:p>
          <a:p>
            <a:r>
              <a:rPr lang="en-US" b="1" dirty="0" smtClean="0"/>
              <a:t>Document for: Discussion</a:t>
            </a:r>
            <a:endParaRPr 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7681892" y="26064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RP-160262</a:t>
            </a:r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905348" y="2556193"/>
            <a:ext cx="7339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Motivation on New WI Proposal for MUST</a:t>
            </a:r>
            <a:endParaRPr lang="en-US" sz="32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3563888" y="3429000"/>
            <a:ext cx="1956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MediaTek</a:t>
            </a:r>
            <a:r>
              <a:rPr lang="en-US" sz="2400" b="1" dirty="0" smtClean="0"/>
              <a:t> Inc.</a:t>
            </a:r>
            <a:endParaRPr lang="en-US" sz="2400" b="1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611560" y="2564904"/>
          <a:ext cx="806489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hangingPunct="0"/>
            <a:r>
              <a:rPr lang="en-US" sz="2000" dirty="0" smtClean="0"/>
              <a:t>Serving/Offered traffic ratio versus resource utilization rate for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</a:t>
            </a:r>
          </a:p>
          <a:p>
            <a:pPr lvl="1" hangingPunct="0"/>
            <a:r>
              <a:rPr lang="en-US" sz="1600" dirty="0" err="1" smtClean="0"/>
              <a:t>Macrocell</a:t>
            </a:r>
            <a:r>
              <a:rPr lang="en-US" sz="1600" dirty="0" smtClean="0"/>
              <a:t>-only deployment is assumed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3886102" y="6217567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RU</a:t>
            </a:r>
            <a:endParaRPr lang="en-US" sz="1400" b="1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323528" y="3431335"/>
            <a:ext cx="400110" cy="17258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sz="1400" b="1" dirty="0" smtClean="0"/>
              <a:t>Serving/Offered Ratio</a:t>
            </a:r>
            <a:endParaRPr lang="en-US" sz="1400" b="1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PMCH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 conclusion in TR 36.859</a:t>
            </a:r>
          </a:p>
          <a:p>
            <a:r>
              <a:rPr lang="en-GB" dirty="0" smtClean="0"/>
              <a:t>Initial evaluation results of MUST for PMCH can be found in R1-156432, R1-157457, R1-155699 and R1-157610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Conclusions of the Study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MUST can increase system capacity as well as improve user experience in certain scenarios at least for 2Tx case</a:t>
            </a:r>
          </a:p>
          <a:p>
            <a:pPr lvl="1"/>
            <a:r>
              <a:rPr lang="en-US" sz="2000" dirty="0" smtClean="0"/>
              <a:t>MUST is generally more beneficial when the network experiences higher traffic load</a:t>
            </a:r>
          </a:p>
          <a:p>
            <a:pPr lvl="1"/>
            <a:r>
              <a:rPr lang="en-US" sz="2000" dirty="0" smtClean="0"/>
              <a:t>MUST is generally more beneficial in user perceived throughput for wideband scheduling case, compared to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 case</a:t>
            </a:r>
          </a:p>
          <a:p>
            <a:pPr lvl="1"/>
            <a:r>
              <a:rPr lang="en-US" sz="2000" dirty="0" smtClean="0"/>
              <a:t>MUST is generally more beneficial in user perceived throughput for cell-edge UEs, compared to other UEs</a:t>
            </a:r>
          </a:p>
          <a:p>
            <a:r>
              <a:rPr lang="en-US" sz="2400" dirty="0" smtClean="0"/>
              <a:t>MUST-far UEs can be legacy UEs when QPSK is applied to MUST-far UEs or the most two significant bits in the modulation symbol are assigned to far UE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/>
              <a:t>Objective of WI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altLang="zh-TW" sz="2400" dirty="0" smtClean="0"/>
              <a:t>Specify necessary mechanisms to enable LTE up to 8 </a:t>
            </a:r>
            <a:r>
              <a:rPr lang="en-US" altLang="zh-TW" sz="2400" dirty="0" err="1" smtClean="0"/>
              <a:t>Tx</a:t>
            </a:r>
            <a:r>
              <a:rPr lang="en-US" altLang="zh-TW" sz="2400" dirty="0" smtClean="0"/>
              <a:t> downlink intra-cell multiuser superposition transmission for PDSCH</a:t>
            </a:r>
          </a:p>
          <a:p>
            <a:r>
              <a:rPr lang="en-US" altLang="zh-TW" sz="2400" dirty="0" smtClean="0"/>
              <a:t>Network assistance information for up to two interfering data layers</a:t>
            </a:r>
          </a:p>
          <a:p>
            <a:r>
              <a:rPr lang="en-US" altLang="zh-TW" sz="2400" dirty="0" smtClean="0"/>
              <a:t>The following cases are supported</a:t>
            </a:r>
          </a:p>
          <a:p>
            <a:pPr lvl="1"/>
            <a:r>
              <a:rPr lang="en-US" altLang="zh-TW" sz="2000" dirty="0" smtClean="0"/>
              <a:t>Case 1: The interfering PDSCH is transmitted using the same transmission scheme and the same spatial </a:t>
            </a:r>
            <a:r>
              <a:rPr lang="en-US" altLang="zh-TW" sz="2000" dirty="0" err="1" smtClean="0"/>
              <a:t>precoding</a:t>
            </a:r>
            <a:r>
              <a:rPr lang="en-US" altLang="zh-TW" sz="2000" dirty="0" smtClean="0"/>
              <a:t> vector(s) as the serving PDSCH</a:t>
            </a:r>
          </a:p>
          <a:p>
            <a:pPr lvl="1"/>
            <a:r>
              <a:rPr lang="en-US" altLang="zh-TW" sz="2000" dirty="0" smtClean="0"/>
              <a:t>Case 2: The interfering PDSCH is transmitted using the same transmit diversity scheme as the serving PDSCH</a:t>
            </a:r>
          </a:p>
          <a:p>
            <a:pPr lvl="1"/>
            <a:r>
              <a:rPr lang="en-US" altLang="zh-TW" sz="2000" dirty="0" smtClean="0"/>
              <a:t>Case 3: The interfering PDSCH is transmitted using the same transmission scheme and a different spatial </a:t>
            </a:r>
            <a:r>
              <a:rPr lang="en-US" altLang="zh-TW" sz="2000" dirty="0" err="1" smtClean="0"/>
              <a:t>precoding</a:t>
            </a:r>
            <a:r>
              <a:rPr lang="en-US" altLang="zh-TW" sz="2000" dirty="0" smtClean="0"/>
              <a:t> vector as the serving PDSCH</a:t>
            </a:r>
          </a:p>
          <a:p>
            <a:endParaRPr lang="zh-TW" altLang="en-US" sz="2000" dirty="0"/>
          </a:p>
        </p:txBody>
      </p:sp>
      <p:grpSp>
        <p:nvGrpSpPr>
          <p:cNvPr id="4" name="群組 3"/>
          <p:cNvGrpSpPr/>
          <p:nvPr/>
        </p:nvGrpSpPr>
        <p:grpSpPr>
          <a:xfrm>
            <a:off x="5508104" y="5013176"/>
            <a:ext cx="2388531" cy="1459413"/>
            <a:chOff x="5436096" y="404664"/>
            <a:chExt cx="2752736" cy="1681945"/>
          </a:xfrm>
        </p:grpSpPr>
        <p:sp>
          <p:nvSpPr>
            <p:cNvPr id="47" name="橢圓 46"/>
            <p:cNvSpPr/>
            <p:nvPr/>
          </p:nvSpPr>
          <p:spPr>
            <a:xfrm rot="1145825" flipV="1">
              <a:off x="5982493" y="1443670"/>
              <a:ext cx="1885570" cy="64293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  <p:sp>
          <p:nvSpPr>
            <p:cNvPr id="48" name="橢圓 47"/>
            <p:cNvSpPr/>
            <p:nvPr/>
          </p:nvSpPr>
          <p:spPr>
            <a:xfrm rot="20454175">
              <a:off x="5982493" y="417234"/>
              <a:ext cx="1885570" cy="642939"/>
            </a:xfrm>
            <a:prstGeom prst="ellipse">
              <a:avLst/>
            </a:prstGeom>
            <a:solidFill>
              <a:srgbClr val="FFCC6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  <p:sp>
          <p:nvSpPr>
            <p:cNvPr id="49" name="等腰三角形 48"/>
            <p:cNvSpPr/>
            <p:nvPr/>
          </p:nvSpPr>
          <p:spPr>
            <a:xfrm flipV="1">
              <a:off x="5708827" y="865744"/>
              <a:ext cx="170416" cy="11992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  <p:cxnSp>
          <p:nvCxnSpPr>
            <p:cNvPr id="50" name="直線接點 49"/>
            <p:cNvCxnSpPr/>
            <p:nvPr/>
          </p:nvCxnSpPr>
          <p:spPr>
            <a:xfrm flipV="1">
              <a:off x="5794051" y="868901"/>
              <a:ext cx="0" cy="624861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等腰三角形 50"/>
            <p:cNvSpPr/>
            <p:nvPr/>
          </p:nvSpPr>
          <p:spPr>
            <a:xfrm flipV="1">
              <a:off x="5508104" y="865759"/>
              <a:ext cx="170416" cy="11992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  <p:cxnSp>
          <p:nvCxnSpPr>
            <p:cNvPr id="52" name="直線接點 51"/>
            <p:cNvCxnSpPr/>
            <p:nvPr/>
          </p:nvCxnSpPr>
          <p:spPr>
            <a:xfrm flipV="1">
              <a:off x="5593327" y="868915"/>
              <a:ext cx="0" cy="624861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5512301" y="1070890"/>
              <a:ext cx="366081" cy="422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  <p:sp>
          <p:nvSpPr>
            <p:cNvPr id="54" name="文字方塊 175"/>
            <p:cNvSpPr txBox="1"/>
            <p:nvPr/>
          </p:nvSpPr>
          <p:spPr>
            <a:xfrm>
              <a:off x="5436096" y="1465804"/>
              <a:ext cx="5373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eNB</a:t>
              </a:r>
              <a:endParaRPr lang="en-US" sz="1600" b="1" dirty="0"/>
            </a:p>
          </p:txBody>
        </p:sp>
        <p:sp>
          <p:nvSpPr>
            <p:cNvPr id="55" name="文字方塊 44"/>
            <p:cNvSpPr txBox="1"/>
            <p:nvPr/>
          </p:nvSpPr>
          <p:spPr>
            <a:xfrm>
              <a:off x="6121328" y="994421"/>
              <a:ext cx="1027845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Near-user</a:t>
              </a:r>
              <a:endParaRPr lang="en-US" sz="1600" b="1" dirty="0"/>
            </a:p>
          </p:txBody>
        </p:sp>
        <p:sp>
          <p:nvSpPr>
            <p:cNvPr id="56" name="文字方塊 177"/>
            <p:cNvSpPr txBox="1"/>
            <p:nvPr/>
          </p:nvSpPr>
          <p:spPr>
            <a:xfrm>
              <a:off x="7309296" y="565063"/>
              <a:ext cx="879536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Far-user</a:t>
              </a:r>
              <a:endParaRPr lang="en-US" sz="1600" b="1" dirty="0"/>
            </a:p>
          </p:txBody>
        </p:sp>
        <p:grpSp>
          <p:nvGrpSpPr>
            <p:cNvPr id="57" name="群組 56"/>
            <p:cNvGrpSpPr/>
            <p:nvPr/>
          </p:nvGrpSpPr>
          <p:grpSpPr>
            <a:xfrm>
              <a:off x="6234682" y="840743"/>
              <a:ext cx="131020" cy="211993"/>
              <a:chOff x="2307380" y="2552897"/>
              <a:chExt cx="100549" cy="169214"/>
            </a:xfrm>
          </p:grpSpPr>
          <p:grpSp>
            <p:nvGrpSpPr>
              <p:cNvPr id="85" name="群組 84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87" name="群組 86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91" name="直線接點 90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2" name="等腰三角形 91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88" name="群組 87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89" name="直線接點 88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0" name="等腰三角形 89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86" name="矩形 85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chemeClr val="tx1"/>
                </a:solidFill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grpSp>
          <p:nvGrpSpPr>
            <p:cNvPr id="58" name="群組 57"/>
            <p:cNvGrpSpPr/>
            <p:nvPr/>
          </p:nvGrpSpPr>
          <p:grpSpPr>
            <a:xfrm>
              <a:off x="7465316" y="404664"/>
              <a:ext cx="131020" cy="211993"/>
              <a:chOff x="2307380" y="2552897"/>
              <a:chExt cx="100549" cy="169214"/>
            </a:xfrm>
          </p:grpSpPr>
          <p:grpSp>
            <p:nvGrpSpPr>
              <p:cNvPr id="77" name="群組 76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79" name="群組 78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83" name="直線接點 82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4" name="等腰三角形 83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80" name="群組 79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81" name="直線接點 80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2" name="等腰三角形 81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78" name="矩形 77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grpSp>
          <p:nvGrpSpPr>
            <p:cNvPr id="59" name="群組 58"/>
            <p:cNvGrpSpPr/>
            <p:nvPr/>
          </p:nvGrpSpPr>
          <p:grpSpPr>
            <a:xfrm>
              <a:off x="7452320" y="1844824"/>
              <a:ext cx="131020" cy="211993"/>
              <a:chOff x="2307380" y="2552897"/>
              <a:chExt cx="100549" cy="169214"/>
            </a:xfrm>
          </p:grpSpPr>
          <p:grpSp>
            <p:nvGrpSpPr>
              <p:cNvPr id="69" name="群組 68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71" name="群組 70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75" name="直線接點 74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6" name="等腰三角形 75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72" name="群組 71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73" name="直線接點 72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4" name="等腰三角形 73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70" name="矩形 69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grpSp>
          <p:nvGrpSpPr>
            <p:cNvPr id="60" name="群組 59"/>
            <p:cNvGrpSpPr/>
            <p:nvPr/>
          </p:nvGrpSpPr>
          <p:grpSpPr>
            <a:xfrm>
              <a:off x="6234682" y="1488815"/>
              <a:ext cx="131020" cy="211993"/>
              <a:chOff x="2307380" y="2552897"/>
              <a:chExt cx="100549" cy="169214"/>
            </a:xfrm>
          </p:grpSpPr>
          <p:grpSp>
            <p:nvGrpSpPr>
              <p:cNvPr id="61" name="群組 60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63" name="群組 62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67" name="直線接點 66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8" name="等腰三角形 67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64" name="群組 63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65" name="直線接點 64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6" name="等腰三角形 65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62" name="矩形 61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</p:grpSp>
      <p:grpSp>
        <p:nvGrpSpPr>
          <p:cNvPr id="5" name="群組 4"/>
          <p:cNvGrpSpPr/>
          <p:nvPr/>
        </p:nvGrpSpPr>
        <p:grpSpPr>
          <a:xfrm>
            <a:off x="1309911" y="5239783"/>
            <a:ext cx="3550121" cy="997529"/>
            <a:chOff x="2600077" y="4228530"/>
            <a:chExt cx="4091449" cy="1149635"/>
          </a:xfrm>
        </p:grpSpPr>
        <p:sp>
          <p:nvSpPr>
            <p:cNvPr id="6" name="橢圓 5"/>
            <p:cNvSpPr/>
            <p:nvPr/>
          </p:nvSpPr>
          <p:spPr>
            <a:xfrm rot="20555733">
              <a:off x="3144219" y="4314599"/>
              <a:ext cx="1134172" cy="44455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sp>
          <p:nvSpPr>
            <p:cNvPr id="7" name="橢圓 6"/>
            <p:cNvSpPr/>
            <p:nvPr/>
          </p:nvSpPr>
          <p:spPr>
            <a:xfrm rot="1696604" flipV="1">
              <a:off x="3746112" y="4644565"/>
              <a:ext cx="2508927" cy="4962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sp>
          <p:nvSpPr>
            <p:cNvPr id="8" name="橢圓 7"/>
            <p:cNvSpPr/>
            <p:nvPr/>
          </p:nvSpPr>
          <p:spPr>
            <a:xfrm rot="1044267" flipV="1">
              <a:off x="3144219" y="4890695"/>
              <a:ext cx="1134172" cy="444550"/>
            </a:xfrm>
            <a:prstGeom prst="ellipse">
              <a:avLst/>
            </a:prstGeom>
            <a:solidFill>
              <a:srgbClr val="FFCC6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sp>
          <p:nvSpPr>
            <p:cNvPr id="9" name="橢圓 8"/>
            <p:cNvSpPr/>
            <p:nvPr/>
          </p:nvSpPr>
          <p:spPr>
            <a:xfrm rot="19903396">
              <a:off x="3746112" y="4506058"/>
              <a:ext cx="2508927" cy="496209"/>
            </a:xfrm>
            <a:prstGeom prst="ellipse">
              <a:avLst/>
            </a:prstGeom>
            <a:solidFill>
              <a:srgbClr val="FFCC6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2880772" y="4473799"/>
              <a:ext cx="141354" cy="9947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cxnSp>
          <p:nvCxnSpPr>
            <p:cNvPr id="11" name="直線接點 10"/>
            <p:cNvCxnSpPr/>
            <p:nvPr/>
          </p:nvCxnSpPr>
          <p:spPr>
            <a:xfrm flipV="1">
              <a:off x="2951461" y="4476416"/>
              <a:ext cx="0" cy="51830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等腰三角形 11"/>
            <p:cNvSpPr/>
            <p:nvPr/>
          </p:nvSpPr>
          <p:spPr>
            <a:xfrm flipV="1">
              <a:off x="2714280" y="4473811"/>
              <a:ext cx="141354" cy="9947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cxnSp>
          <p:nvCxnSpPr>
            <p:cNvPr id="13" name="直線接點 12"/>
            <p:cNvCxnSpPr/>
            <p:nvPr/>
          </p:nvCxnSpPr>
          <p:spPr>
            <a:xfrm flipV="1">
              <a:off x="2784969" y="4476429"/>
              <a:ext cx="0" cy="51830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717761" y="4643960"/>
              <a:ext cx="303650" cy="3507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40000" dist="50800" sx="1000" sy="1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/>
            </a:p>
          </p:txBody>
        </p:sp>
        <p:sp>
          <p:nvSpPr>
            <p:cNvPr id="15" name="文字方塊 135"/>
            <p:cNvSpPr txBox="1"/>
            <p:nvPr/>
          </p:nvSpPr>
          <p:spPr>
            <a:xfrm>
              <a:off x="2600077" y="4949749"/>
              <a:ext cx="675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eNB</a:t>
              </a:r>
              <a:endParaRPr lang="en-US" sz="1600" b="1" dirty="0"/>
            </a:p>
          </p:txBody>
        </p:sp>
        <p:sp>
          <p:nvSpPr>
            <p:cNvPr id="16" name="文字方塊 136"/>
            <p:cNvSpPr txBox="1"/>
            <p:nvPr/>
          </p:nvSpPr>
          <p:spPr>
            <a:xfrm>
              <a:off x="5562484" y="4386590"/>
              <a:ext cx="1129042" cy="3901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Far-user</a:t>
              </a:r>
              <a:endParaRPr lang="en-US" sz="1600" b="1" dirty="0"/>
            </a:p>
          </p:txBody>
        </p:sp>
        <p:sp>
          <p:nvSpPr>
            <p:cNvPr id="17" name="文字方塊 137"/>
            <p:cNvSpPr txBox="1"/>
            <p:nvPr/>
          </p:nvSpPr>
          <p:spPr>
            <a:xfrm>
              <a:off x="4336243" y="4818638"/>
              <a:ext cx="1027845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Near-user</a:t>
              </a:r>
              <a:endParaRPr lang="en-US" sz="1600" b="1" dirty="0"/>
            </a:p>
          </p:txBody>
        </p:sp>
        <p:sp>
          <p:nvSpPr>
            <p:cNvPr id="18" name="文字方塊 138"/>
            <p:cNvSpPr txBox="1"/>
            <p:nvPr/>
          </p:nvSpPr>
          <p:spPr>
            <a:xfrm>
              <a:off x="3225326" y="491693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Beam 1</a:t>
              </a:r>
              <a:endParaRPr lang="en-US" sz="1600" b="1" dirty="0"/>
            </a:p>
          </p:txBody>
        </p:sp>
        <p:sp>
          <p:nvSpPr>
            <p:cNvPr id="19" name="文字方塊 139"/>
            <p:cNvSpPr txBox="1"/>
            <p:nvPr/>
          </p:nvSpPr>
          <p:spPr>
            <a:xfrm>
              <a:off x="3225326" y="438659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 smtClean="0"/>
                <a:t>Beam 2</a:t>
              </a:r>
              <a:endParaRPr lang="en-US" sz="1600" b="1" dirty="0"/>
            </a:p>
          </p:txBody>
        </p:sp>
        <p:grpSp>
          <p:nvGrpSpPr>
            <p:cNvPr id="20" name="群組 19"/>
            <p:cNvGrpSpPr/>
            <p:nvPr/>
          </p:nvGrpSpPr>
          <p:grpSpPr>
            <a:xfrm>
              <a:off x="4770163" y="4684428"/>
              <a:ext cx="131020" cy="211993"/>
              <a:chOff x="2307380" y="2552897"/>
              <a:chExt cx="100549" cy="169214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41" name="群組 40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45" name="直線接點 44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等腰三角形 45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42" name="群組 41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43" name="直線接點 42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等腰三角形 43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40" name="矩形 39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chemeClr val="tx1"/>
                </a:solidFill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grpSp>
          <p:nvGrpSpPr>
            <p:cNvPr id="21" name="群組 20"/>
            <p:cNvGrpSpPr/>
            <p:nvPr/>
          </p:nvGrpSpPr>
          <p:grpSpPr>
            <a:xfrm>
              <a:off x="5684563" y="4228530"/>
              <a:ext cx="131020" cy="211993"/>
              <a:chOff x="2307380" y="2552897"/>
              <a:chExt cx="100549" cy="169214"/>
            </a:xfrm>
          </p:grpSpPr>
          <p:grpSp>
            <p:nvGrpSpPr>
              <p:cNvPr id="31" name="群組 30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33" name="群組 32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37" name="直線接點 36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等腰三角形 37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34" name="群組 33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35" name="直線接點 34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等腰三角形 35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32" name="矩形 31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grpSp>
          <p:nvGrpSpPr>
            <p:cNvPr id="22" name="群組 21"/>
            <p:cNvGrpSpPr/>
            <p:nvPr/>
          </p:nvGrpSpPr>
          <p:grpSpPr>
            <a:xfrm>
              <a:off x="5680522" y="5166172"/>
              <a:ext cx="131020" cy="211993"/>
              <a:chOff x="2307380" y="2552897"/>
              <a:chExt cx="100549" cy="169214"/>
            </a:xfrm>
          </p:grpSpPr>
          <p:grpSp>
            <p:nvGrpSpPr>
              <p:cNvPr id="23" name="群組 22"/>
              <p:cNvGrpSpPr/>
              <p:nvPr/>
            </p:nvGrpSpPr>
            <p:grpSpPr>
              <a:xfrm>
                <a:off x="2307380" y="2552897"/>
                <a:ext cx="98383" cy="167488"/>
                <a:chOff x="7989371" y="2394718"/>
                <a:chExt cx="120166" cy="204572"/>
              </a:xfrm>
            </p:grpSpPr>
            <p:grpSp>
              <p:nvGrpSpPr>
                <p:cNvPr id="25" name="群組 24"/>
                <p:cNvGrpSpPr/>
                <p:nvPr/>
              </p:nvGrpSpPr>
              <p:grpSpPr>
                <a:xfrm>
                  <a:off x="7989371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29" name="直線接點 28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等腰三角形 29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grpSp>
              <p:nvGrpSpPr>
                <p:cNvPr id="26" name="群組 25"/>
                <p:cNvGrpSpPr/>
                <p:nvPr/>
              </p:nvGrpSpPr>
              <p:grpSpPr>
                <a:xfrm>
                  <a:off x="8054025" y="2394718"/>
                  <a:ext cx="55512" cy="204572"/>
                  <a:chOff x="7956376" y="2395178"/>
                  <a:chExt cx="55512" cy="204572"/>
                </a:xfrm>
              </p:grpSpPr>
              <p:cxnSp>
                <p:nvCxnSpPr>
                  <p:cNvPr id="27" name="直線接點 26"/>
                  <p:cNvCxnSpPr/>
                  <p:nvPr/>
                </p:nvCxnSpPr>
                <p:spPr>
                  <a:xfrm flipV="1">
                    <a:off x="7986478" y="2396206"/>
                    <a:ext cx="0" cy="2035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等腰三角形 27"/>
                  <p:cNvSpPr/>
                  <p:nvPr/>
                </p:nvSpPr>
                <p:spPr>
                  <a:xfrm flipV="1">
                    <a:off x="7956376" y="2395178"/>
                    <a:ext cx="55512" cy="39064"/>
                  </a:xfrm>
                  <a:prstGeom prst="triangl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  <a:effectLst>
                    <a:outerShdw blurRad="40000" dist="50800" sx="1000" sy="1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</p:grpSp>
          <p:sp>
            <p:nvSpPr>
              <p:cNvPr id="24" name="矩形 23"/>
              <p:cNvSpPr/>
              <p:nvPr/>
            </p:nvSpPr>
            <p:spPr>
              <a:xfrm>
                <a:off x="2310298" y="2609330"/>
                <a:ext cx="97631" cy="11278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  <a:effectLst>
                <a:outerShdw blurRad="40000" dist="50800" sx="1000" sy="1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</p:grpSp>
      <p:sp>
        <p:nvSpPr>
          <p:cNvPr id="93" name="投影片編號版面配置區 9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1800" dirty="0" smtClean="0"/>
              <a:t>Source of system performance in TR36.859 :  </a:t>
            </a:r>
          </a:p>
          <a:p>
            <a:pPr lvl="1"/>
            <a:r>
              <a:rPr lang="en-GB" sz="1600" dirty="0" smtClean="0"/>
              <a:t>Source 1 (MTK-R1-157191)</a:t>
            </a:r>
            <a:endParaRPr lang="en-US" sz="1600" dirty="0" smtClean="0"/>
          </a:p>
          <a:p>
            <a:pPr lvl="1"/>
            <a:r>
              <a:rPr lang="en-GB" sz="1600" dirty="0" smtClean="0"/>
              <a:t>Source 2 (DCM-R1-155931)</a:t>
            </a:r>
            <a:endParaRPr lang="en-US" sz="1600" dirty="0" smtClean="0"/>
          </a:p>
          <a:p>
            <a:pPr lvl="1"/>
            <a:r>
              <a:rPr lang="en-GB" sz="1600" dirty="0" smtClean="0"/>
              <a:t>Source 3 (DCM-R1-157352)</a:t>
            </a:r>
            <a:endParaRPr lang="en-US" sz="1600" dirty="0" smtClean="0"/>
          </a:p>
          <a:p>
            <a:pPr lvl="1"/>
            <a:r>
              <a:rPr lang="en-GB" sz="1600" dirty="0" smtClean="0"/>
              <a:t>Source 4 (Huawei-R1-157558)</a:t>
            </a:r>
            <a:endParaRPr lang="en-US" sz="1600" dirty="0" smtClean="0"/>
          </a:p>
          <a:p>
            <a:pPr lvl="1"/>
            <a:r>
              <a:rPr lang="en-GB" sz="1600" dirty="0" smtClean="0"/>
              <a:t>Source 5 (ZTE-R1-156630)</a:t>
            </a:r>
            <a:endParaRPr lang="en-US" sz="1600" dirty="0" smtClean="0"/>
          </a:p>
          <a:p>
            <a:pPr lvl="1"/>
            <a:r>
              <a:rPr lang="en-GB" sz="1600" dirty="0" smtClean="0"/>
              <a:t>Source 6 (Nokia-R1-157541)</a:t>
            </a:r>
            <a:endParaRPr lang="en-US" sz="1600" dirty="0" smtClean="0"/>
          </a:p>
          <a:p>
            <a:pPr lvl="1"/>
            <a:r>
              <a:rPr lang="en-GB" sz="1600" dirty="0" smtClean="0"/>
              <a:t>Source 7 (Intel-R1-156531)</a:t>
            </a:r>
            <a:endParaRPr lang="en-US" sz="1600" dirty="0" smtClean="0"/>
          </a:p>
          <a:p>
            <a:pPr lvl="1"/>
            <a:r>
              <a:rPr lang="en-GB" sz="1600" dirty="0" smtClean="0"/>
              <a:t>Source 8 (Ericsson-R1-157748)</a:t>
            </a:r>
            <a:endParaRPr lang="en-US" sz="1600" dirty="0" smtClean="0"/>
          </a:p>
          <a:p>
            <a:pPr lvl="1"/>
            <a:r>
              <a:rPr lang="en-GB" sz="1600" dirty="0" smtClean="0"/>
              <a:t>Source 9 (China Telecom-R1-154402)</a:t>
            </a:r>
            <a:endParaRPr lang="en-US" sz="1600" dirty="0" smtClean="0"/>
          </a:p>
          <a:p>
            <a:pPr lvl="1"/>
            <a:r>
              <a:rPr lang="en-GB" sz="1600" dirty="0" smtClean="0"/>
              <a:t>Source10 (LGE R1-157456)</a:t>
            </a:r>
            <a:endParaRPr lang="en-US" sz="1600" dirty="0" smtClean="0"/>
          </a:p>
          <a:p>
            <a:pPr lvl="1"/>
            <a:r>
              <a:rPr lang="en-GB" sz="1600" dirty="0" smtClean="0"/>
              <a:t>Source11 (ALU R1-156719)</a:t>
            </a:r>
            <a:endParaRPr lang="en-US" sz="1600" dirty="0" smtClean="0"/>
          </a:p>
          <a:p>
            <a:pPr lvl="1"/>
            <a:r>
              <a:rPr lang="en-GB" sz="1600" dirty="0" smtClean="0"/>
              <a:t>Source12 (CATT-R1-156599)</a:t>
            </a:r>
            <a:endParaRPr lang="en-US" sz="1600" dirty="0" smtClean="0"/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Overview of MUST Study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3GPP study item on MUST was approved at RAN#66 in December 2014</a:t>
            </a:r>
          </a:p>
          <a:p>
            <a:r>
              <a:rPr lang="en-US" sz="2400" dirty="0" smtClean="0"/>
              <a:t>The results and findings of the study are documented in the Technical Report 36.859 v.1.0.1 submitted to RAN#70</a:t>
            </a:r>
          </a:p>
          <a:p>
            <a:r>
              <a:rPr lang="en-US" sz="2400" dirty="0" smtClean="0"/>
              <a:t>It has been identified that MUST can increase system capacity as well as improve user experience in certain scenarios at least for 2Tx case</a:t>
            </a:r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Candidate Multiuser Superposition Transmission Schemes (1/2)</a:t>
            </a:r>
            <a:endParaRPr 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76521" y="1988840"/>
          <a:ext cx="8390957" cy="3048000"/>
        </p:xfrm>
        <a:graphic>
          <a:graphicData uri="http://schemas.openxmlformats.org/drawingml/2006/table">
            <a:tbl>
              <a:tblPr/>
              <a:tblGrid>
                <a:gridCol w="2467287"/>
                <a:gridCol w="2016224"/>
                <a:gridCol w="1512108"/>
                <a:gridCol w="2395338"/>
              </a:tblGrid>
              <a:tr h="449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Categories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Power ratio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Gray mapping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Arial"/>
                          <a:ea typeface="新細明體"/>
                          <a:cs typeface="Times New Roman"/>
                        </a:rPr>
                        <a:t>Label-bit assignment</a:t>
                      </a:r>
                      <a:endParaRPr lang="en-US" sz="2000" b="1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67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1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adaptive, on component constellations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component constellations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2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adaptive, on component constellations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Y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the composite constellation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MUST Category 3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N/A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latin typeface="Arial"/>
                          <a:ea typeface="新細明體"/>
                          <a:cs typeface="Times New Roman"/>
                        </a:rPr>
                        <a:t>Y</a:t>
                      </a:r>
                      <a:endParaRPr lang="en-US" sz="20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latin typeface="Arial"/>
                          <a:ea typeface="新細明體"/>
                          <a:cs typeface="Times New Roman"/>
                        </a:rPr>
                        <a:t>on the composite constellation</a:t>
                      </a:r>
                      <a:endParaRPr lang="en-US" sz="20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112281" marR="1122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Candidate </a:t>
            </a:r>
            <a:r>
              <a:rPr lang="en-GB" sz="3600" dirty="0" err="1" smtClean="0"/>
              <a:t>Multiuser</a:t>
            </a:r>
            <a:r>
              <a:rPr lang="en-GB" sz="3600" dirty="0" smtClean="0"/>
              <a:t> Superposition Transmission Schemes (2/2)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66476"/>
          <a:ext cx="8229600" cy="495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6275040"/>
              </a:tblGrid>
              <a:tr h="394457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Block Diagram</a:t>
                      </a:r>
                      <a:endParaRPr lang="en-US" dirty="0"/>
                    </a:p>
                  </a:txBody>
                  <a:tcPr/>
                </a:tc>
              </a:tr>
              <a:tr h="1477750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12168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74493">
                <a:tc>
                  <a:txBody>
                    <a:bodyPr/>
                    <a:lstStyle/>
                    <a:p>
                      <a:r>
                        <a:rPr lang="en-US" dirty="0" smtClean="0"/>
                        <a:t>MUST Category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lassification of MUST schemes_N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16992"/>
            <a:ext cx="396236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lassification of MUST schemes_SO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671" y="3429160"/>
            <a:ext cx="383960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lassification of MUST schemes_RE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5045223"/>
            <a:ext cx="5464175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Potential Receiver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MUST-far UEs</a:t>
            </a:r>
          </a:p>
          <a:p>
            <a:pPr lvl="1"/>
            <a:r>
              <a:rPr lang="en-US" dirty="0" smtClean="0"/>
              <a:t>MMSE-IRC receiver can achieve similar link-level performance as R-ML/ML receiver in most of MUST pairing cases, assuming Release 12 EVM requirements for 64QAM</a:t>
            </a:r>
          </a:p>
          <a:p>
            <a:pPr lvl="1"/>
            <a:r>
              <a:rPr lang="en-US" dirty="0" smtClean="0"/>
              <a:t>MUST-far UEs can be legacy UEs when QPSK is applied to MUST-far UEs</a:t>
            </a:r>
          </a:p>
          <a:p>
            <a:r>
              <a:rPr lang="en-US" dirty="0" smtClean="0"/>
              <a:t>MUST-near UEs</a:t>
            </a:r>
          </a:p>
          <a:p>
            <a:pPr lvl="1"/>
            <a:r>
              <a:rPr lang="en-US" dirty="0" smtClean="0"/>
              <a:t>R-ML/ML receiver can achieve similar link-level performance as CWIC receiver in most of MUST pairing cases, assuming Release 12 EVM requirements for 64QAM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Potential MUST Assistance Information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Assistance information required for UE receivers to cancel inter-superposition-layer interference</a:t>
            </a:r>
          </a:p>
          <a:p>
            <a:pPr lvl="1"/>
            <a:r>
              <a:rPr lang="en-US" sz="2000" dirty="0" smtClean="0"/>
              <a:t>Details depending on MUST categories and receiver types</a:t>
            </a:r>
          </a:p>
          <a:p>
            <a:pPr lvl="1"/>
            <a:r>
              <a:rPr lang="en-US" sz="2000" dirty="0" smtClean="0"/>
              <a:t>Full information can be found in TR 36.859</a:t>
            </a:r>
          </a:p>
          <a:p>
            <a:r>
              <a:rPr lang="en-US" sz="2400" dirty="0" smtClean="0"/>
              <a:t>Methods for obtaining assistance information</a:t>
            </a:r>
          </a:p>
          <a:p>
            <a:pPr lvl="1"/>
            <a:r>
              <a:rPr lang="en-US" sz="2000" dirty="0" smtClean="0"/>
              <a:t>Blind detection</a:t>
            </a:r>
          </a:p>
          <a:p>
            <a:pPr lvl="1"/>
            <a:r>
              <a:rPr lang="en-US" sz="2000" dirty="0" smtClean="0"/>
              <a:t>Dynamic or higher layer </a:t>
            </a:r>
            <a:r>
              <a:rPr lang="en-US" sz="2000" dirty="0" err="1" smtClean="0"/>
              <a:t>signalling</a:t>
            </a:r>
            <a:endParaRPr lang="en-US" sz="2000" dirty="0" smtClean="0"/>
          </a:p>
          <a:p>
            <a:pPr lvl="1"/>
            <a:r>
              <a:rPr lang="en-US" sz="2000" dirty="0" smtClean="0"/>
              <a:t>Tied to UE’s scheduling information</a:t>
            </a:r>
          </a:p>
          <a:p>
            <a:pPr lvl="1"/>
            <a:r>
              <a:rPr lang="en-US" sz="2000" dirty="0" smtClean="0"/>
              <a:t>Tied to specific UE assumptions</a:t>
            </a:r>
            <a:endParaRPr 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720079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The UPT gain captured in </a:t>
            </a:r>
            <a:r>
              <a:rPr lang="en-GB" sz="2000" dirty="0" smtClean="0"/>
              <a:t>TR 36.859 can </a:t>
            </a:r>
            <a:r>
              <a:rPr lang="en-US" sz="2000" dirty="0" smtClean="0"/>
              <a:t>be summarized as follows:</a:t>
            </a:r>
            <a:endParaRPr lang="en-US" sz="20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79512" y="1844824"/>
          <a:ext cx="453650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560562" y="1772816"/>
          <a:ext cx="4367414" cy="4859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251520" y="1916832"/>
          <a:ext cx="453650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644008" y="1844824"/>
          <a:ext cx="4283968" cy="487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The UPT gain captured in </a:t>
            </a:r>
            <a:r>
              <a:rPr lang="en-GB" sz="2000" dirty="0" smtClean="0"/>
              <a:t>TR36.859 can </a:t>
            </a:r>
            <a:r>
              <a:rPr lang="en-US" sz="2000" dirty="0" smtClean="0"/>
              <a:t>be summarized as follows:</a:t>
            </a:r>
            <a:endParaRPr lang="en-US" sz="20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SLS Results for PDSCH (cont.)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hangingPunct="0"/>
            <a:r>
              <a:rPr lang="en-US" sz="2000" dirty="0" smtClean="0"/>
              <a:t>Serving/Offered traffic ratio versus resource utilization rate for wideband scheduling</a:t>
            </a:r>
          </a:p>
          <a:p>
            <a:pPr lvl="1" hangingPunct="0"/>
            <a:r>
              <a:rPr lang="en-US" sz="1600" dirty="0" err="1" smtClean="0"/>
              <a:t>Macrocell</a:t>
            </a:r>
            <a:r>
              <a:rPr lang="en-US" sz="1600" dirty="0" smtClean="0"/>
              <a:t>-only deployment is assumed</a:t>
            </a:r>
          </a:p>
          <a:p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539552" y="2564904"/>
          <a:ext cx="8280920" cy="373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3995936" y="6309320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RU</a:t>
            </a:r>
            <a:endParaRPr lang="en-US" sz="1400" b="1" dirty="0"/>
          </a:p>
        </p:txBody>
      </p:sp>
      <p:sp>
        <p:nvSpPr>
          <p:cNvPr id="10" name="文字方塊 9"/>
          <p:cNvSpPr txBox="1"/>
          <p:nvPr/>
        </p:nvSpPr>
        <p:spPr>
          <a:xfrm>
            <a:off x="179512" y="3645024"/>
            <a:ext cx="400110" cy="17258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sz="1400" b="1" dirty="0" smtClean="0"/>
              <a:t>Serving/Offered Ratio</a:t>
            </a:r>
            <a:endParaRPr lang="en-US" sz="1400" b="1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8133</TotalTime>
  <Words>755</Words>
  <Application>Microsoft Office PowerPoint</Application>
  <PresentationFormat>On-screen Show (4:3)</PresentationFormat>
  <Paragraphs>132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Overview of MUST Study</vt:lpstr>
      <vt:lpstr>Candidate Multiuser Superposition Transmission Schemes (1/2)</vt:lpstr>
      <vt:lpstr>Candidate Multiuser Superposition Transmission Schemes (2/2)</vt:lpstr>
      <vt:lpstr>Potential Receiver Schemes</vt:lpstr>
      <vt:lpstr>Potential MUST Assistance Information</vt:lpstr>
      <vt:lpstr>SLS Results for PDSCH</vt:lpstr>
      <vt:lpstr>SLS Results for PDSCH (cont.)</vt:lpstr>
      <vt:lpstr>SLS Results for PDSCH (cont.)</vt:lpstr>
      <vt:lpstr>SLS Results for PDSCH (cont.)</vt:lpstr>
      <vt:lpstr>SLS Results for PMCH</vt:lpstr>
      <vt:lpstr>Conclusions of the Study</vt:lpstr>
      <vt:lpstr>Objective of WI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432</cp:revision>
  <dcterms:created xsi:type="dcterms:W3CDTF">2014-08-07T02:43:23Z</dcterms:created>
  <dcterms:modified xsi:type="dcterms:W3CDTF">2016-03-01T10:35:42Z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