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7" r:id="rId2"/>
    <p:sldId id="279" r:id="rId3"/>
    <p:sldId id="314" r:id="rId4"/>
    <p:sldId id="316" r:id="rId5"/>
    <p:sldId id="315" r:id="rId6"/>
    <p:sldId id="310" r:id="rId7"/>
    <p:sldId id="312" r:id="rId8"/>
    <p:sldId id="305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9" autoAdjust="0"/>
    <p:restoredTop sz="96909" autoAdjust="0"/>
  </p:normalViewPr>
  <p:slideViewPr>
    <p:cSldViewPr>
      <p:cViewPr varScale="1">
        <p:scale>
          <a:sx n="85" d="100"/>
          <a:sy n="85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9EC3920-DF14-4066-8F94-485B9EAE25A6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A94FD2E-C893-4D31-90F3-0ACF5CE94657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D05DB-7C04-4339-B15E-4CF1F8B32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59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491880" y="332656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Let Our Customers Fully Enjoy the New Information Life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9552" y="289643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1520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+mn-lt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Ø"/>
              <a:defRPr sz="2400">
                <a:latin typeface="+mn-lt"/>
              </a:defRPr>
            </a:lvl1pPr>
            <a:lvl2pPr marL="720000" indent="-360000">
              <a:buFont typeface="Wingdings" pitchFamily="2" charset="2"/>
              <a:buChar char="l"/>
              <a:tabLst>
                <a:tab pos="717550" algn="l"/>
              </a:tabLst>
              <a:defRPr lang="zh-CN" altLang="en-US" sz="20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2pPr>
            <a:lvl3pPr marL="1082675" indent="-454025">
              <a:buFont typeface="Wingdings" pitchFamily="2" charset="2"/>
              <a:buChar char="ü"/>
              <a:defRPr lang="zh-CN" altLang="en-US" sz="18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628650" lvl="1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l"/>
              <a:tabLst>
                <a:tab pos="628650" algn="l"/>
              </a:tabLst>
            </a:pPr>
            <a:r>
              <a:rPr lang="zh-CN" altLang="en-US" dirty="0" smtClean="0"/>
              <a:t>第二级</a:t>
            </a:r>
          </a:p>
          <a:p>
            <a:pPr marL="900113" lvl="2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339933"/>
              </a:buClr>
              <a:buFont typeface="Wingdings" pitchFamily="2" charset="2"/>
              <a:buChar char="ü"/>
            </a:pPr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Motivation for new SI on </a:t>
            </a:r>
            <a:r>
              <a:rPr lang="en-US" altLang="zh-CN" sz="2800" dirty="0" smtClean="0"/>
              <a:t>interference </a:t>
            </a:r>
            <a:r>
              <a:rPr lang="en-US" altLang="zh-CN" sz="2800" dirty="0" smtClean="0"/>
              <a:t>cancellation and maximum likelihood receivers for LTE BS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331640" y="5589240"/>
            <a:ext cx="6400800" cy="72008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72008" y="116632"/>
            <a:ext cx="9036496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#71		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			</a:t>
            </a:r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RP-160143</a:t>
            </a:r>
            <a:endParaRPr lang="zh-CN" altLang="en-US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Göteborg</a:t>
            </a:r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Sweden, March 7 - 10, 2016</a:t>
            </a:r>
          </a:p>
          <a:p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Document for:	discussion</a:t>
            </a:r>
            <a:endParaRPr lang="zh-CN" altLang="zh-CN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Agenda Item:	</a:t>
            </a:r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10.1.4</a:t>
            </a: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Motivation for BS IC/ML receiver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316835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Importance of LTE UL throughput improvement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/>
              <a:t>With the wider usage of mobile applications like cloud services, social networking and point to point video/file sharing, UL traffic load is becoming much heavier.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altLang="zh-CN" sz="2000" b="1" dirty="0"/>
              <a:t>Co-channel interference is a dominant limiting factor for LTE </a:t>
            </a:r>
            <a:r>
              <a:rPr lang="en-US" altLang="zh-CN" sz="2000" b="1" dirty="0" smtClean="0"/>
              <a:t>UL capacity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 smtClean="0"/>
              <a:t>BS MMSE-IRC </a:t>
            </a:r>
            <a:r>
              <a:rPr lang="en-US" altLang="zh-CN" sz="1800" dirty="0"/>
              <a:t>receiver can bring </a:t>
            </a:r>
            <a:r>
              <a:rPr lang="en-US" altLang="zh-CN" sz="1800" dirty="0" smtClean="0"/>
              <a:t>the </a:t>
            </a:r>
            <a:r>
              <a:rPr lang="en-US" altLang="zh-CN" sz="1800" dirty="0"/>
              <a:t>significant gain over MMSE receiver by suppressing the inter-cell interference, in both homogeneous and heterogeneous networks, as concluded in </a:t>
            </a:r>
            <a:r>
              <a:rPr lang="en-US" altLang="zh-CN" sz="1800" dirty="0" smtClean="0"/>
              <a:t>TR 36.884 [1].</a:t>
            </a:r>
            <a:endParaRPr lang="en-US" altLang="zh-CN" sz="1800" dirty="0"/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>
                <a:solidFill>
                  <a:srgbClr val="0000FF"/>
                </a:solidFill>
              </a:rPr>
              <a:t>Consider the further evolution of BS receiver, such as interference </a:t>
            </a:r>
            <a:r>
              <a:rPr lang="en-US" altLang="zh-CN" sz="1800" dirty="0" smtClean="0">
                <a:solidFill>
                  <a:srgbClr val="0000FF"/>
                </a:solidFill>
              </a:rPr>
              <a:t>cancellation (IC) and </a:t>
            </a:r>
            <a:r>
              <a:rPr lang="en-US" altLang="zh-CN" sz="1800" dirty="0">
                <a:solidFill>
                  <a:srgbClr val="0000FF"/>
                </a:solidFill>
              </a:rPr>
              <a:t>maximum likelihood </a:t>
            </a:r>
            <a:r>
              <a:rPr lang="en-US" altLang="zh-CN" sz="1800" dirty="0" smtClean="0">
                <a:solidFill>
                  <a:srgbClr val="0000FF"/>
                </a:solidFill>
              </a:rPr>
              <a:t>(ML) receivers</a:t>
            </a:r>
            <a:r>
              <a:rPr lang="en-US" altLang="zh-CN" sz="1800" dirty="0"/>
              <a:t>, to mitigate the inter-cell interference as well as the intra-cell inter-user </a:t>
            </a:r>
            <a:r>
              <a:rPr lang="en-US" altLang="zh-CN" sz="1800" dirty="0" smtClean="0"/>
              <a:t>interference.</a:t>
            </a:r>
            <a:endParaRPr lang="en-US" altLang="zh-CN" sz="1800" dirty="0"/>
          </a:p>
        </p:txBody>
      </p:sp>
      <p:sp>
        <p:nvSpPr>
          <p:cNvPr id="15" name="圆角矩形 14"/>
          <p:cNvSpPr/>
          <p:nvPr/>
        </p:nvSpPr>
        <p:spPr>
          <a:xfrm>
            <a:off x="1042988" y="4805263"/>
            <a:ext cx="1225550" cy="431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7" name="矩形 16"/>
          <p:cNvSpPr/>
          <p:nvPr/>
        </p:nvSpPr>
        <p:spPr>
          <a:xfrm>
            <a:off x="1184275" y="4840188"/>
            <a:ext cx="8810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4829076"/>
            <a:ext cx="1579563" cy="431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9" name="矩形 18"/>
          <p:cNvSpPr/>
          <p:nvPr/>
        </p:nvSpPr>
        <p:spPr>
          <a:xfrm>
            <a:off x="3419475" y="4860826"/>
            <a:ext cx="130651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MMSE-IRC</a:t>
            </a:r>
            <a:endParaRPr lang="zh-CN" altLang="en-US" sz="2000" dirty="0">
              <a:latin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939755" y="4829076"/>
            <a:ext cx="1152525" cy="431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1" name="矩形 20"/>
          <p:cNvSpPr/>
          <p:nvPr/>
        </p:nvSpPr>
        <p:spPr>
          <a:xfrm>
            <a:off x="6084217" y="4829076"/>
            <a:ext cx="8334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+mn-lt"/>
              </a:rPr>
              <a:t>IC/ML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411413" y="4954488"/>
            <a:ext cx="360362" cy="263525"/>
          </a:xfrm>
          <a:prstGeom prst="rightArrow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3" name="矩形 22"/>
          <p:cNvSpPr/>
          <p:nvPr/>
        </p:nvSpPr>
        <p:spPr>
          <a:xfrm>
            <a:off x="4140200" y="4181376"/>
            <a:ext cx="24463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  <a:cs typeface="Arial" pitchFamily="34" charset="0"/>
              </a:rPr>
              <a:t>BS advanced receiver</a:t>
            </a:r>
            <a:endParaRPr lang="zh-CN" altLang="en-US" sz="2000" dirty="0">
              <a:latin typeface="+mn-lt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0102" y="5374957"/>
            <a:ext cx="180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800" dirty="0" smtClean="0">
                <a:latin typeface="+mj-lt"/>
                <a:cs typeface="Tahoma" pitchFamily="34" charset="0"/>
              </a:rPr>
              <a:t>To be completed in June 2016</a:t>
            </a:r>
            <a:endParaRPr lang="zh-CN" altLang="en-US" sz="1800" dirty="0">
              <a:latin typeface="+mj-lt"/>
              <a:cs typeface="Tahoma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674" y="4654451"/>
            <a:ext cx="4824685" cy="1366837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508624" y="5302151"/>
            <a:ext cx="2087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Proposed to </a:t>
            </a:r>
            <a:r>
              <a:rPr lang="en-US" altLang="zh-CN" sz="1800" dirty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be considered </a:t>
            </a:r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in Rel-14</a:t>
            </a:r>
            <a:endParaRPr lang="zh-CN" altLang="en-US" sz="1800" dirty="0">
              <a:solidFill>
                <a:srgbClr val="C00000"/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5219750" y="4941788"/>
            <a:ext cx="360362" cy="263525"/>
          </a:xfrm>
          <a:prstGeom prst="rightArrow">
            <a:avLst/>
          </a:prstGeom>
          <a:solidFill>
            <a:srgbClr val="FFFFFF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xmlns="" val="14954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941" y="2222938"/>
            <a:ext cx="2533859" cy="117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Target scenarios</a:t>
            </a:r>
            <a:endParaRPr lang="zh-CN" altLang="en-US" sz="2800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27749"/>
            <a:ext cx="2626643" cy="151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6913" y="2060848"/>
            <a:ext cx="2592975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15516" y="985286"/>
            <a:ext cx="4355295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1: </a:t>
            </a:r>
            <a:r>
              <a:rPr lang="en-GB" b="1" dirty="0"/>
              <a:t>inter-cell interference </a:t>
            </a:r>
            <a:r>
              <a:rPr lang="en-GB" b="1" dirty="0" smtClean="0"/>
              <a:t>scenario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3717032"/>
            <a:ext cx="914400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327"/>
          <a:stretch/>
        </p:blipFill>
        <p:spPr bwMode="auto">
          <a:xfrm>
            <a:off x="1080433" y="5038361"/>
            <a:ext cx="2088000" cy="11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63064" y="1298958"/>
            <a:ext cx="4640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altLang="zh-CN" sz="1600" dirty="0" smtClean="0"/>
              <a:t>Scenario 1a: t</a:t>
            </a:r>
            <a:r>
              <a:rPr lang="en-GB" sz="1600" dirty="0" smtClean="0"/>
              <a:t>he </a:t>
            </a:r>
            <a:r>
              <a:rPr lang="en-GB" sz="1600" dirty="0"/>
              <a:t>target cell and interference cell(s) are </a:t>
            </a:r>
            <a:r>
              <a:rPr lang="en-GB" sz="1600" dirty="0">
                <a:solidFill>
                  <a:srgbClr val="0000FF"/>
                </a:solidFill>
              </a:rPr>
              <a:t>co-located or connected with ideal </a:t>
            </a:r>
            <a:r>
              <a:rPr lang="en-GB" sz="1600" dirty="0" smtClean="0">
                <a:solidFill>
                  <a:srgbClr val="0000FF"/>
                </a:solidFill>
              </a:rPr>
              <a:t>backhaul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4128" y="1196752"/>
            <a:ext cx="3196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GB" sz="1600" dirty="0"/>
              <a:t>Scenario 1b: the target cell and interference cell(s) are </a:t>
            </a:r>
            <a:r>
              <a:rPr lang="en-GB" sz="1600" dirty="0">
                <a:solidFill>
                  <a:srgbClr val="0000FF"/>
                </a:solidFill>
              </a:rPr>
              <a:t>connected with non-ideal </a:t>
            </a:r>
            <a:r>
              <a:rPr lang="en-GB" sz="1600" dirty="0" smtClean="0">
                <a:solidFill>
                  <a:srgbClr val="0000FF"/>
                </a:solidFill>
              </a:rPr>
              <a:t>backhaul</a:t>
            </a:r>
          </a:p>
        </p:txBody>
      </p:sp>
      <p:sp>
        <p:nvSpPr>
          <p:cNvPr id="25" name="矩形 24"/>
          <p:cNvSpPr/>
          <p:nvPr/>
        </p:nvSpPr>
        <p:spPr>
          <a:xfrm>
            <a:off x="179512" y="3816245"/>
            <a:ext cx="4464496" cy="11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2: </a:t>
            </a:r>
            <a:r>
              <a:rPr lang="en-GB" b="1" dirty="0"/>
              <a:t>intra-cell inter-user interference </a:t>
            </a:r>
            <a:r>
              <a:rPr lang="en-GB" b="1" dirty="0" smtClean="0"/>
              <a:t>scenario</a:t>
            </a:r>
          </a:p>
          <a:p>
            <a:pPr marL="177800" indent="-17780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GB" sz="1600" dirty="0">
                <a:solidFill>
                  <a:srgbClr val="0000FF"/>
                </a:solidFill>
              </a:rPr>
              <a:t>M</a:t>
            </a:r>
            <a:r>
              <a:rPr lang="en-GB" sz="1600" dirty="0" smtClean="0">
                <a:solidFill>
                  <a:srgbClr val="0000FF"/>
                </a:solidFill>
              </a:rPr>
              <a:t>ultiple </a:t>
            </a:r>
            <a:r>
              <a:rPr lang="en-GB" sz="1600" dirty="0">
                <a:solidFill>
                  <a:srgbClr val="0000FF"/>
                </a:solidFill>
              </a:rPr>
              <a:t>users are co-scheduled </a:t>
            </a:r>
            <a:r>
              <a:rPr lang="en-GB" sz="1600" dirty="0"/>
              <a:t>on the same resource elements</a:t>
            </a:r>
          </a:p>
        </p:txBody>
      </p:sp>
      <p:sp>
        <p:nvSpPr>
          <p:cNvPr id="17" name="矩形 16"/>
          <p:cNvSpPr/>
          <p:nvPr/>
        </p:nvSpPr>
        <p:spPr>
          <a:xfrm>
            <a:off x="4932039" y="4076214"/>
            <a:ext cx="3888431" cy="167892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altLang="zh-CN" b="1" i="1" dirty="0">
                <a:solidFill>
                  <a:schemeClr val="tx1"/>
                </a:solidFill>
              </a:rPr>
              <a:t>On the target </a:t>
            </a:r>
            <a:r>
              <a:rPr lang="en-US" altLang="zh-CN" b="1" i="1" dirty="0" smtClean="0">
                <a:solidFill>
                  <a:schemeClr val="tx1"/>
                </a:solidFill>
              </a:rPr>
              <a:t>scenarios:</a:t>
            </a:r>
            <a:endParaRPr lang="en-GB" b="1" i="1" dirty="0">
              <a:solidFill>
                <a:schemeClr val="tx1"/>
              </a:solidFill>
            </a:endParaRPr>
          </a:p>
          <a:p>
            <a:pPr marL="177800" lvl="1" indent="-17780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  <a:buFont typeface="Wingdings" pitchFamily="2" charset="2"/>
              <a:buChar char="§"/>
              <a:tabLst>
                <a:tab pos="717550" algn="l"/>
              </a:tabLst>
            </a:pPr>
            <a:r>
              <a:rPr lang="en-GB" altLang="en-US" sz="1600" dirty="0">
                <a:solidFill>
                  <a:srgbClr val="0000FF"/>
                </a:solidFill>
              </a:rPr>
              <a:t>In scenario 1a and 2, full knowledge of interference parameters is available at the target cell.</a:t>
            </a:r>
            <a:endParaRPr lang="en-US" altLang="en-US" sz="1600" dirty="0">
              <a:solidFill>
                <a:srgbClr val="0000FF"/>
              </a:solidFill>
            </a:endParaRPr>
          </a:p>
          <a:p>
            <a:pPr marL="177800" lvl="1" indent="-17780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  <a:buFont typeface="Wingdings" pitchFamily="2" charset="2"/>
              <a:buChar char="§"/>
              <a:tabLst>
                <a:tab pos="717550" algn="l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In scenario 1b, interference parameter exchange by X2 interface </a:t>
            </a:r>
            <a:r>
              <a:rPr lang="en-GB" altLang="en-US" sz="1600" dirty="0" smtClean="0">
                <a:solidFill>
                  <a:schemeClr val="tx1"/>
                </a:solidFill>
              </a:rPr>
              <a:t>may be </a:t>
            </a:r>
            <a:r>
              <a:rPr lang="en-GB" altLang="en-US" sz="1600" dirty="0">
                <a:solidFill>
                  <a:schemeClr val="tx1"/>
                </a:solidFill>
              </a:rPr>
              <a:t>needed.</a:t>
            </a:r>
            <a:endParaRPr lang="en-US" altLang="en-US" sz="1600" dirty="0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716016" y="3717032"/>
            <a:ext cx="0" cy="262800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11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by BS IC/ML receiver </a:t>
            </a:r>
            <a:r>
              <a:rPr lang="en-US" altLang="zh-CN" sz="2800" dirty="0" smtClean="0"/>
              <a:t>(1/2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51520" y="908720"/>
            <a:ext cx="84249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1900" dirty="0" smtClean="0">
                <a:solidFill>
                  <a:srgbClr val="0000FF"/>
                </a:solidFill>
              </a:rPr>
              <a:t>In the inter-cell </a:t>
            </a:r>
            <a:r>
              <a:rPr lang="en-GB" sz="1900" dirty="0">
                <a:solidFill>
                  <a:srgbClr val="0000FF"/>
                </a:solidFill>
              </a:rPr>
              <a:t>interference </a:t>
            </a:r>
            <a:r>
              <a:rPr lang="en-GB" sz="1900" dirty="0" smtClean="0">
                <a:solidFill>
                  <a:srgbClr val="0000FF"/>
                </a:solidFill>
              </a:rPr>
              <a:t>scenario (scenario 1), BS </a:t>
            </a:r>
            <a:r>
              <a:rPr lang="en-GB" sz="1900" dirty="0">
                <a:solidFill>
                  <a:srgbClr val="0000FF"/>
                </a:solidFill>
              </a:rPr>
              <a:t>IC/ML receiver is expected to achieve </a:t>
            </a:r>
            <a:r>
              <a:rPr lang="en-GB" sz="1900" dirty="0" smtClean="0">
                <a:solidFill>
                  <a:srgbClr val="0000FF"/>
                </a:solidFill>
              </a:rPr>
              <a:t>additional spectral </a:t>
            </a:r>
            <a:r>
              <a:rPr lang="en-GB" sz="1900" dirty="0">
                <a:solidFill>
                  <a:srgbClr val="0000FF"/>
                </a:solidFill>
              </a:rPr>
              <a:t>efficiency gain over </a:t>
            </a:r>
            <a:r>
              <a:rPr lang="en-GB" sz="1900" dirty="0" smtClean="0">
                <a:solidFill>
                  <a:srgbClr val="0000FF"/>
                </a:solidFill>
              </a:rPr>
              <a:t>MMSE-IRC receiver. </a:t>
            </a:r>
            <a:endParaRPr lang="en-US" sz="1900" dirty="0">
              <a:solidFill>
                <a:srgbClr val="0000FF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3845255"/>
              </p:ext>
            </p:extLst>
          </p:nvPr>
        </p:nvGraphicFramePr>
        <p:xfrm>
          <a:off x="395536" y="1692034"/>
          <a:ext cx="8352928" cy="452938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40160"/>
                <a:gridCol w="1296144"/>
                <a:gridCol w="1656184"/>
                <a:gridCol w="1944216"/>
                <a:gridCol w="2016224"/>
              </a:tblGrid>
              <a:tr h="55090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Interference level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(DIP1, DIP2)</a:t>
                      </a:r>
                      <a:endParaRPr lang="en-US" altLang="zh-CN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Average MMSE-IRC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gain over MMSE ***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Potential 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IC/ML</a:t>
                      </a:r>
                      <a:endParaRPr lang="en-US" altLang="zh-CN" sz="1600" b="1" i="0" u="none" strike="noStrike" dirty="0" smtClean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gain over MMSE ****</a:t>
                      </a:r>
                      <a:endParaRPr lang="en-US" altLang="zh-CN" sz="1600" b="1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Homogeneous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-5.55, 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-7.09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2.79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-3.17,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-7.03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4.96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-1.11,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-10.91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**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3.1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4.4-4.7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4.9-5.0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8.40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Co-channel </a:t>
                      </a: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heterogeneous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-4.73,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-6.67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3.49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-2.08,  -7.17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7.23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-0.43, -13.78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**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5.5-5.9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7.5-8.3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8.4-8.9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12.81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1061247">
                <a:tc gridSpan="5">
                  <a:txBody>
                    <a:bodyPr/>
                    <a:lstStyle/>
                    <a:p>
                      <a:pPr lvl="0" fontAlgn="ctr"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        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DIP values simulated by China Telecom.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      DIP values averaged among 6 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    MMSE-IRC gain averaged </a:t>
                      </a:r>
                      <a:r>
                        <a:rPr lang="en-US" altLang="zh-CN" sz="160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among 7 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Note****  Assuming that the two interferers are mitigated completely.</a:t>
                      </a: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94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</a:t>
            </a:r>
            <a:r>
              <a:rPr lang="en-US" altLang="zh-CN" sz="2800" dirty="0" smtClean="0"/>
              <a:t>by BS IC/ML receiver (2/2)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4049" y="2060848"/>
            <a:ext cx="3960440" cy="3638495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2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/>
              <a:t>Capacity region for joint decoding indicates the performance upper band for IC/ML 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Joint decoding: decoding of all signals is performed simultaneously. 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 smtClean="0"/>
              <a:t>Capacity </a:t>
            </a:r>
            <a:r>
              <a:rPr lang="en-US" altLang="zh-CN" sz="1800" dirty="0"/>
              <a:t>region for joint decoding indicates the performance upper band for MMSE 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Independent decoding: different signals are decoded independently and in parallel.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06" t="2997" r="1337" b="11967"/>
          <a:stretch/>
        </p:blipFill>
        <p:spPr bwMode="auto">
          <a:xfrm>
            <a:off x="373230" y="2321852"/>
            <a:ext cx="4278497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9036" y="5237852"/>
            <a:ext cx="48600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Fig. Capacity regions for a two-user </a:t>
            </a:r>
            <a:r>
              <a:rPr lang="en-US" altLang="zh-CN" sz="1600" i="1" dirty="0" smtClean="0"/>
              <a:t>M</a:t>
            </a:r>
            <a:r>
              <a:rPr lang="en-US" altLang="zh-CN" sz="1600" dirty="0" smtClean="0"/>
              <a:t>-receiver system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251520" y="980728"/>
            <a:ext cx="849694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solidFill>
                  <a:srgbClr val="0000FF"/>
                </a:solidFill>
              </a:rPr>
              <a:t>In the intra-cell inter-user interference </a:t>
            </a:r>
            <a:r>
              <a:rPr lang="en-GB" sz="1900" dirty="0" smtClean="0">
                <a:solidFill>
                  <a:srgbClr val="0000FF"/>
                </a:solidFill>
              </a:rPr>
              <a:t>scenario (scenario 2), </a:t>
            </a:r>
            <a:r>
              <a:rPr lang="en-GB" sz="1900" dirty="0">
                <a:solidFill>
                  <a:srgbClr val="0000FF"/>
                </a:solidFill>
              </a:rPr>
              <a:t>BS IC/ML receiver is expected to </a:t>
            </a:r>
            <a:r>
              <a:rPr lang="en-GB" sz="1900" dirty="0" smtClean="0">
                <a:solidFill>
                  <a:srgbClr val="0000FF"/>
                </a:solidFill>
              </a:rPr>
              <a:t>achieve noticeable </a:t>
            </a:r>
            <a:r>
              <a:rPr lang="en-GB" sz="1900" dirty="0">
                <a:solidFill>
                  <a:srgbClr val="0000FF"/>
                </a:solidFill>
              </a:rPr>
              <a:t>spectral efficiency gain over MMSE </a:t>
            </a:r>
            <a:r>
              <a:rPr lang="en-GB" sz="1900" dirty="0" smtClean="0">
                <a:solidFill>
                  <a:srgbClr val="0000FF"/>
                </a:solidFill>
              </a:rPr>
              <a:t>receiver, based on </a:t>
            </a:r>
            <a:r>
              <a:rPr lang="en-GB" sz="1900" dirty="0">
                <a:solidFill>
                  <a:srgbClr val="0000FF"/>
                </a:solidFill>
              </a:rPr>
              <a:t>the </a:t>
            </a:r>
            <a:r>
              <a:rPr lang="en-GB" sz="1900" dirty="0" smtClean="0">
                <a:solidFill>
                  <a:srgbClr val="0000FF"/>
                </a:solidFill>
              </a:rPr>
              <a:t>theoretical </a:t>
            </a:r>
            <a:r>
              <a:rPr lang="en-GB" sz="1900" dirty="0">
                <a:solidFill>
                  <a:srgbClr val="0000FF"/>
                </a:solidFill>
              </a:rPr>
              <a:t>analysis </a:t>
            </a:r>
            <a:r>
              <a:rPr lang="en-GB" sz="1900" dirty="0" smtClean="0">
                <a:solidFill>
                  <a:srgbClr val="0000FF"/>
                </a:solidFill>
              </a:rPr>
              <a:t>[3].</a:t>
            </a:r>
            <a:endParaRPr lang="en-US" sz="1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25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Proposal and scope</a:t>
            </a:r>
            <a:endParaRPr lang="zh-CN" altLang="en-US" sz="2800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568952" cy="5184576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/>
              <a:t>Proposal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 smtClean="0">
                <a:solidFill>
                  <a:srgbClr val="0000FF"/>
                </a:solidFill>
              </a:rPr>
              <a:t>Start </a:t>
            </a:r>
            <a:r>
              <a:rPr lang="en-US" altLang="zh-CN" sz="1800" dirty="0">
                <a:solidFill>
                  <a:srgbClr val="0000FF"/>
                </a:solidFill>
              </a:rPr>
              <a:t>a RAN4-led SI in Rel-14 to </a:t>
            </a:r>
            <a:r>
              <a:rPr lang="en-US" altLang="zh-CN" sz="1800" dirty="0" smtClean="0">
                <a:solidFill>
                  <a:srgbClr val="0000FF"/>
                </a:solidFill>
              </a:rPr>
              <a:t>study the </a:t>
            </a:r>
            <a:r>
              <a:rPr lang="en-US" altLang="zh-CN" sz="1800" dirty="0">
                <a:solidFill>
                  <a:srgbClr val="0000FF"/>
                </a:solidFill>
              </a:rPr>
              <a:t>performance benefits of BS IC/ML receiver </a:t>
            </a:r>
            <a:r>
              <a:rPr lang="en-US" altLang="zh-CN" sz="1800" dirty="0"/>
              <a:t>under typical deployment scenarios and with practical receiver </a:t>
            </a:r>
            <a:r>
              <a:rPr lang="en-US" altLang="zh-CN" sz="1800" dirty="0" smtClean="0"/>
              <a:t>implementation</a:t>
            </a:r>
          </a:p>
          <a:p>
            <a:pPr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2000" b="1" dirty="0"/>
              <a:t>Scope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Identify the target deployment scenarios and the co-channel inter/intra-cell interference </a:t>
            </a:r>
            <a:r>
              <a:rPr lang="en-GB" altLang="en-US" sz="1800" dirty="0" smtClean="0"/>
              <a:t>conditions</a:t>
            </a:r>
            <a:endParaRPr lang="en-GB" altLang="en-US" sz="1800" dirty="0"/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Identify the reference receiver structures for PUSCH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Agree on the interference models, interference levels and simulation parameters for link level evaluations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Evaluate the link-level gain for PUSCH over baseline </a:t>
            </a:r>
            <a:r>
              <a:rPr lang="en-GB" altLang="en-US" sz="1800" dirty="0" smtClean="0"/>
              <a:t>receiver</a:t>
            </a:r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Rel-13 </a:t>
            </a:r>
            <a:r>
              <a:rPr lang="en-GB" altLang="en-US" sz="1600" dirty="0" smtClean="0"/>
              <a:t>MMSE-IRC </a:t>
            </a:r>
            <a:r>
              <a:rPr lang="en-GB" altLang="en-US" sz="1600" dirty="0"/>
              <a:t>receiver for inter-cell interference </a:t>
            </a:r>
            <a:r>
              <a:rPr lang="en-GB" altLang="en-US" sz="1600" dirty="0" smtClean="0"/>
              <a:t>scenarios.</a:t>
            </a:r>
            <a:endParaRPr lang="en-US" altLang="en-US" sz="1600" dirty="0" smtClean="0"/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Rel-8 MMSE receiver for intra-cell inter-user interference scenarios.  </a:t>
            </a:r>
            <a:endParaRPr lang="en-US" altLang="zh-CN" dirty="0"/>
          </a:p>
          <a:p>
            <a:pPr marL="360000" lvl="1" indent="0">
              <a:spcBef>
                <a:spcPts val="600"/>
              </a:spcBef>
              <a:buSzPct val="85000"/>
              <a:buNone/>
            </a:pPr>
            <a:r>
              <a:rPr lang="en-US" altLang="zh-CN" sz="1800" b="1" i="1" dirty="0" smtClean="0">
                <a:solidFill>
                  <a:srgbClr val="0000FF"/>
                </a:solidFill>
              </a:rPr>
              <a:t>Note:</a:t>
            </a:r>
            <a:r>
              <a:rPr lang="en-US" altLang="zh-CN" sz="1800" i="1" dirty="0" smtClean="0"/>
              <a:t> </a:t>
            </a:r>
            <a:r>
              <a:rPr lang="en-GB" altLang="en-US" sz="1800" dirty="0"/>
              <a:t>the utilization of BS IC/ML receiver is transparent to the users, and the performance gain of BS IC/ML receiver can also be </a:t>
            </a:r>
            <a:r>
              <a:rPr lang="en-GB" altLang="en-US" sz="1800" dirty="0" smtClean="0"/>
              <a:t>achieved </a:t>
            </a:r>
            <a:r>
              <a:rPr lang="en-GB" altLang="en-US" sz="1800" dirty="0" smtClean="0"/>
              <a:t>by </a:t>
            </a:r>
            <a:r>
              <a:rPr lang="en-GB" altLang="en-US" sz="1800" dirty="0"/>
              <a:t>legacy </a:t>
            </a:r>
            <a:r>
              <a:rPr lang="en-GB" altLang="en-US" sz="1800" dirty="0" smtClean="0"/>
              <a:t>users.</a:t>
            </a:r>
            <a:endParaRPr lang="en-US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344971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References</a:t>
            </a:r>
            <a:endParaRPr 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GB" sz="1800" dirty="0"/>
              <a:t>[1</a:t>
            </a:r>
            <a:r>
              <a:rPr lang="en-GB" sz="1800" dirty="0" smtClean="0"/>
              <a:t>] 3GPP </a:t>
            </a:r>
            <a:r>
              <a:rPr lang="en-US" altLang="zh-CN" sz="1800" dirty="0"/>
              <a:t>RP-160221</a:t>
            </a:r>
            <a:r>
              <a:rPr lang="en-GB" sz="1800" dirty="0" smtClean="0"/>
              <a:t>, </a:t>
            </a:r>
            <a:r>
              <a:rPr lang="en-GB" sz="1800" dirty="0"/>
              <a:t>“TR 36.884 </a:t>
            </a:r>
            <a:r>
              <a:rPr lang="en-US" altLang="zh-CN" sz="1800" dirty="0" smtClean="0"/>
              <a:t>V1.0.0</a:t>
            </a:r>
            <a:r>
              <a:rPr lang="en-GB" sz="1800" dirty="0" smtClean="0"/>
              <a:t>: </a:t>
            </a:r>
            <a:r>
              <a:rPr lang="en-GB" sz="1800" dirty="0"/>
              <a:t>Performance requirements of MMSE-IRC receiver for LTE BS”, </a:t>
            </a:r>
            <a:r>
              <a:rPr lang="en-GB" sz="1800" dirty="0" smtClean="0"/>
              <a:t>RAN </a:t>
            </a:r>
            <a:r>
              <a:rPr lang="en-GB" sz="1800" dirty="0"/>
              <a:t>#</a:t>
            </a:r>
            <a:r>
              <a:rPr lang="en-GB" sz="1800" dirty="0" smtClean="0"/>
              <a:t>71, Mar </a:t>
            </a:r>
            <a:r>
              <a:rPr lang="en-GB" sz="1800" dirty="0"/>
              <a:t>2016.</a:t>
            </a:r>
            <a:endParaRPr lang="en-US" sz="1800" i="1" dirty="0"/>
          </a:p>
          <a:p>
            <a:pPr marL="0" indent="0" hangingPunct="0">
              <a:buNone/>
            </a:pPr>
            <a:r>
              <a:rPr lang="en-GB" sz="1800" dirty="0"/>
              <a:t>[2</a:t>
            </a:r>
            <a:r>
              <a:rPr lang="en-GB" sz="1800" dirty="0" smtClean="0"/>
              <a:t>] 3GPP </a:t>
            </a:r>
            <a:r>
              <a:rPr lang="en-GB" sz="1800" dirty="0"/>
              <a:t>RP-150206, “Revised WID: Performance requirements of MMSE-IRC receiver for LTE BS”, RAN #67, Mar 2015</a:t>
            </a:r>
            <a:r>
              <a:rPr lang="en-GB" sz="1800" dirty="0" smtClean="0"/>
              <a:t>.</a:t>
            </a:r>
          </a:p>
          <a:p>
            <a:pPr marL="0" indent="0" hangingPunct="0">
              <a:buNone/>
            </a:pPr>
            <a:r>
              <a:rPr lang="en-US" sz="1800" dirty="0" smtClean="0"/>
              <a:t>[3] </a:t>
            </a:r>
            <a:r>
              <a:rPr lang="en-US" sz="1800" dirty="0"/>
              <a:t>Bruno </a:t>
            </a:r>
            <a:r>
              <a:rPr lang="en-US" sz="1800" dirty="0" err="1"/>
              <a:t>Suard</a:t>
            </a:r>
            <a:r>
              <a:rPr lang="en-US" sz="1800" dirty="0"/>
              <a:t>, </a:t>
            </a:r>
            <a:r>
              <a:rPr lang="en-US" sz="1800" dirty="0" err="1"/>
              <a:t>Guanghan</a:t>
            </a:r>
            <a:r>
              <a:rPr lang="en-US" sz="1800" dirty="0"/>
              <a:t> </a:t>
            </a:r>
            <a:r>
              <a:rPr lang="en-US" sz="1800" dirty="0" err="1" smtClean="0"/>
              <a:t>Xu</a:t>
            </a:r>
            <a:r>
              <a:rPr lang="en-US" sz="1800" dirty="0" smtClean="0"/>
              <a:t>, </a:t>
            </a:r>
            <a:r>
              <a:rPr lang="en-US" sz="1800" dirty="0" err="1"/>
              <a:t>Hui</a:t>
            </a:r>
            <a:r>
              <a:rPr lang="en-US" sz="1800" dirty="0"/>
              <a:t> Liu, </a:t>
            </a:r>
            <a:r>
              <a:rPr lang="en-US" sz="1800" dirty="0" smtClean="0"/>
              <a:t>et al., “Uplink </a:t>
            </a:r>
            <a:r>
              <a:rPr lang="en-US" sz="1800" dirty="0"/>
              <a:t>Channel Capacity of Space-Division-Multiple-Access Schemes</a:t>
            </a:r>
            <a:r>
              <a:rPr lang="en-US" sz="1800" dirty="0" smtClean="0"/>
              <a:t>,”  </a:t>
            </a:r>
            <a:r>
              <a:rPr lang="en-US" sz="1800" dirty="0"/>
              <a:t>IEEE transactions on information theory, vol. 44, no. 4, July </a:t>
            </a:r>
            <a:r>
              <a:rPr lang="en-US" sz="1800" dirty="0" smtClean="0"/>
              <a:t>1998.</a:t>
            </a:r>
            <a:endParaRPr lang="en-US" sz="1800" i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03321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en-US" altLang="zh-CN" sz="7200" b="1" dirty="0">
                <a:solidFill>
                  <a:srgbClr val="002060"/>
                </a:solidFill>
                <a:ea typeface="微软雅黑" pitchFamily="34" charset="-122"/>
              </a:rPr>
              <a:t>!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4942</TotalTime>
  <Words>776</Words>
  <Application>Microsoft Office PowerPoint</Application>
  <PresentationFormat>全屏显示(4:3)</PresentationFormat>
  <Paragraphs>89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CTTIC - Standard and Simulation Team</vt:lpstr>
      <vt:lpstr>Motivation for new SI on interference cancellation and maximum likelihood receivers for LTE BS</vt:lpstr>
      <vt:lpstr>Motivation for BS IC/ML receiver</vt:lpstr>
      <vt:lpstr>Target scenarios</vt:lpstr>
      <vt:lpstr>Potential gain by BS IC/ML receiver (1/2)</vt:lpstr>
      <vt:lpstr>Potential gain by BS IC/ML receiver (2/2)</vt:lpstr>
      <vt:lpstr>Proposal and scope</vt:lpstr>
      <vt:lpstr>References</vt:lpstr>
      <vt:lpstr>幻灯片 8</vt:lpstr>
    </vt:vector>
  </TitlesOfParts>
  <Company>China Telecom Technology Innovation Center 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CT-TIC</dc:creator>
  <cp:lastModifiedBy>China Telecom</cp:lastModifiedBy>
  <cp:revision>605</cp:revision>
  <cp:lastPrinted>2016-02-02T01:28:54Z</cp:lastPrinted>
  <dcterms:created xsi:type="dcterms:W3CDTF">2014-02-13T05:54:06Z</dcterms:created>
  <dcterms:modified xsi:type="dcterms:W3CDTF">2016-02-29T02:43:40Z</dcterms:modified>
</cp:coreProperties>
</file>