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7" r:id="rId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8529" autoAdjust="0"/>
    <p:restoredTop sz="94660"/>
  </p:normalViewPr>
  <p:slideViewPr>
    <p:cSldViewPr>
      <p:cViewPr varScale="1">
        <p:scale>
          <a:sx n="69" d="100"/>
          <a:sy n="69" d="100"/>
        </p:scale>
        <p:origin x="-1818"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2015/12/10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2015/12/10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2015/12/10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2015/12/10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2015/12/10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2015/12/10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2015/12/10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2015/12/10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US" altLang="zh-CN" dirty="0" smtClean="0"/>
              <a:t>WF on NB-</a:t>
            </a:r>
            <a:r>
              <a:rPr lang="en-US" altLang="zh-CN" dirty="0" err="1" smtClean="0"/>
              <a:t>IoT</a:t>
            </a:r>
            <a:endParaRPr lang="zh-CN" altLang="en-US" dirty="0"/>
          </a:p>
        </p:txBody>
      </p:sp>
      <p:sp>
        <p:nvSpPr>
          <p:cNvPr id="3" name="副标题 2"/>
          <p:cNvSpPr>
            <a:spLocks noGrp="1"/>
          </p:cNvSpPr>
          <p:nvPr>
            <p:ph type="subTitle" idx="1"/>
          </p:nvPr>
        </p:nvSpPr>
        <p:spPr/>
        <p:txBody>
          <a:bodyPr>
            <a:normAutofit/>
          </a:bodyPr>
          <a:lstStyle/>
          <a:p>
            <a:r>
              <a:rPr lang="en-US" altLang="zh-CN" dirty="0" smtClean="0">
                <a:solidFill>
                  <a:schemeClr val="tx1"/>
                </a:solidFill>
              </a:rPr>
              <a:t>Huawei, HiSilicon</a:t>
            </a:r>
            <a:endParaRPr lang="zh-CN" altLang="en-US" dirty="0"/>
          </a:p>
        </p:txBody>
      </p:sp>
      <p:sp>
        <p:nvSpPr>
          <p:cNvPr id="2050"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049" name="DtsShapeName" descr="E15342G@835955749B6E11EC749357G609;;=683@CYV41043!!!!!!BIHO@]v41043!!!!@7G01C71102E29E17G3S0,18yyyy!It`vdh!Bnoushctuhno!Udlqm`ud/enb!!!!!!!!!!!!!!!!!!!!!!!!!!!!!!!!!!!!!!!!!!!!!!!!!!!!!!!!!!!!!!!!!!!!!!!!!!!!!!!!!!!!!!!!!!!!!!!!!!!!!!!!!!!!!!!!!!!!!!!!!!!!!!!!!!!!!!!!!!!!!!!!!!!!!!!!!!!!!!!!!!!!!!!!!!!!!!!!!!!!!!!!!!!!!!!!!!!!!!!!!!!!!!!!!!!!!!!!!!!!!!!!!!!!!!!!!!!!!!!!!!!!!!!!!!!!!!!!!!!!!!!!!!!!!!!!!!!!!!!!!!!!!!!!!!!!!!!!!!!!!!!!!!!!!!!!!!!!!!!!!!!!!!!!!!!!!!!!!!!!!!!!!!!!!!!!!!!!!!!!!!!!!!!!!!!!!!!!!!!!!!!!!!!!!!!!!!!!!!!!!!!!!!!!!!!!!!!!!!!!!!!!!!!!!!!!!!!!!!!!!!!!!!!!!!!!!!!!!!!!!!!!!!!!!!!!!!!!!!!!!!!!!!!!!!!!!!!!!!!!!!!!!!!!!!!!!!!!!!!!!!!!!!!!!!!!!!!!!!!!!!!!!!!!!!!!!!!!!!!!!!!!!!!!!!!!!!!!!!!!!!!!!!!!!!!!!!!!!!!!!!!!!!!!!!!!!!!!!!!!!!!!!!!!!!!!!!!!!!!!!!!!!!!!!!!!!!!!!!!!!!!!!!!!!!!!!!!!!!!!!!!!!!!!!!!!!!!!!!!!!!!!!!!!!!!!!!!!!!!!!!!!!!!!!!!!!!!!!!!!!!!!!!!!!!!!!!!!!!!!!!!!!!!!!!!!!!!!!!!!!!!!!!!!!!!!!!!!!!!!!!!!!!!!!!!!!!!!!!!!!!!!!!!!!!!!!!!!!!!!!!!!!!!!!!!!!!!!!!!!!!!!!!!!!!!!!!!!!!!!!!!!!!!!!!!!!!!!!!!!!!!!!!!!!!!!!!!!!!!!!!!!!!!!!!!!!!!!!!!!!!!!!!!!!!!!!!!!!!!!!!!!!!!!!!!!!!!!!!!!!!!!!!!!!!!!!!!!!!!!!!!!!!!!!!!!!!!!!!!!!!!!!!!!!!!!!!!!!!!!!!!!!!!!!!!!!!!!!!!!!!!!!!!!!!!!!!!!!!!!!!!!!!!!!!!!!!!!!!!!!!!!!!!!!!!!!!!!!!!!!!!!!!!!!!!!!!!!!!!!!!!!!!!!!!!!!!!!!!!!!!!!!!!!!!!!!!!!!!!!!!!!!!!!!!!!!!!!!!!!!!!!!!!!!!!!!!!!!!!!!!!!!!!!!!!!!!!!!!!!!!!!!!!!!!!!!!!!!!!!!!!!!!!!!!!!!!!!!!!!!!!!!!!!!!!!!!!!!!!!!!!!!!!!!!!!!!!!!!!!!!!!!!!!!!!!!!!!!!!!!!!!!!!!!!!!!!!!!!!!!!!!!!!!!!!!!!!!!!!!!!!!!!!!!!!!!!!!!!!!!!!!!!!!!!!!!!!!!!!!!!!!!!!!!!!!!!!!!!!!!!!!!!!!!!!!!!!!!!!!!!!!!!!!!!!!!!!!!!!!!!!!!!!!!!!!!!!!!!!!!!!!!!!!!!!!!!!!!!!!!!!!!!!!!!!!!!!!!!!!!!!!!!!!!!!!!!!!!!!!!!!!!!!!!!!!!!!!!!!!!!!!!!!!!!!!!!!!!!!!!!!!!!!!!!!!!!!!!!!!!!!!!!!!!!!!!!!!!!!!!!!!!!!!!!!!!!!!!!!!!!!!!!!!!!!!!!!!!!!!!!!!!!!!!!!!!!!!!!!!!!!!!!!!!!!!!!!!!!!!!!!!!!!!!!!!!!!!!!!!!!!!!!!!!!!!!!!!!!!!!!!!!!!!!!!!!!!!!!!!!!!!!!!!!!!!!!!!!!!!!!!!!!!!!!!!!!!!!!!!!!!!!!!!!!!!!!!!!!!!!!!!!!!!!!!!!!!!!!!!!!!!!!!!!!!!!!!!!!!!!!!!!!!!!!!!!!!!!!!!!!!!!!!!!!!!!!!!!!!!!!!!!!!!!!!!!!!!!!!!!!!!!!!!!!!!!!!!!!!!!!!!!!!!!!!!!!!!!!!!!!!!!!!!!!!!!!!!!!!!!!!!!!!!!!!!!!!!!!!!!!!!!!!!!!!!!!!!!!!!!!!!!!!!!!!!!!!!!!!!!!!!!!!!!!!!!!!!!!!!!!!!!!!!!!!!!!!!!!!!!!!!!!!!!!!!!!!!!!!!!!!!!!!!!!!!!!!!!!!!!!!!!!!!!!!!!!!!!!!!!!!!!!!!!!!!!!!!!!!!!!!!!!!!!!!!!!!!!!!!!!!!!!!!!!!!!!!!!!!!!!!!!!!!!!!!!!!!!!!!!!!!!!!!!!!!!!!!!!!!!!!!!!!!!!!!!!!!!!!!!!!!!!!!!!!!!!!!!!!!!!!!!!!!!!!!!!!!!!!!!1!^" hidden="1"/>
          <p:cNvSpPr>
            <a:spLocks noChangeArrowheads="1"/>
          </p:cNvSpPr>
          <p:nvPr/>
        </p:nvSpPr>
        <p:spPr bwMode="auto">
          <a:xfrm>
            <a:off x="0" y="457200"/>
            <a:ext cx="0" cy="0"/>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51" name="Rectangle 3"/>
          <p:cNvSpPr>
            <a:spLocks noChangeArrowheads="1"/>
          </p:cNvSpPr>
          <p:nvPr/>
        </p:nvSpPr>
        <p:spPr bwMode="auto">
          <a:xfrm>
            <a:off x="144016" y="140439"/>
            <a:ext cx="8820472" cy="120032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tabLst>
                <a:tab pos="5851525" algn="r"/>
              </a:tabLst>
            </a:pPr>
            <a:r>
              <a:rPr kumimoji="0" lang="en-US" altLang="zh-CN"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3GPP TSG RAN Meeting #</a:t>
            </a:r>
            <a:r>
              <a:rPr lang="en-US" altLang="zh-CN" sz="2400" b="1" dirty="0" smtClean="0">
                <a:latin typeface="Times New Roman" pitchFamily="18" charset="0"/>
                <a:ea typeface="宋体" pitchFamily="2" charset="-122"/>
                <a:cs typeface="Times New Roman" pitchFamily="18" charset="0"/>
              </a:rPr>
              <a:t>70</a:t>
            </a:r>
            <a:r>
              <a:rPr kumimoji="0" lang="en-US" altLang="zh-CN"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lang="en-US" altLang="zh-CN" sz="2400" dirty="0" smtClean="0"/>
              <a:t>RP-152294</a:t>
            </a:r>
            <a:endParaRPr kumimoji="0" lang="en-US" altLang="zh-CN" sz="1400" b="0" i="0" u="none" strike="noStrike" cap="none" normalizeH="0" baseline="0" dirty="0" smtClean="0">
              <a:ln>
                <a:noFill/>
              </a:ln>
              <a:solidFill>
                <a:srgbClr val="FF0000"/>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tab pos="5851525" algn="r"/>
              </a:tabLst>
            </a:pPr>
            <a:r>
              <a:rPr kumimoji="0" lang="en-US" altLang="zh-CN" sz="2400" b="1" i="0" u="none" strike="noStrike" cap="none" normalizeH="0" baseline="0" dirty="0" err="1" smtClean="0">
                <a:ln>
                  <a:noFill/>
                </a:ln>
                <a:solidFill>
                  <a:schemeClr val="tx1"/>
                </a:solidFill>
                <a:effectLst/>
                <a:latin typeface="Times New Roman" pitchFamily="18" charset="0"/>
                <a:ea typeface="宋体" pitchFamily="2" charset="-122"/>
                <a:cs typeface="Times New Roman" pitchFamily="18" charset="0"/>
              </a:rPr>
              <a:t>Sitges</a:t>
            </a:r>
            <a:r>
              <a:rPr kumimoji="0" lang="en-US" altLang="zh-CN"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Spain,</a:t>
            </a:r>
            <a:r>
              <a:rPr kumimoji="0" lang="en-US" altLang="zh-CN" sz="2400" b="1" i="0" u="none" strike="noStrike" cap="none" normalizeH="0" dirty="0" smtClean="0">
                <a:ln>
                  <a:noFill/>
                </a:ln>
                <a:solidFill>
                  <a:schemeClr val="tx1"/>
                </a:solidFill>
                <a:effectLst/>
                <a:latin typeface="Times New Roman" pitchFamily="18" charset="0"/>
                <a:ea typeface="宋体" pitchFamily="2" charset="-122"/>
                <a:cs typeface="Times New Roman" pitchFamily="18" charset="0"/>
              </a:rPr>
              <a:t> December 7-10</a:t>
            </a:r>
            <a:r>
              <a:rPr kumimoji="0" lang="en-US" altLang="zh-CN" sz="24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2015</a:t>
            </a:r>
          </a:p>
          <a:p>
            <a:pPr lvl="0" eaLnBrk="0" fontAlgn="base" hangingPunct="0">
              <a:spcBef>
                <a:spcPct val="0"/>
              </a:spcBef>
              <a:spcAft>
                <a:spcPct val="0"/>
              </a:spcAft>
              <a:tabLst>
                <a:tab pos="5851525" algn="r"/>
              </a:tabLst>
            </a:pPr>
            <a:r>
              <a:rPr lang="en-US" altLang="zh-CN" sz="2400" b="1" dirty="0" smtClean="0">
                <a:latin typeface="Times New Roman" pitchFamily="18" charset="0"/>
                <a:ea typeface="宋体" pitchFamily="2" charset="-122"/>
                <a:cs typeface="Times New Roman" pitchFamily="18" charset="0"/>
              </a:rPr>
              <a:t>Agenda Item: 11.7.17</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0"/>
            <a:ext cx="8229600" cy="908720"/>
          </a:xfrm>
        </p:spPr>
        <p:txBody>
          <a:bodyPr/>
          <a:lstStyle/>
          <a:p>
            <a:r>
              <a:rPr lang="en-US" dirty="0" smtClean="0"/>
              <a:t>LS to RAN1</a:t>
            </a:r>
            <a:endParaRPr lang="en-US" dirty="0"/>
          </a:p>
        </p:txBody>
      </p:sp>
      <p:sp>
        <p:nvSpPr>
          <p:cNvPr id="3" name="Content Placeholder 2"/>
          <p:cNvSpPr>
            <a:spLocks noGrp="1"/>
          </p:cNvSpPr>
          <p:nvPr>
            <p:ph idx="1"/>
          </p:nvPr>
        </p:nvSpPr>
        <p:spPr>
          <a:xfrm>
            <a:off x="179512" y="836712"/>
            <a:ext cx="8964488" cy="5688632"/>
          </a:xfrm>
        </p:spPr>
        <p:txBody>
          <a:bodyPr>
            <a:normAutofit lnSpcReduction="10000"/>
          </a:bodyPr>
          <a:lstStyle/>
          <a:p>
            <a:pPr lvl="1" fontAlgn="base" hangingPunct="0"/>
            <a:r>
              <a:rPr lang="en-US" altLang="zh-CN" dirty="0" smtClean="0"/>
              <a:t>At least the first UL message after NB-PRACH for initial access to the network can be via single-tone UL</a:t>
            </a:r>
          </a:p>
          <a:p>
            <a:pPr lvl="2" fontAlgn="base" hangingPunct="0"/>
            <a:r>
              <a:rPr lang="en-US" altLang="zh-CN" dirty="0" smtClean="0"/>
              <a:t>RAN1 to inform RAN2 in January the supportable message size, i.e. same number of bits as LTE Msg3 or another number of bits, while meeting latency and coverage targets for this message</a:t>
            </a:r>
          </a:p>
          <a:p>
            <a:pPr lvl="1" fontAlgn="base" hangingPunct="0"/>
            <a:r>
              <a:rPr lang="en-US" altLang="zh-CN" dirty="0" smtClean="0"/>
              <a:t>Recommending a working assumption that both of the following are supported by the specifications:</a:t>
            </a:r>
          </a:p>
          <a:p>
            <a:pPr lvl="2" fontAlgn="base" hangingPunct="0"/>
            <a:r>
              <a:rPr lang="en-US" altLang="zh-CN" dirty="0" smtClean="0"/>
              <a:t>3.75 kHz subcarrier spacing for the first transmission after the first UL random access transmission</a:t>
            </a:r>
          </a:p>
          <a:p>
            <a:pPr lvl="2" fontAlgn="base" hangingPunct="0"/>
            <a:r>
              <a:rPr lang="en-US" altLang="zh-CN" dirty="0" smtClean="0"/>
              <a:t>15 kHz subcarrier spacing for the first transmission after the first UL random access transmission</a:t>
            </a:r>
          </a:p>
          <a:p>
            <a:pPr lvl="2" fontAlgn="base" hangingPunct="0"/>
            <a:r>
              <a:rPr lang="en-US" altLang="zh-CN" dirty="0" smtClean="0"/>
              <a:t>Details of network configurability is left to WGs (including the possibility of configuring both in the same cell</a:t>
            </a:r>
            <a:r>
              <a:rPr lang="en-US" altLang="zh-CN" dirty="0" smtClean="0"/>
              <a:t>)</a:t>
            </a:r>
            <a:endParaRPr lang="en-US" altLang="zh-CN"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718</TotalTime>
  <Words>134</Words>
  <Application>Microsoft Office PowerPoint</Application>
  <PresentationFormat>On-screen Show (4:3)</PresentationFormat>
  <Paragraphs>12</Paragraphs>
  <Slides>2</Slides>
  <Notes>0</Notes>
  <HiddenSlides>0</HiddenSlides>
  <MMClips>0</MMClips>
  <ScaleCrop>false</ScaleCrop>
  <HeadingPairs>
    <vt:vector size="4" baseType="variant">
      <vt:variant>
        <vt:lpstr>Theme</vt:lpstr>
      </vt:variant>
      <vt:variant>
        <vt:i4>1</vt:i4>
      </vt:variant>
      <vt:variant>
        <vt:lpstr>Slide Titles</vt:lpstr>
      </vt:variant>
      <vt:variant>
        <vt:i4>2</vt:i4>
      </vt:variant>
    </vt:vector>
  </HeadingPairs>
  <TitlesOfParts>
    <vt:vector size="3" baseType="lpstr">
      <vt:lpstr>Office 主题</vt:lpstr>
      <vt:lpstr>WF on NB-IoT</vt:lpstr>
      <vt:lpstr>LS to RAN1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physical layer aspects of random access procedure transmission</dc:title>
  <dc:creator>Yi Wang(Eason)</dc:creator>
  <cp:lastModifiedBy>Matthew Webb</cp:lastModifiedBy>
  <cp:revision>108</cp:revision>
  <dcterms:created xsi:type="dcterms:W3CDTF">2015-11-15T19:00:12Z</dcterms:created>
  <dcterms:modified xsi:type="dcterms:W3CDTF">2015-12-10T14:34:56Z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(4)RDJrmhEpKWuuax8FSod+Mvbg4/BdEjhbHMEYhZiNRLsagU8XXnujCD6jdZjKo2vQS6SeU9R6
cZ+kKNMk7QGu33B4IpBF/YWVI8/PDwWNytAzxk/L6eYSHZ9x1y1w8v5JIU97lu5NQas8hwr0
qdDrZkIlG5C/TNp8LHgCJg4jsdKFtoIF8EpkRarIFX2TVrgHPewVA3U12vBJ0vK46sgz+GRL
DBmppCJuVXw8tiUxxg</vt:lpwstr>
  </property>
  <property fmtid="{D5CDD505-2E9C-101B-9397-08002B2CF9AE}" pid="3" name="_new_ms_pID_725431">
    <vt:lpwstr>bHQ+e8dwQ9Lw7FkfzX7+QWnRtr3md/YU+yVi9WOV64ESsLnIlr9t+o
ZGHZUd7S5n11AHCm93dn4L2PVqjAU+vBOTCme0ZmGSY7g13KtX9n9/WUkX9vceNffW4kXu81
DUWJwpk+zt07MeLCZurQFOqPvt3VbQDeAxc4chys6gYFFsJPDw+SKQD/FslhQkUCDPM3jqWu
2b3CwcQC1NZ8iX+RqEy/pXcznTimd8Mbx7Yc</vt:lpwstr>
  </property>
  <property fmtid="{D5CDD505-2E9C-101B-9397-08002B2CF9AE}" pid="4" name="_new_ms_pID_725432">
    <vt:lpwstr>9XXzeISbwizxVtbYlkxqur9noeWhwnvxEc2z
nszAr3lSEPvE3tW6AUXsnuBNkznl2DeCKNGMmwiyHS7eAXXBZTqslJJEDW2Zz9l3kHi4lG6C
QqmxzLsmqiJhN2deMxGRKaDsW/lwR10wD6aWe3ym83CxZouIiTWGaG03xB/rV+fYJzZC7Nra
0fvDY1sNxqSbtRoG5FcYa96S5tIILrgLRSa36tKwwWL9gr0wc1m1wg</vt:lpwstr>
  </property>
  <property fmtid="{D5CDD505-2E9C-101B-9397-08002B2CF9AE}" pid="5" name="_new_ms_pID_725433">
    <vt:lpwstr>Kn</vt:lpwstr>
  </property>
  <property fmtid="{D5CDD505-2E9C-101B-9397-08002B2CF9AE}" pid="6" name="sflag">
    <vt:lpwstr>1449758090</vt:lpwstr>
  </property>
</Properties>
</file>