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66" autoAdjust="0"/>
    <p:restoredTop sz="86437" autoAdjust="0"/>
  </p:normalViewPr>
  <p:slideViewPr>
    <p:cSldViewPr>
      <p:cViewPr>
        <p:scale>
          <a:sx n="70" d="100"/>
          <a:sy n="70" d="100"/>
        </p:scale>
        <p:origin x="-2172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2015/9/17</a:t>
            </a:fld>
            <a:endParaRPr kumimoji="1"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9668-A539-43D5-814C-8E746484CD23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DE4FD-8802-4F2E-BA48-503663A58D0D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B5D-5BCA-464B-AB59-D4A54FC54461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latin typeface="+mj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9F1F-C54B-4B4A-A642-58DDF79AED74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09F0-1EF1-4050-8EBF-B90F33F8260E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9895A-2278-43A8-99C2-7000C94F5436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07E74-C228-4E99-97DA-96F43D459B33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954A-0238-4CB2-BE34-F192B847E672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41588-B7F5-4C87-A720-FEE19F5EF5BB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5BFF-B9DB-4171-A244-CB1AE45A4A99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7F3D1-8B6E-4ACB-9D82-EAF9C017E508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0E4FD-1FF8-4EA3-8BF3-00F4ABE31F6F}" type="datetime1">
              <a:rPr kumimoji="1" lang="ja-JP" altLang="en-US" smtClean="0"/>
              <a:t>2015/9/17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None/>
        <a:tabLst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Commonality design between</a:t>
            </a:r>
            <a:br>
              <a:rPr lang="en-US" altLang="ja-JP" dirty="0" smtClean="0"/>
            </a:br>
            <a:r>
              <a:rPr lang="en-US" altLang="ja-JP" dirty="0" smtClean="0"/>
              <a:t>eMTC and NB-IOT</a:t>
            </a:r>
            <a:br>
              <a:rPr lang="en-US" altLang="ja-JP" dirty="0" smtClean="0"/>
            </a:b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/>
            </a:r>
            <a:br>
              <a:rPr lang="en-US" altLang="ja-JP" dirty="0" smtClean="0"/>
            </a:b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</a:rPr>
              <a:t>Panasonic</a:t>
            </a:r>
          </a:p>
          <a:p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ja-JP" dirty="0" smtClean="0"/>
              <a:t>3GPP RAN workshop on 5G</a:t>
            </a:r>
          </a:p>
          <a:p>
            <a:pPr lvl="0"/>
            <a:r>
              <a:rPr lang="en-US" altLang="ja-JP" dirty="0" smtClean="0"/>
              <a:t>Phoenix, AZ, USA, 17-18 September, 2015</a:t>
            </a:r>
            <a:endParaRPr lang="en-GB" altLang="ja-JP" dirty="0"/>
          </a:p>
        </p:txBody>
      </p:sp>
      <p:sp>
        <p:nvSpPr>
          <p:cNvPr id="5" name="Rectangle 4"/>
          <p:cNvSpPr/>
          <p:nvPr/>
        </p:nvSpPr>
        <p:spPr>
          <a:xfrm>
            <a:off x="7452320" y="255131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dirty="0" smtClean="0"/>
              <a:t>RP-151614</a:t>
            </a:r>
            <a:endParaRPr lang="en-GB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966693"/>
            <a:ext cx="2133600" cy="365125"/>
          </a:xfrm>
        </p:spPr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Possible commonality between</a:t>
            </a:r>
            <a:r>
              <a:rPr lang="en-US" altLang="ja-JP" sz="2800" dirty="0"/>
              <a:t/>
            </a:r>
            <a:br>
              <a:rPr lang="en-US" altLang="ja-JP" sz="2800" dirty="0"/>
            </a:br>
            <a:r>
              <a:rPr lang="en-US" altLang="ja-JP" sz="2800" dirty="0"/>
              <a:t>eMTC and </a:t>
            </a:r>
            <a:r>
              <a:rPr lang="en-US" altLang="ja-JP" sz="2800" dirty="0" smtClean="0"/>
              <a:t>NB-IOT</a:t>
            </a:r>
            <a:endParaRPr kumimoji="1" lang="en-GB" sz="28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338481"/>
              </p:ext>
            </p:extLst>
          </p:nvPr>
        </p:nvGraphicFramePr>
        <p:xfrm>
          <a:off x="323527" y="1340768"/>
          <a:ext cx="8568952" cy="4387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152129"/>
                <a:gridCol w="1152128"/>
                <a:gridCol w="1152128"/>
                <a:gridCol w="1080120"/>
                <a:gridCol w="1656184"/>
                <a:gridCol w="1152127"/>
              </a:tblGrid>
              <a:tr h="792088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Synch</a:t>
                      </a:r>
                      <a:r>
                        <a:rPr lang="en-GB" sz="1200" baseline="0" dirty="0" smtClean="0"/>
                        <a:t> channels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System information except</a:t>
                      </a:r>
                      <a:r>
                        <a:rPr lang="en-GB" sz="1200" baseline="0" dirty="0" smtClean="0"/>
                        <a:t> PBCH*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DL control channels </a:t>
                      </a:r>
                    </a:p>
                    <a:p>
                      <a:r>
                        <a:rPr lang="en-GB" sz="1200" dirty="0" smtClean="0"/>
                        <a:t>(M-PDCCH)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DL traffic (PDSCH)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UL traffic </a:t>
                      </a:r>
                    </a:p>
                    <a:p>
                      <a:r>
                        <a:rPr lang="en-GB" sz="1200" dirty="0" smtClean="0"/>
                        <a:t>(PUSCH)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PRACH</a:t>
                      </a:r>
                      <a:endParaRPr lang="en-GB" sz="12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eMTC</a:t>
                      </a:r>
                    </a:p>
                    <a:p>
                      <a:r>
                        <a:rPr lang="en-GB" sz="1200" dirty="0" smtClean="0"/>
                        <a:t>up to Rel8</a:t>
                      </a:r>
                      <a:r>
                        <a:rPr lang="en-GB" sz="1200" baseline="0" dirty="0" smtClean="0"/>
                        <a:t> coverage</a:t>
                      </a:r>
                    </a:p>
                    <a:p>
                      <a:r>
                        <a:rPr lang="en-GB" sz="1200" baseline="0" dirty="0" smtClean="0"/>
                        <a:t>(No/small repetition)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Rel.8 PSS/SSS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/>
                        <a:t>Simple enhancement</a:t>
                      </a:r>
                      <a:r>
                        <a:rPr lang="en-GB" altLang="ja-JP" sz="1200" baseline="0" dirty="0" smtClean="0"/>
                        <a:t> from Rel.12</a:t>
                      </a:r>
                      <a:endParaRPr lang="en-GB" altLang="ja-JP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/>
                        <a:t>Simple enhancement</a:t>
                      </a:r>
                      <a:r>
                        <a:rPr lang="en-GB" altLang="ja-JP" sz="1200" baseline="0" dirty="0" smtClean="0"/>
                        <a:t> from Rel.12</a:t>
                      </a:r>
                      <a:endParaRPr lang="en-GB" altLang="ja-JP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/>
                        <a:t>Simple enhancement</a:t>
                      </a:r>
                      <a:r>
                        <a:rPr lang="en-GB" altLang="ja-JP" sz="1200" baseline="0" dirty="0" smtClean="0"/>
                        <a:t> from Rel.12</a:t>
                      </a:r>
                      <a:endParaRPr lang="en-GB" altLang="ja-JP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/>
                        <a:t>Simple extension of Rel.8 design</a:t>
                      </a:r>
                    </a:p>
                    <a:p>
                      <a:endParaRPr lang="en-GB" sz="12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eMTC</a:t>
                      </a:r>
                    </a:p>
                    <a:p>
                      <a:r>
                        <a:rPr lang="en-GB" sz="1200" dirty="0" smtClean="0"/>
                        <a:t>15</a:t>
                      </a:r>
                      <a:r>
                        <a:rPr lang="en-GB" sz="1200" baseline="0" dirty="0" smtClean="0"/>
                        <a:t> dB coverage</a:t>
                      </a:r>
                    </a:p>
                    <a:p>
                      <a:r>
                        <a:rPr lang="en-GB" sz="1200" baseline="0" dirty="0" smtClean="0"/>
                        <a:t>(large repetition)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Rel.8</a:t>
                      </a:r>
                      <a:r>
                        <a:rPr lang="en-US" sz="1200" baseline="0" dirty="0" smtClean="0"/>
                        <a:t> PSS/SSS</a:t>
                      </a:r>
                    </a:p>
                    <a:p>
                      <a:r>
                        <a:rPr lang="en-US" sz="1200" baseline="0" dirty="0" smtClean="0"/>
                        <a:t>but to use NB-IOT design may be good design.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200" dirty="0" smtClean="0"/>
                        <a:t>Rel.8</a:t>
                      </a:r>
                      <a:r>
                        <a:rPr lang="en-US" altLang="ja-JP" sz="1200" baseline="0" dirty="0" smtClean="0"/>
                        <a:t> PSS/SSS</a:t>
                      </a:r>
                    </a:p>
                    <a:p>
                      <a:r>
                        <a:rPr lang="en-US" altLang="ja-JP" sz="1200" baseline="0" dirty="0" smtClean="0"/>
                        <a:t>but to use NB-IOT design may be better.</a:t>
                      </a:r>
                      <a:endParaRPr lang="en-GB" altLang="ja-JP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r>
                        <a:rPr lang="en-GB" sz="1200" baseline="0" dirty="0" smtClean="0"/>
                        <a:t> PRB in-band design  NB-IOT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PRB standalone </a:t>
                      </a:r>
                      <a:r>
                        <a:rPr lang="en-GB" sz="1200" baseline="0" dirty="0" smtClean="0"/>
                        <a:t> design NB-IOT</a:t>
                      </a:r>
                      <a:endParaRPr lang="en-GB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619672" y="4234953"/>
            <a:ext cx="93610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/>
              <a:t>Common design including numerologies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71800" y="2177244"/>
            <a:ext cx="936104" cy="26919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/>
              <a:t>Common </a:t>
            </a:r>
            <a:r>
              <a:rPr lang="en-GB" altLang="ja-JP" sz="1100" dirty="0" smtClean="0"/>
              <a:t>design</a:t>
            </a:r>
          </a:p>
          <a:p>
            <a:pPr algn="ctr"/>
            <a:r>
              <a:rPr lang="en-GB" altLang="ja-JP" sz="1100" dirty="0" smtClean="0"/>
              <a:t>except </a:t>
            </a:r>
          </a:p>
          <a:p>
            <a:pPr algn="ctr"/>
            <a:r>
              <a:rPr lang="en-GB" altLang="ja-JP" sz="1100" dirty="0" smtClean="0"/>
              <a:t>1 PRB or 6 PRB</a:t>
            </a:r>
          </a:p>
          <a:p>
            <a:pPr algn="ctr"/>
            <a:endParaRPr lang="en-GB" altLang="ja-JP" sz="1100" dirty="0" smtClean="0"/>
          </a:p>
          <a:p>
            <a:pPr algn="ctr"/>
            <a:r>
              <a:rPr lang="en-GB" altLang="ja-JP" sz="1100" dirty="0" smtClean="0"/>
              <a:t>15 kHz subcarrier</a:t>
            </a:r>
            <a:endParaRPr lang="en-GB" altLang="ja-JP" sz="1100" dirty="0"/>
          </a:p>
        </p:txBody>
      </p:sp>
      <p:sp>
        <p:nvSpPr>
          <p:cNvPr id="13" name="Rectangle 12"/>
          <p:cNvSpPr/>
          <p:nvPr/>
        </p:nvSpPr>
        <p:spPr>
          <a:xfrm>
            <a:off x="827584" y="5919663"/>
            <a:ext cx="7854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400" dirty="0" smtClean="0"/>
              <a:t>- * FFS: PBCH</a:t>
            </a:r>
          </a:p>
          <a:p>
            <a:r>
              <a:rPr lang="en-GB" altLang="ja-JP" sz="1400" dirty="0" smtClean="0"/>
              <a:t>- 3.75 kHz subcarrier for the standalone is mainly determined by the strict spectrum mask requirement.</a:t>
            </a:r>
            <a:endParaRPr lang="en-GB" altLang="ja-JP" sz="1400" dirty="0"/>
          </a:p>
        </p:txBody>
      </p:sp>
      <p:sp>
        <p:nvSpPr>
          <p:cNvPr id="14" name="Rectangle 13"/>
          <p:cNvSpPr/>
          <p:nvPr/>
        </p:nvSpPr>
        <p:spPr>
          <a:xfrm>
            <a:off x="2771800" y="5013176"/>
            <a:ext cx="936104" cy="675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 smtClean="0"/>
              <a:t>Common design</a:t>
            </a:r>
          </a:p>
          <a:p>
            <a:pPr algn="ctr"/>
            <a:r>
              <a:rPr lang="en-GB" altLang="ja-JP" sz="1100" dirty="0" smtClean="0"/>
              <a:t>except </a:t>
            </a:r>
          </a:p>
          <a:p>
            <a:pPr algn="ctr"/>
            <a:r>
              <a:rPr lang="en-GB" altLang="ja-JP" sz="1100" dirty="0" smtClean="0"/>
              <a:t>3.75 kHz subcarrier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923928" y="3177932"/>
            <a:ext cx="936104" cy="1691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/>
              <a:t>Common </a:t>
            </a:r>
            <a:r>
              <a:rPr lang="en-GB" altLang="ja-JP" sz="1100" dirty="0" smtClean="0"/>
              <a:t>design</a:t>
            </a:r>
          </a:p>
          <a:p>
            <a:pPr algn="ctr"/>
            <a:r>
              <a:rPr lang="en-GB" altLang="ja-JP" sz="1100" dirty="0" smtClean="0"/>
              <a:t>except </a:t>
            </a:r>
          </a:p>
          <a:p>
            <a:pPr algn="ctr"/>
            <a:r>
              <a:rPr lang="en-GB" altLang="ja-JP" sz="1100" dirty="0" smtClean="0"/>
              <a:t>1 PRB or 6 PRB</a:t>
            </a:r>
          </a:p>
          <a:p>
            <a:pPr algn="ctr"/>
            <a:endParaRPr lang="en-GB" altLang="ja-JP" sz="1100" dirty="0" smtClean="0"/>
          </a:p>
          <a:p>
            <a:pPr algn="ctr"/>
            <a:r>
              <a:rPr lang="en-GB" altLang="ja-JP" sz="1100" dirty="0" smtClean="0"/>
              <a:t>15 kHz subcarrier</a:t>
            </a:r>
            <a:endParaRPr lang="en-GB" altLang="ja-JP" sz="1100" dirty="0"/>
          </a:p>
        </p:txBody>
      </p:sp>
      <p:sp>
        <p:nvSpPr>
          <p:cNvPr id="16" name="Rectangle 15"/>
          <p:cNvSpPr/>
          <p:nvPr/>
        </p:nvSpPr>
        <p:spPr>
          <a:xfrm>
            <a:off x="3955192" y="5023616"/>
            <a:ext cx="936104" cy="675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 smtClean="0"/>
              <a:t>Common design</a:t>
            </a:r>
          </a:p>
          <a:p>
            <a:pPr algn="ctr"/>
            <a:r>
              <a:rPr lang="en-GB" altLang="ja-JP" sz="1100" dirty="0" smtClean="0"/>
              <a:t>except </a:t>
            </a:r>
          </a:p>
          <a:p>
            <a:pPr algn="ctr"/>
            <a:r>
              <a:rPr lang="en-GB" altLang="ja-JP" sz="1100" dirty="0" smtClean="0"/>
              <a:t>3.75 kHz subcarrier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76056" y="3177932"/>
            <a:ext cx="936104" cy="1691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/>
              <a:t>Common </a:t>
            </a:r>
            <a:r>
              <a:rPr lang="en-GB" altLang="ja-JP" sz="1100" dirty="0" smtClean="0"/>
              <a:t>design</a:t>
            </a:r>
          </a:p>
          <a:p>
            <a:pPr algn="ctr"/>
            <a:r>
              <a:rPr lang="en-GB" altLang="ja-JP" sz="1100" dirty="0" smtClean="0"/>
              <a:t>except </a:t>
            </a:r>
          </a:p>
          <a:p>
            <a:pPr algn="ctr"/>
            <a:r>
              <a:rPr lang="en-GB" altLang="ja-JP" sz="1100" dirty="0" smtClean="0"/>
              <a:t>1 PRB or 6 PRB</a:t>
            </a:r>
          </a:p>
          <a:p>
            <a:pPr algn="ctr"/>
            <a:endParaRPr lang="en-GB" altLang="ja-JP" sz="1100" dirty="0" smtClean="0"/>
          </a:p>
          <a:p>
            <a:pPr algn="ctr"/>
            <a:r>
              <a:rPr lang="en-GB" altLang="ja-JP" sz="1100" dirty="0" smtClean="0"/>
              <a:t>15 kHz subcarrier</a:t>
            </a:r>
            <a:endParaRPr lang="en-GB" altLang="ja-JP" sz="1100" dirty="0"/>
          </a:p>
        </p:txBody>
      </p:sp>
      <p:sp>
        <p:nvSpPr>
          <p:cNvPr id="20" name="Rectangle 19"/>
          <p:cNvSpPr/>
          <p:nvPr/>
        </p:nvSpPr>
        <p:spPr>
          <a:xfrm>
            <a:off x="5106928" y="5013176"/>
            <a:ext cx="936104" cy="675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 smtClean="0"/>
              <a:t>Common design</a:t>
            </a:r>
          </a:p>
          <a:p>
            <a:pPr algn="ctr"/>
            <a:r>
              <a:rPr lang="en-GB" altLang="ja-JP" sz="1100" dirty="0" smtClean="0"/>
              <a:t>except </a:t>
            </a:r>
          </a:p>
          <a:p>
            <a:pPr algn="ctr"/>
            <a:r>
              <a:rPr lang="en-GB" altLang="ja-JP" sz="1100" dirty="0" smtClean="0"/>
              <a:t>3.75 kHz subcarrier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56176" y="3177932"/>
            <a:ext cx="648072" cy="2510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050" dirty="0"/>
              <a:t>Common </a:t>
            </a:r>
            <a:r>
              <a:rPr lang="en-GB" altLang="ja-JP" sz="1050" dirty="0" smtClean="0"/>
              <a:t>design  except </a:t>
            </a:r>
          </a:p>
          <a:p>
            <a:pPr algn="ctr"/>
            <a:r>
              <a:rPr lang="en-US" altLang="ja-JP" sz="1050" dirty="0" smtClean="0"/>
              <a:t>maximum </a:t>
            </a:r>
          </a:p>
          <a:p>
            <a:pPr algn="ctr"/>
            <a:r>
              <a:rPr lang="en-US" altLang="ja-JP" sz="1050" dirty="0" smtClean="0"/>
              <a:t>bandwidth</a:t>
            </a:r>
          </a:p>
          <a:p>
            <a:pPr algn="ctr"/>
            <a:r>
              <a:rPr lang="en-US" altLang="ja-JP" sz="1050" dirty="0" smtClean="0"/>
              <a:t>and </a:t>
            </a:r>
          </a:p>
          <a:p>
            <a:pPr algn="ctr"/>
            <a:r>
              <a:rPr lang="en-US" altLang="ja-JP" sz="1050" dirty="0" smtClean="0"/>
              <a:t>modulation</a:t>
            </a:r>
            <a:endParaRPr lang="en-GB" altLang="ja-JP" sz="1050" dirty="0" smtClean="0"/>
          </a:p>
        </p:txBody>
      </p:sp>
      <p:sp>
        <p:nvSpPr>
          <p:cNvPr id="22" name="Rectangle 21"/>
          <p:cNvSpPr/>
          <p:nvPr/>
        </p:nvSpPr>
        <p:spPr>
          <a:xfrm>
            <a:off x="6924669" y="4234953"/>
            <a:ext cx="673104" cy="1413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ja-JP" sz="1100" dirty="0" smtClean="0"/>
              <a:t>GMSK &amp;</a:t>
            </a:r>
          </a:p>
          <a:p>
            <a:pPr algn="ctr"/>
            <a:r>
              <a:rPr lang="en-US" altLang="ja-JP" sz="1100" dirty="0" smtClean="0"/>
              <a:t>FDMA</a:t>
            </a:r>
          </a:p>
          <a:p>
            <a:pPr algn="ctr"/>
            <a:endParaRPr lang="en-US" altLang="ja-JP" sz="1100" dirty="0" smtClean="0"/>
          </a:p>
          <a:p>
            <a:pPr algn="ctr"/>
            <a:r>
              <a:rPr lang="en-US" altLang="ja-JP" sz="1100" dirty="0" smtClean="0"/>
              <a:t>or </a:t>
            </a:r>
          </a:p>
          <a:p>
            <a:pPr algn="ctr"/>
            <a:endParaRPr lang="en-US" altLang="ja-JP" sz="1100" dirty="0"/>
          </a:p>
          <a:p>
            <a:pPr algn="ctr"/>
            <a:r>
              <a:rPr lang="en-US" altLang="ja-JP" sz="1100" dirty="0" smtClean="0"/>
              <a:t>SC-FDMA</a:t>
            </a:r>
            <a:endParaRPr lang="en-GB" altLang="ja-JP" sz="1100" dirty="0" smtClean="0"/>
          </a:p>
        </p:txBody>
      </p:sp>
      <p:sp>
        <p:nvSpPr>
          <p:cNvPr id="23" name="Rectangle 22"/>
          <p:cNvSpPr/>
          <p:nvPr/>
        </p:nvSpPr>
        <p:spPr>
          <a:xfrm>
            <a:off x="6924669" y="3183884"/>
            <a:ext cx="673104" cy="9228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 smtClean="0"/>
              <a:t>SC-FDMA</a:t>
            </a:r>
            <a:endParaRPr lang="en-GB" altLang="ja-JP" sz="1100" dirty="0"/>
          </a:p>
        </p:txBody>
      </p:sp>
      <p:sp>
        <p:nvSpPr>
          <p:cNvPr id="17" name="Rectangle 16"/>
          <p:cNvSpPr/>
          <p:nvPr/>
        </p:nvSpPr>
        <p:spPr>
          <a:xfrm>
            <a:off x="7848364" y="4194154"/>
            <a:ext cx="936104" cy="1453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altLang="ja-JP" sz="1100" dirty="0"/>
              <a:t>Common design including numerologies</a:t>
            </a:r>
          </a:p>
        </p:txBody>
      </p:sp>
    </p:spTree>
    <p:extLst>
      <p:ext uri="{BB962C8B-B14F-4D97-AF65-F5344CB8AC3E}">
        <p14:creationId xmlns:p14="http://schemas.microsoft.com/office/powerpoint/2010/main" val="328007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 smtClean="0"/>
              <a:t>Proposal</a:t>
            </a:r>
            <a:endParaRPr kumimoji="1"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the areas not concluded in eMTC, to have the commonality between eMTC (especially in large repetition case) and  CIOT should not be precluded.</a:t>
            </a:r>
            <a:endParaRPr kumimoji="1"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7612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239</Words>
  <Application>Microsoft Office PowerPoint</Application>
  <PresentationFormat>On-screen Show (4:3)</PresentationFormat>
  <Paragraphs>76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 Commonality design between eMTC and NB-IOT   </vt:lpstr>
      <vt:lpstr>Possible commonality between eMTC and NB-IOT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 on RAT and IMT-2020</dc:title>
  <dc:creator>Hidetoshi Suzuki</dc:creator>
  <cp:keywords>5G, RAT, IMT-2020</cp:keywords>
  <cp:lastModifiedBy>hidetoshi suzuki 02</cp:lastModifiedBy>
  <cp:revision>624</cp:revision>
  <cp:lastPrinted>2015-06-25T10:00:19Z</cp:lastPrinted>
  <dcterms:created xsi:type="dcterms:W3CDTF">2013-04-12T08:09:08Z</dcterms:created>
  <dcterms:modified xsi:type="dcterms:W3CDTF">2015-09-16T21:13:28Z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