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2995F-DD4F-48F8-9460-C0835F22A387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A8C39-7FE9-4927-8132-F523980653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Way forward on </a:t>
            </a:r>
            <a:r>
              <a:rPr lang="en-GB" dirty="0" err="1" smtClean="0"/>
              <a:t>CIoT</a:t>
            </a:r>
            <a:r>
              <a:rPr lang="en-GB" dirty="0" smtClean="0"/>
              <a:t> WID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Vodafone, </a:t>
            </a:r>
            <a:r>
              <a:rPr lang="en-GB" dirty="0" smtClean="0"/>
              <a:t>Telecom Italia, </a:t>
            </a:r>
            <a:r>
              <a:rPr lang="en-GB" dirty="0" err="1" smtClean="0"/>
              <a:t>Telus</a:t>
            </a:r>
            <a:r>
              <a:rPr lang="en-GB" dirty="0" smtClean="0"/>
              <a:t>, China Mobile</a:t>
            </a:r>
            <a:r>
              <a:rPr lang="en-GB" dirty="0" smtClean="0"/>
              <a:t>, China Unicom, Huawei</a:t>
            </a:r>
            <a:r>
              <a:rPr lang="en-GB" dirty="0" smtClean="0"/>
              <a:t>,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28184" y="6926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RP-151604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Motivations for this compromise way forward</a:t>
            </a:r>
            <a:endParaRPr lang="en-US" sz="32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Follow PCG decision for a single Clean Slate solution based on the outcome of the GERAN SI.</a:t>
            </a:r>
          </a:p>
          <a:p>
            <a:r>
              <a:rPr lang="en-GB" dirty="0" smtClean="0"/>
              <a:t>Address some operators’ interests to have </a:t>
            </a:r>
            <a:r>
              <a:rPr lang="en-GB" dirty="0" err="1" smtClean="0"/>
              <a:t>CIoT</a:t>
            </a:r>
            <a:r>
              <a:rPr lang="en-GB" dirty="0" smtClean="0"/>
              <a:t> solution deployable in-band LTE.</a:t>
            </a:r>
          </a:p>
          <a:p>
            <a:r>
              <a:rPr lang="en-GB" dirty="0" smtClean="0"/>
              <a:t>Follow strong request from some operators for a unified solution.</a:t>
            </a:r>
          </a:p>
          <a:p>
            <a:r>
              <a:rPr lang="en-GB" dirty="0" smtClean="0"/>
              <a:t>Maintain design principles of the outcome of the compliant solution from the GERAN study item</a:t>
            </a:r>
          </a:p>
          <a:p>
            <a:r>
              <a:rPr lang="en-GB" dirty="0" smtClean="0"/>
              <a:t>Address time urgent LPWA market  requirement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High level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The new </a:t>
            </a:r>
            <a:r>
              <a:rPr lang="en-GB" dirty="0" err="1" smtClean="0"/>
              <a:t>CIoT</a:t>
            </a:r>
            <a:r>
              <a:rPr lang="en-GB" dirty="0" smtClean="0"/>
              <a:t> design will allow the following scenarios:</a:t>
            </a:r>
          </a:p>
          <a:p>
            <a:pPr lvl="1" hangingPunct="0"/>
            <a:r>
              <a:rPr lang="en-GB" dirty="0" smtClean="0"/>
              <a:t>“Stand-alone </a:t>
            </a:r>
            <a:r>
              <a:rPr lang="en-GB" dirty="0"/>
              <a:t>operation’ utilizing for example the bands currently being used by GERAN systems as a replacement of one or more GSM carriers</a:t>
            </a:r>
            <a:endParaRPr lang="en-US" dirty="0"/>
          </a:p>
          <a:p>
            <a:pPr lvl="1" hangingPunct="0"/>
            <a:r>
              <a:rPr lang="en-GB" dirty="0" smtClean="0"/>
              <a:t>‘</a:t>
            </a:r>
            <a:r>
              <a:rPr lang="en-GB" dirty="0"/>
              <a:t>Guard band operation’ within a normal  LTE carrier’s guard band</a:t>
            </a:r>
            <a:endParaRPr lang="en-US" dirty="0"/>
          </a:p>
          <a:p>
            <a:pPr lvl="1" hangingPunct="0"/>
            <a:r>
              <a:rPr lang="en-GB" dirty="0" smtClean="0"/>
              <a:t>‘</a:t>
            </a:r>
            <a:r>
              <a:rPr lang="en-GB" dirty="0"/>
              <a:t>In-band operation’ utilizing resource blocks within a normal LTE carrier’s transmission </a:t>
            </a:r>
            <a:r>
              <a:rPr lang="en-GB" dirty="0" smtClean="0"/>
              <a:t>bandwidth</a:t>
            </a:r>
          </a:p>
          <a:p>
            <a:pPr hangingPunct="0"/>
            <a:r>
              <a:rPr lang="en-GB" dirty="0" smtClean="0"/>
              <a:t>At </a:t>
            </a:r>
            <a:r>
              <a:rPr lang="en-GB" dirty="0"/>
              <a:t>least for the stand-alone operation and guard band operation, the new radio access technology should guarantee the performance requirements defined in TR45.820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Design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GB" dirty="0"/>
              <a:t>Common synchronization design for all the three scenarios, with support for up to 20 kHz frequency offset.</a:t>
            </a:r>
            <a:endParaRPr lang="en-US" dirty="0"/>
          </a:p>
          <a:p>
            <a:pPr lvl="0" hangingPunct="0"/>
            <a:r>
              <a:rPr lang="en-GB" dirty="0" smtClean="0"/>
              <a:t>DL design based on OFDMA : </a:t>
            </a:r>
          </a:p>
          <a:p>
            <a:pPr lvl="2" hangingPunct="0">
              <a:buNone/>
            </a:pPr>
            <a:r>
              <a:rPr lang="en-GB" dirty="0" smtClean="0"/>
              <a:t>a) 3.75 </a:t>
            </a:r>
            <a:r>
              <a:rPr lang="en-GB" dirty="0"/>
              <a:t>kHz sub-carrier </a:t>
            </a:r>
            <a:r>
              <a:rPr lang="en-GB" dirty="0" smtClean="0"/>
              <a:t>spacing optimised for stand-alone and guard band operation.</a:t>
            </a:r>
            <a:endParaRPr lang="en-US" dirty="0"/>
          </a:p>
          <a:p>
            <a:pPr lvl="2" hangingPunct="0">
              <a:buNone/>
            </a:pPr>
            <a:r>
              <a:rPr lang="en-GB" dirty="0" smtClean="0"/>
              <a:t>b) 15 kHz </a:t>
            </a:r>
            <a:r>
              <a:rPr lang="en-GB" dirty="0"/>
              <a:t>sub-carrier spacing for in-band operation</a:t>
            </a:r>
            <a:endParaRPr lang="en-US" dirty="0"/>
          </a:p>
          <a:p>
            <a:pPr lvl="1" hangingPunct="0"/>
            <a:r>
              <a:rPr lang="en-GB" dirty="0"/>
              <a:t> </a:t>
            </a:r>
            <a:r>
              <a:rPr lang="en-GB" dirty="0" smtClean="0"/>
              <a:t>Evaluate the performance of b) for  the purpose of down selection until November to use one numerology if feasible for all scenarios</a:t>
            </a:r>
            <a:endParaRPr lang="en-US" dirty="0" smtClean="0"/>
          </a:p>
          <a:p>
            <a:pPr lvl="1" hangingPunct="0"/>
            <a:endParaRPr lang="en-US" dirty="0"/>
          </a:p>
          <a:p>
            <a:pPr lvl="0" hangingPunct="0"/>
            <a:r>
              <a:rPr lang="en-GB" dirty="0"/>
              <a:t>Common uplink design for all the scenarios</a:t>
            </a:r>
            <a:endParaRPr lang="en-US" dirty="0"/>
          </a:p>
          <a:p>
            <a:pPr lvl="1" hangingPunct="0"/>
            <a:r>
              <a:rPr lang="en-GB" dirty="0"/>
              <a:t>Usage of FDMA in the uplink with 3.75 kHz symbol rate.</a:t>
            </a:r>
            <a:endParaRPr lang="en-US" dirty="0"/>
          </a:p>
          <a:p>
            <a:pPr lvl="1" hangingPunct="0"/>
            <a:r>
              <a:rPr lang="en-GB" dirty="0"/>
              <a:t>Support of GMSK modulation on the uplink for high-efficiency of power amplifier.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work item is for Rel13</a:t>
            </a:r>
          </a:p>
          <a:p>
            <a:pPr lvl="1"/>
            <a:r>
              <a:rPr lang="en-GB" dirty="0" smtClean="0"/>
              <a:t>Independent of regular Rel13 completion 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A new set of specifications for </a:t>
            </a:r>
            <a:r>
              <a:rPr lang="en-GB" dirty="0" err="1" smtClean="0"/>
              <a:t>CIoT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CIoT WID</vt:lpstr>
      <vt:lpstr>Motivations for this compromise way forward</vt:lpstr>
      <vt:lpstr>High level principle</vt:lpstr>
      <vt:lpstr>Design principle</vt:lpstr>
      <vt:lpstr>Timeline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Said Tatesh</dc:creator>
  <cp:lastModifiedBy>CDP 21</cp:lastModifiedBy>
  <cp:revision>6</cp:revision>
  <dcterms:created xsi:type="dcterms:W3CDTF">2015-09-16T01:27:46Z</dcterms:created>
  <dcterms:modified xsi:type="dcterms:W3CDTF">2015-09-16T16:18:54Z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1442256495</vt:lpwstr>
  </property>
</Properties>
</file>