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543" r:id="rId2"/>
    <p:sldId id="804" r:id="rId3"/>
    <p:sldId id="875" r:id="rId4"/>
    <p:sldId id="869" r:id="rId5"/>
    <p:sldId id="867" r:id="rId6"/>
    <p:sldId id="872" r:id="rId7"/>
    <p:sldId id="880" r:id="rId8"/>
    <p:sldId id="866" r:id="rId9"/>
    <p:sldId id="886" r:id="rId10"/>
    <p:sldId id="883" r:id="rId11"/>
    <p:sldId id="885" r:id="rId12"/>
    <p:sldId id="887" r:id="rId13"/>
    <p:sldId id="877" r:id="rId14"/>
    <p:sldId id="873" r:id="rId15"/>
    <p:sldId id="879" r:id="rId16"/>
    <p:sldId id="874" r:id="rId17"/>
    <p:sldId id="764" r:id="rId18"/>
  </p:sldIdLst>
  <p:sldSz cx="24385588" cy="14390688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1pPr>
    <a:lvl2pPr marL="456522" algn="l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2pPr>
    <a:lvl3pPr marL="913044" algn="l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3pPr>
    <a:lvl4pPr marL="1369567" algn="l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4pPr>
    <a:lvl5pPr marL="1826097" algn="l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5pPr>
    <a:lvl6pPr marL="2282615" algn="l" defTabSz="913044" rtl="0" eaLnBrk="1" latinLnBrk="0" hangingPunct="1">
      <a:defRPr sz="4300"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6pPr>
    <a:lvl7pPr marL="2739139" algn="l" defTabSz="913044" rtl="0" eaLnBrk="1" latinLnBrk="0" hangingPunct="1">
      <a:defRPr sz="4300"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7pPr>
    <a:lvl8pPr marL="3195659" algn="l" defTabSz="913044" rtl="0" eaLnBrk="1" latinLnBrk="0" hangingPunct="1">
      <a:defRPr sz="4300"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8pPr>
    <a:lvl9pPr marL="3652182" algn="l" defTabSz="913044" rtl="0" eaLnBrk="1" latinLnBrk="0" hangingPunct="1">
      <a:defRPr sz="4300"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0000FF"/>
    <a:srgbClr val="700000"/>
    <a:srgbClr val="CCFFFF"/>
    <a:srgbClr val="FFCC99"/>
    <a:srgbClr val="960000"/>
    <a:srgbClr val="000000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深色样式 1 - 强调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82" autoAdjust="0"/>
    <p:restoredTop sz="84946" autoAdjust="0"/>
  </p:normalViewPr>
  <p:slideViewPr>
    <p:cSldViewPr>
      <p:cViewPr varScale="1">
        <p:scale>
          <a:sx n="55" d="100"/>
          <a:sy n="55" d="100"/>
        </p:scale>
        <p:origin x="618" y="-84"/>
      </p:cViewPr>
      <p:guideLst>
        <p:guide orient="horz" pos="4533"/>
        <p:guide pos="7681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321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3BB2C-5943-467C-93FB-1355E5264CC8}" type="datetimeFigureOut">
              <a:rPr lang="zh-CN" altLang="en-US" smtClean="0"/>
              <a:pPr/>
              <a:t>2015/9/8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D28C59-C275-4B4E-8FB1-939D37DB9D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114355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523875" y="685800"/>
            <a:ext cx="58102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2424233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6522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3044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69567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6097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2615" algn="l" defTabSz="91304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9139" algn="l" defTabSz="91304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5659" algn="l" defTabSz="91304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2182" algn="l" defTabSz="91304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23875" y="685800"/>
            <a:ext cx="581025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23875" y="685800"/>
            <a:ext cx="58102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>
                <a:solidFill>
                  <a:schemeClr val="bg1"/>
                </a:solidFill>
              </a:rPr>
              <a:t>NB-LTE works at a very high sampling rate of 128*15kHz = 1.92MHz!</a:t>
            </a:r>
            <a:endParaRPr lang="zh-CN" altLang="en-US" sz="1200" dirty="0" smtClean="0">
              <a:solidFill>
                <a:schemeClr val="bg1"/>
              </a:solidFill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3852" y="8684826"/>
            <a:ext cx="2972547" cy="457711"/>
          </a:xfrm>
          <a:prstGeom prst="rect">
            <a:avLst/>
          </a:prstGeom>
        </p:spPr>
        <p:txBody>
          <a:bodyPr/>
          <a:lstStyle/>
          <a:p>
            <a:fld id="{56AB3232-1ACA-476B-8C25-0B01BEE68A22}" type="slidenum">
              <a:rPr lang="en-CA" smtClean="0"/>
              <a:pPr/>
              <a:t>10</a:t>
            </a:fld>
            <a:endParaRPr lang="en-CA"/>
          </a:p>
        </p:txBody>
      </p:sp>
    </p:spTree>
    <p:extLst>
      <p:ext uri="{BB962C8B-B14F-4D97-AF65-F5344CB8AC3E}">
        <p14:creationId xmlns="" xmlns:p14="http://schemas.microsoft.com/office/powerpoint/2010/main" val="41107658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23875" y="685800"/>
            <a:ext cx="581025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23875" y="685800"/>
            <a:ext cx="581025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23875" y="685800"/>
            <a:ext cx="58102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>
                <a:solidFill>
                  <a:schemeClr val="bg1"/>
                </a:solidFill>
              </a:rPr>
              <a:t>NB-LTE works at a very high sampling rate of 128*15kHz = 1.92MHz!</a:t>
            </a:r>
            <a:endParaRPr lang="zh-CN" altLang="en-US" sz="1200" dirty="0" smtClean="0">
              <a:solidFill>
                <a:schemeClr val="bg1"/>
              </a:solidFill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3852" y="8684826"/>
            <a:ext cx="2972547" cy="457711"/>
          </a:xfrm>
          <a:prstGeom prst="rect">
            <a:avLst/>
          </a:prstGeom>
        </p:spPr>
        <p:txBody>
          <a:bodyPr/>
          <a:lstStyle/>
          <a:p>
            <a:fld id="{56AB3232-1ACA-476B-8C25-0B01BEE68A22}" type="slidenum">
              <a:rPr lang="en-CA" smtClean="0"/>
              <a:pPr/>
              <a:t>16</a:t>
            </a:fld>
            <a:endParaRPr lang="en-CA" dirty="0"/>
          </a:p>
        </p:txBody>
      </p:sp>
    </p:spTree>
    <p:extLst>
      <p:ext uri="{BB962C8B-B14F-4D97-AF65-F5344CB8AC3E}">
        <p14:creationId xmlns="" xmlns:p14="http://schemas.microsoft.com/office/powerpoint/2010/main" val="41107658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900" b="1" dirty="0" smtClean="0"/>
              <a:t>NB CIoT:</a:t>
            </a:r>
            <a:r>
              <a:rPr lang="zh-CN" altLang="en-US" sz="900" b="1" dirty="0" smtClean="0"/>
              <a:t> </a:t>
            </a:r>
            <a:r>
              <a:rPr lang="en-US" altLang="zh-CN" sz="900" b="1" dirty="0" smtClean="0"/>
              <a:t>Narrow Band Cellular </a:t>
            </a:r>
            <a:r>
              <a:rPr lang="en-US" altLang="zh-CN" sz="900" b="1" dirty="0" err="1" smtClean="0"/>
              <a:t>IoT</a:t>
            </a:r>
            <a:endParaRPr lang="en-US" altLang="zh-CN" sz="900" b="1" dirty="0" smtClean="0"/>
          </a:p>
          <a:p>
            <a:r>
              <a:rPr lang="en-US" altLang="zh-CN" sz="900" b="1" dirty="0" smtClean="0"/>
              <a:t>EC GSM: Extended Coverage GSM</a:t>
            </a:r>
          </a:p>
          <a:p>
            <a:r>
              <a:rPr lang="en-US" altLang="zh-CN" sz="900" b="1" dirty="0" err="1" smtClean="0"/>
              <a:t>eMTC</a:t>
            </a:r>
            <a:r>
              <a:rPr lang="en-US" altLang="zh-CN" sz="900" b="1" dirty="0" smtClean="0"/>
              <a:t>: Enhancements for Machine Type Communication</a:t>
            </a:r>
          </a:p>
          <a:p>
            <a:endParaRPr lang="en-US" altLang="zh-CN" sz="900" b="1" dirty="0" smtClean="0"/>
          </a:p>
          <a:p>
            <a:r>
              <a:rPr lang="en-US" altLang="zh-CN" sz="900" b="1" dirty="0" smtClean="0"/>
              <a:t>2015</a:t>
            </a:r>
            <a:r>
              <a:rPr lang="zh-CN" altLang="zh-CN" sz="900" b="1" dirty="0" smtClean="0"/>
              <a:t>年</a:t>
            </a:r>
            <a:r>
              <a:rPr lang="en-US" altLang="zh-CN" sz="900" b="1" dirty="0" smtClean="0"/>
              <a:t>5</a:t>
            </a:r>
            <a:r>
              <a:rPr lang="zh-CN" altLang="zh-CN" sz="900" b="1" dirty="0" smtClean="0"/>
              <a:t>月在</a:t>
            </a:r>
            <a:r>
              <a:rPr lang="en-US" altLang="zh-CN" sz="900" b="1" dirty="0" smtClean="0"/>
              <a:t>GERAN#62 NB CIoT</a:t>
            </a:r>
            <a:r>
              <a:rPr lang="zh-CN" altLang="zh-CN" sz="900" b="1" dirty="0" smtClean="0"/>
              <a:t>立项（</a:t>
            </a:r>
            <a:r>
              <a:rPr lang="en-US" altLang="zh-CN" sz="900" b="1" dirty="0" smtClean="0"/>
              <a:t>SI Kickoff</a:t>
            </a:r>
            <a:r>
              <a:rPr lang="zh-CN" altLang="zh-CN" sz="900" b="1" dirty="0" smtClean="0"/>
              <a:t>）</a:t>
            </a:r>
            <a:endParaRPr lang="en-US" altLang="zh-CN" sz="900" b="1" dirty="0" smtClean="0"/>
          </a:p>
          <a:p>
            <a:endParaRPr lang="en-US" altLang="zh-CN" sz="900" dirty="0" smtClean="0"/>
          </a:p>
          <a:p>
            <a:r>
              <a:rPr lang="en-US" altLang="zh-CN" sz="900" b="1" dirty="0" smtClean="0"/>
              <a:t>2015</a:t>
            </a:r>
            <a:r>
              <a:rPr lang="zh-CN" altLang="en-US" sz="900" b="1" dirty="0" smtClean="0"/>
              <a:t>年</a:t>
            </a:r>
            <a:r>
              <a:rPr lang="en-US" altLang="zh-CN" sz="900" b="1" dirty="0" smtClean="0"/>
              <a:t>7</a:t>
            </a:r>
            <a:r>
              <a:rPr lang="zh-CN" altLang="en-US" sz="900" b="1" dirty="0" smtClean="0"/>
              <a:t>月在</a:t>
            </a:r>
            <a:r>
              <a:rPr lang="en-US" altLang="zh-CN" sz="900" b="1" dirty="0" smtClean="0"/>
              <a:t>3GPP TSG GERAN#67 Conclusion</a:t>
            </a:r>
          </a:p>
          <a:p>
            <a:pPr lvl="0"/>
            <a:r>
              <a:rPr lang="en-GB" altLang="zh-CN" sz="900" u="sng" dirty="0" smtClean="0"/>
              <a:t>EC-GSM concluded and shown compliance to all objectives. </a:t>
            </a:r>
            <a:endParaRPr lang="zh-CN" altLang="zh-CN" sz="900" dirty="0" smtClean="0"/>
          </a:p>
          <a:p>
            <a:pPr lvl="0"/>
            <a:r>
              <a:rPr lang="en-GB" altLang="zh-CN" sz="900" u="sng" dirty="0" smtClean="0"/>
              <a:t>NB-CIoT concluded and shown compliance to all objectives. </a:t>
            </a:r>
            <a:endParaRPr lang="zh-CN" altLang="zh-CN" sz="900" dirty="0" smtClean="0"/>
          </a:p>
          <a:p>
            <a:pPr lvl="0"/>
            <a:r>
              <a:rPr lang="en-GB" altLang="zh-CN" sz="900" u="sng" dirty="0" smtClean="0"/>
              <a:t>NB-LTE, NB-M2M, NB-OFDMA, N-GSM, C-UNB are partially described.</a:t>
            </a:r>
            <a:endParaRPr lang="zh-CN" altLang="zh-CN" sz="900" dirty="0" smtClean="0"/>
          </a:p>
          <a:p>
            <a:endParaRPr lang="zh-CN" altLang="en-US" dirty="0" smtClean="0"/>
          </a:p>
          <a:p>
            <a:r>
              <a:rPr lang="en-US" altLang="zh-CN" dirty="0" smtClean="0"/>
              <a:t>Release</a:t>
            </a:r>
            <a:r>
              <a:rPr lang="en-US" altLang="zh-CN" baseline="0" dirty="0" smtClean="0"/>
              <a:t> 12</a:t>
            </a:r>
            <a:r>
              <a:rPr lang="zh-CN" altLang="en-US" baseline="0" dirty="0" smtClean="0"/>
              <a:t>定义了</a:t>
            </a:r>
            <a:r>
              <a:rPr lang="en-US" altLang="zh-CN" baseline="0" dirty="0" smtClean="0"/>
              <a:t>MTC(Machine type communication),</a:t>
            </a:r>
            <a:r>
              <a:rPr lang="zh-CN" altLang="en-US" baseline="0" dirty="0" smtClean="0"/>
              <a:t>但是在覆盖能力、终端成本等方面不能很好的满足</a:t>
            </a:r>
            <a:r>
              <a:rPr lang="en-US" altLang="zh-CN" baseline="0" dirty="0" smtClean="0"/>
              <a:t>LPWA</a:t>
            </a:r>
            <a:r>
              <a:rPr lang="zh-CN" altLang="en-US" baseline="0" dirty="0" smtClean="0"/>
              <a:t>市场的诉求，所以在</a:t>
            </a:r>
            <a:r>
              <a:rPr lang="en-US" altLang="zh-CN" baseline="0" dirty="0" smtClean="0"/>
              <a:t>3GPP R13</a:t>
            </a:r>
            <a:r>
              <a:rPr lang="zh-CN" altLang="en-US" baseline="0" dirty="0" smtClean="0"/>
              <a:t>各家厂商提出了一些候选的技术</a:t>
            </a:r>
            <a:r>
              <a:rPr lang="en-US" altLang="zh-CN" baseline="0" dirty="0" smtClean="0"/>
              <a:t>.</a:t>
            </a:r>
          </a:p>
          <a:p>
            <a:r>
              <a:rPr lang="en-US" altLang="zh-CN" dirty="0" err="1" smtClean="0"/>
              <a:t>eMTC</a:t>
            </a:r>
            <a:r>
              <a:rPr lang="zh-CN" altLang="en-US" dirty="0" smtClean="0"/>
              <a:t>是其中之一，预计</a:t>
            </a:r>
            <a:r>
              <a:rPr lang="en-US" altLang="zh-CN" dirty="0" err="1" smtClean="0"/>
              <a:t>eMTC</a:t>
            </a:r>
            <a:r>
              <a:rPr lang="zh-CN" altLang="en-US" dirty="0" smtClean="0"/>
              <a:t>标准将在今年年底冻结，然后</a:t>
            </a:r>
            <a:r>
              <a:rPr lang="en-US" altLang="zh-CN" dirty="0" err="1" smtClean="0"/>
              <a:t>eMTC</a:t>
            </a:r>
            <a:r>
              <a:rPr lang="zh-CN" altLang="en-US" dirty="0" smtClean="0"/>
              <a:t>仍然面临着成本较高，覆盖能力不够、终端功耗较大等问题，不能帮助运营商建立一张无处不在的蜂窝物联网网络。</a:t>
            </a:r>
            <a:endParaRPr lang="en-US" altLang="zh-CN" dirty="0" smtClean="0"/>
          </a:p>
          <a:p>
            <a:r>
              <a:rPr lang="zh-CN" altLang="en-US" dirty="0" smtClean="0"/>
              <a:t>华为在</a:t>
            </a:r>
            <a:r>
              <a:rPr lang="en-US" altLang="zh-CN" dirty="0" smtClean="0"/>
              <a:t>2014</a:t>
            </a:r>
            <a:r>
              <a:rPr lang="zh-CN" altLang="en-US" dirty="0" smtClean="0"/>
              <a:t>年提出了</a:t>
            </a:r>
            <a:r>
              <a:rPr lang="en-US" altLang="zh-CN" dirty="0" smtClean="0"/>
              <a:t>NB M2M</a:t>
            </a:r>
            <a:r>
              <a:rPr lang="zh-CN" altLang="en-US" dirty="0" smtClean="0"/>
              <a:t>的技术，高通提出了</a:t>
            </a:r>
            <a:r>
              <a:rPr lang="en-US" altLang="zh-CN" dirty="0" smtClean="0"/>
              <a:t>NB OFDM</a:t>
            </a:r>
            <a:r>
              <a:rPr lang="zh-CN" altLang="en-US" dirty="0" smtClean="0"/>
              <a:t>技术，</a:t>
            </a:r>
            <a:r>
              <a:rPr lang="en-US" altLang="zh-CN" dirty="0" smtClean="0"/>
              <a:t>E///</a:t>
            </a:r>
            <a:r>
              <a:rPr lang="zh-CN" altLang="en-US" dirty="0" smtClean="0"/>
              <a:t>提出了</a:t>
            </a:r>
            <a:r>
              <a:rPr lang="en-US" altLang="zh-CN" dirty="0" smtClean="0"/>
              <a:t>EC GSM</a:t>
            </a:r>
            <a:r>
              <a:rPr lang="zh-CN" altLang="en-US" dirty="0" smtClean="0"/>
              <a:t>技术，前两者为</a:t>
            </a:r>
            <a:r>
              <a:rPr lang="en-US" altLang="zh-CN" dirty="0" smtClean="0"/>
              <a:t>clean slate</a:t>
            </a:r>
            <a:r>
              <a:rPr lang="zh-CN" altLang="en-US" dirty="0" smtClean="0"/>
              <a:t>技术，可以与当前网络共存，利用当前网络设备。</a:t>
            </a:r>
            <a:r>
              <a:rPr lang="en-US" altLang="zh-CN" dirty="0" smtClean="0"/>
              <a:t>EC</a:t>
            </a:r>
            <a:r>
              <a:rPr lang="en-US" altLang="zh-CN" baseline="0" dirty="0" smtClean="0"/>
              <a:t> GSM</a:t>
            </a:r>
            <a:r>
              <a:rPr lang="zh-CN" altLang="en-US" baseline="0" dirty="0" smtClean="0"/>
              <a:t>为</a:t>
            </a:r>
            <a:r>
              <a:rPr lang="en-US" altLang="zh-CN" baseline="0" dirty="0" smtClean="0"/>
              <a:t>GSM</a:t>
            </a:r>
            <a:r>
              <a:rPr lang="zh-CN" altLang="en-US" baseline="0" dirty="0" smtClean="0"/>
              <a:t>技术的增强，需要对存量</a:t>
            </a:r>
            <a:r>
              <a:rPr lang="en-US" altLang="zh-CN" baseline="0" dirty="0" smtClean="0"/>
              <a:t>GSM</a:t>
            </a:r>
            <a:r>
              <a:rPr lang="zh-CN" altLang="en-US" baseline="0" dirty="0" smtClean="0"/>
              <a:t>网络升级。这三个技术都是在</a:t>
            </a:r>
            <a:r>
              <a:rPr lang="en-US" altLang="zh-CN" baseline="0" dirty="0" smtClean="0"/>
              <a:t>GERAN</a:t>
            </a:r>
            <a:r>
              <a:rPr lang="zh-CN" altLang="en-US" baseline="0" dirty="0" smtClean="0"/>
              <a:t>的标准中定义。今年</a:t>
            </a:r>
            <a:r>
              <a:rPr lang="en-US" altLang="zh-CN" baseline="0" dirty="0" smtClean="0"/>
              <a:t>5</a:t>
            </a:r>
            <a:r>
              <a:rPr lang="zh-CN" altLang="en-US" baseline="0" dirty="0" smtClean="0"/>
              <a:t>月，华为和高通的方案进行了融合，新的标准名称叫做</a:t>
            </a:r>
            <a:r>
              <a:rPr lang="en-US" altLang="zh-CN" baseline="0" dirty="0" smtClean="0"/>
              <a:t>NB CIoT</a:t>
            </a:r>
            <a:r>
              <a:rPr lang="zh-CN" altLang="en-US" baseline="0" dirty="0" smtClean="0"/>
              <a:t>，将在今年</a:t>
            </a:r>
            <a:r>
              <a:rPr lang="en-US" altLang="zh-CN" baseline="0" dirty="0" smtClean="0"/>
              <a:t>9</a:t>
            </a:r>
            <a:r>
              <a:rPr lang="zh-CN" altLang="en-US" baseline="0" dirty="0" smtClean="0"/>
              <a:t>月在</a:t>
            </a:r>
            <a:r>
              <a:rPr lang="en-US" altLang="zh-CN" baseline="0" dirty="0" smtClean="0"/>
              <a:t>RAN</a:t>
            </a:r>
            <a:r>
              <a:rPr lang="zh-CN" altLang="en-US" baseline="0" dirty="0" smtClean="0"/>
              <a:t>进行</a:t>
            </a:r>
            <a:r>
              <a:rPr lang="en-US" altLang="zh-CN" baseline="0" dirty="0" smtClean="0"/>
              <a:t>work item</a:t>
            </a:r>
            <a:r>
              <a:rPr lang="zh-CN" altLang="en-US" baseline="0" dirty="0" smtClean="0"/>
              <a:t>立项，计划在</a:t>
            </a:r>
            <a:r>
              <a:rPr lang="en-US" altLang="zh-CN" baseline="0" dirty="0" smtClean="0"/>
              <a:t>2016</a:t>
            </a:r>
            <a:r>
              <a:rPr lang="zh-CN" altLang="en-US" baseline="0" dirty="0" smtClean="0"/>
              <a:t>年</a:t>
            </a:r>
            <a:r>
              <a:rPr lang="en-US" altLang="zh-CN" baseline="0" dirty="0" smtClean="0"/>
              <a:t>3</a:t>
            </a:r>
            <a:r>
              <a:rPr lang="zh-CN" altLang="en-US" baseline="0" dirty="0" smtClean="0"/>
              <a:t>月冻结标准。</a:t>
            </a:r>
            <a:endParaRPr lang="en-US" altLang="zh-CN" baseline="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120" y="8685413"/>
            <a:ext cx="2972280" cy="457126"/>
          </a:xfrm>
          <a:prstGeom prst="rect">
            <a:avLst/>
          </a:prstGeom>
        </p:spPr>
        <p:txBody>
          <a:bodyPr/>
          <a:lstStyle/>
          <a:p>
            <a:fld id="{564BE838-1B5B-40C6-A961-8B870B1DAB2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23875" y="685800"/>
            <a:ext cx="58102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>
                <a:solidFill>
                  <a:schemeClr val="bg1"/>
                </a:solidFill>
              </a:rPr>
              <a:t>NB-LTE works at a very high sampling rate of 128*15kHz = 1.92MHz!</a:t>
            </a:r>
            <a:endParaRPr lang="zh-CN" altLang="en-US" sz="1200" dirty="0" smtClean="0">
              <a:solidFill>
                <a:schemeClr val="bg1"/>
              </a:solidFill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3852" y="8684826"/>
            <a:ext cx="2972547" cy="457711"/>
          </a:xfrm>
          <a:prstGeom prst="rect">
            <a:avLst/>
          </a:prstGeom>
        </p:spPr>
        <p:txBody>
          <a:bodyPr/>
          <a:lstStyle/>
          <a:p>
            <a:fld id="{56AB3232-1ACA-476B-8C25-0B01BEE68A22}" type="slidenum">
              <a:rPr lang="en-CA" smtClean="0"/>
              <a:pPr/>
              <a:t>5</a:t>
            </a:fld>
            <a:endParaRPr lang="en-CA"/>
          </a:p>
        </p:txBody>
      </p:sp>
    </p:spTree>
    <p:extLst>
      <p:ext uri="{BB962C8B-B14F-4D97-AF65-F5344CB8AC3E}">
        <p14:creationId xmlns="" xmlns:p14="http://schemas.microsoft.com/office/powerpoint/2010/main" val="41107658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23875" y="685800"/>
            <a:ext cx="581025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23875" y="685800"/>
            <a:ext cx="58102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>
                <a:solidFill>
                  <a:schemeClr val="bg1"/>
                </a:solidFill>
              </a:rPr>
              <a:t>NB-LTE works at a very high sampling rate of 128*15kHz = 1.92MHz!</a:t>
            </a:r>
            <a:endParaRPr lang="zh-CN" altLang="en-US" sz="1200" dirty="0" smtClean="0">
              <a:solidFill>
                <a:schemeClr val="bg1"/>
              </a:solidFill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3852" y="8684826"/>
            <a:ext cx="2972547" cy="457711"/>
          </a:xfrm>
          <a:prstGeom prst="rect">
            <a:avLst/>
          </a:prstGeom>
        </p:spPr>
        <p:txBody>
          <a:bodyPr/>
          <a:lstStyle/>
          <a:p>
            <a:fld id="{56AB3232-1ACA-476B-8C25-0B01BEE68A22}" type="slidenum">
              <a:rPr lang="en-CA" smtClean="0"/>
              <a:pPr/>
              <a:t>8</a:t>
            </a:fld>
            <a:endParaRPr lang="en-CA"/>
          </a:p>
        </p:txBody>
      </p:sp>
    </p:spTree>
    <p:extLst>
      <p:ext uri="{BB962C8B-B14F-4D97-AF65-F5344CB8AC3E}">
        <p14:creationId xmlns="" xmlns:p14="http://schemas.microsoft.com/office/powerpoint/2010/main" val="41107658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23875" y="685800"/>
            <a:ext cx="58102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>
                <a:solidFill>
                  <a:schemeClr val="bg1"/>
                </a:solidFill>
              </a:rPr>
              <a:t>NB-LTE works at a very high sampling rate of 128*15kHz = 1.92MHz!</a:t>
            </a:r>
            <a:endParaRPr lang="zh-CN" altLang="en-US" sz="1200" dirty="0" smtClean="0">
              <a:solidFill>
                <a:schemeClr val="bg1"/>
              </a:solidFill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3852" y="8684826"/>
            <a:ext cx="2972547" cy="457711"/>
          </a:xfrm>
          <a:prstGeom prst="rect">
            <a:avLst/>
          </a:prstGeom>
        </p:spPr>
        <p:txBody>
          <a:bodyPr/>
          <a:lstStyle/>
          <a:p>
            <a:fld id="{56AB3232-1ACA-476B-8C25-0B01BEE68A22}" type="slidenum">
              <a:rPr lang="en-CA" smtClean="0"/>
              <a:pPr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4110765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Logo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24728" y="11730042"/>
            <a:ext cx="2036762" cy="160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" y="1643063"/>
            <a:ext cx="24385588" cy="799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19267499" y="8589967"/>
            <a:ext cx="4196271" cy="7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17135" tIns="108571" rIns="217135" bIns="108571">
            <a:spAutoFit/>
          </a:bodyPr>
          <a:lstStyle/>
          <a:p>
            <a:pPr defTabSz="2172559" eaLnBrk="0" hangingPunct="0">
              <a:defRPr/>
            </a:pPr>
            <a:r>
              <a:rPr lang="en-US" altLang="zh-CN" sz="35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rPr>
              <a:t>www.huawei.com</a:t>
            </a:r>
          </a:p>
        </p:txBody>
      </p:sp>
      <p:sp>
        <p:nvSpPr>
          <p:cNvPr id="9" name="Rectangle 25"/>
          <p:cNvSpPr>
            <a:spLocks noChangeArrowheads="1"/>
          </p:cNvSpPr>
          <p:nvPr/>
        </p:nvSpPr>
        <p:spPr bwMode="auto">
          <a:xfrm>
            <a:off x="18114969" y="519124"/>
            <a:ext cx="3721283" cy="788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217047" tIns="108522" rIns="217047" bIns="108522">
            <a:spAutoFit/>
          </a:bodyPr>
          <a:lstStyle/>
          <a:p>
            <a:pPr defTabSz="2172559" eaLnBrk="0" hangingPunct="0">
              <a:defRPr/>
            </a:pPr>
            <a:r>
              <a:rPr lang="en-US" altLang="zh-CN" sz="3700" b="1" dirty="0">
                <a:solidFill>
                  <a:srgbClr val="666666"/>
                </a:solidFill>
                <a:latin typeface="FrutigerNext LT Regular" pitchFamily="34" charset="0"/>
                <a:ea typeface="MS PGothic" pitchFamily="34" charset="-128"/>
                <a:cs typeface="+mn-cs"/>
              </a:rPr>
              <a:t>Security Level:</a:t>
            </a:r>
            <a:r>
              <a:rPr lang="zh-CN" altLang="en-US" sz="3700" b="1" dirty="0">
                <a:solidFill>
                  <a:srgbClr val="666666"/>
                </a:solidFill>
                <a:latin typeface="FrutigerNext LT Regular" pitchFamily="34" charset="0"/>
                <a:ea typeface="MS PGothic" pitchFamily="34" charset="-128"/>
                <a:cs typeface="+mn-cs"/>
              </a:rPr>
              <a:t> </a:t>
            </a:r>
          </a:p>
        </p:txBody>
      </p:sp>
      <p:sp>
        <p:nvSpPr>
          <p:cNvPr id="10" name="Text Box 66"/>
          <p:cNvSpPr txBox="1">
            <a:spLocks noChangeArrowheads="1"/>
          </p:cNvSpPr>
          <p:nvPr/>
        </p:nvSpPr>
        <p:spPr bwMode="auto">
          <a:xfrm>
            <a:off x="-5249852" y="2776539"/>
            <a:ext cx="5249865" cy="105952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217174" tIns="108587" rIns="217174" bIns="108587">
            <a:spAutoFit/>
          </a:bodyPr>
          <a:lstStyle/>
          <a:p>
            <a:pPr algn="r" defTabSz="2172559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英文标题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:40-47pt  </a:t>
            </a:r>
          </a:p>
          <a:p>
            <a:pPr algn="r" defTabSz="2172559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副标题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:26-30pt</a:t>
            </a:r>
          </a:p>
          <a:p>
            <a:pPr algn="r" defTabSz="2172559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字体颜色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反白</a:t>
            </a:r>
          </a:p>
          <a:p>
            <a:pPr algn="r" defTabSz="2172559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内部使用字体 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</a:p>
          <a:p>
            <a:pPr algn="r" defTabSz="2172559" eaLnBrk="0" hangingPunct="0">
              <a:lnSpc>
                <a:spcPct val="125000"/>
              </a:lnSpc>
              <a:defRPr/>
            </a:pPr>
            <a:r>
              <a:rPr lang="en-US" altLang="zh-CN" sz="3100" dirty="0" err="1">
                <a:solidFill>
                  <a:srgbClr val="FFFFFF"/>
                </a:solidFill>
                <a:ea typeface="华文细黑" pitchFamily="2" charset="-122"/>
                <a:cs typeface="+mn-cs"/>
              </a:rPr>
              <a:t>FrutigerNext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 LT Medium</a:t>
            </a:r>
          </a:p>
          <a:p>
            <a:pPr algn="r" defTabSz="2172559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外部使用字体 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 Arial</a:t>
            </a: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 eaLnBrk="0" hangingPunct="0">
              <a:lnSpc>
                <a:spcPct val="125000"/>
              </a:lnSpc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 eaLnBrk="0" hangingPunct="0">
              <a:lnSpc>
                <a:spcPct val="125000"/>
              </a:lnSpc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中文标题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:35-47pt</a:t>
            </a:r>
          </a:p>
          <a:p>
            <a:pPr algn="r" defTabSz="2172559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黑体</a:t>
            </a:r>
          </a:p>
          <a:p>
            <a:pPr algn="r" defTabSz="2172559" eaLnBrk="0" hangingPunct="0">
              <a:lnSpc>
                <a:spcPct val="125000"/>
              </a:lnSpc>
              <a:defRPr/>
            </a:pP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  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副标题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:24-28pt</a:t>
            </a: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字体颜色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反白</a:t>
            </a:r>
          </a:p>
          <a:p>
            <a:pPr algn="r" defTabSz="2172559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细黑体</a:t>
            </a:r>
          </a:p>
          <a:p>
            <a:pPr algn="r" defTabSz="2172559" eaLnBrk="0" hangingPunct="0">
              <a:lnSpc>
                <a:spcPct val="125000"/>
              </a:lnSpc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 eaLnBrk="0" hangingPunct="0">
              <a:lnSpc>
                <a:spcPct val="125000"/>
              </a:lnSpc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 eaLnBrk="0" hangingPunct="0">
              <a:lnSpc>
                <a:spcPct val="125000"/>
              </a:lnSpc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 eaLnBrk="0" hangingPunct="0">
              <a:lnSpc>
                <a:spcPct val="125000"/>
              </a:lnSpc>
              <a:spcBef>
                <a:spcPct val="50000"/>
              </a:spcBef>
              <a:defRPr/>
            </a:pPr>
            <a:endParaRPr lang="zh-CN" altLang="en-US" sz="3100" dirty="0">
              <a:ea typeface="华文细黑" pitchFamily="2" charset="-122"/>
              <a:cs typeface="+mn-cs"/>
            </a:endParaRPr>
          </a:p>
        </p:txBody>
      </p:sp>
      <p:sp>
        <p:nvSpPr>
          <p:cNvPr id="44047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1697681" y="2921448"/>
            <a:ext cx="14144484" cy="3497739"/>
          </a:xfrm>
        </p:spPr>
        <p:txBody>
          <a:bodyPr/>
          <a:lstStyle>
            <a:lvl1pPr>
              <a:defRPr sz="11600" b="1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4048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4696" y="6679032"/>
            <a:ext cx="14148721" cy="1815491"/>
          </a:xfrm>
        </p:spPr>
        <p:txBody>
          <a:bodyPr lIns="217174" tIns="108587" rIns="217174" bIns="108587"/>
          <a:lstStyle>
            <a:lvl1pPr marL="0" indent="0">
              <a:buFont typeface="Wingdings" pitchFamily="2" charset="2"/>
              <a:buNone/>
              <a:defRPr sz="7500">
                <a:solidFill>
                  <a:schemeClr val="bg1"/>
                </a:solidFill>
                <a:latin typeface="华文细黑" pitchFamily="2" charset="-122"/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1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1824053" y="595315"/>
            <a:ext cx="5691187" cy="995362"/>
          </a:xfrm>
        </p:spPr>
        <p:txBody>
          <a:bodyPr lIns="217174" tIns="108587" rIns="217174" bIns="108587"/>
          <a:lstStyle>
            <a:lvl1pPr>
              <a:lnSpc>
                <a:spcPct val="100000"/>
              </a:lnSpc>
              <a:defRPr smtClean="0">
                <a:latin typeface="FrutigerNext LT Regular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0DE1B74-AB7E-40AF-84D4-BE12998C800D}" type="datetime1">
              <a:rPr lang="zh-CN" altLang="en-US"/>
              <a:pPr>
                <a:defRPr/>
              </a:pPr>
              <a:t>2015/9/8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9901" y="2"/>
            <a:ext cx="20656548" cy="1830387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39904" y="2370808"/>
            <a:ext cx="21147086" cy="9875168"/>
          </a:xfrm>
        </p:spPr>
        <p:txBody>
          <a:bodyPr vert="eaVert"/>
          <a:lstStyle>
            <a:lvl2pPr>
              <a:defRPr sz="4700"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2AA0B08A-1391-4B74-8570-EB0F9227DB5F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7603347" y="902768"/>
            <a:ext cx="5283544" cy="1134265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40016" y="902768"/>
            <a:ext cx="15456906" cy="11342659"/>
          </a:xfrm>
        </p:spPr>
        <p:txBody>
          <a:bodyPr vert="eaVert"/>
          <a:lstStyle>
            <a:lvl2pPr>
              <a:defRPr sz="4700"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0CA7FE9F-5385-4AAE-B008-4B8845B669AC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03695" y="479692"/>
            <a:ext cx="21781916" cy="15456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316670" y="1978737"/>
            <a:ext cx="21947028" cy="9497189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-5247314" y="2774881"/>
            <a:ext cx="5247325" cy="8905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201257" tIns="100626" rIns="201257" bIns="100626">
            <a:spAutoFit/>
          </a:bodyPr>
          <a:lstStyle/>
          <a:p>
            <a:pPr algn="r" defTabSz="2014503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英文标题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:40-47pt  </a:t>
            </a:r>
          </a:p>
          <a:p>
            <a:pPr algn="r" defTabSz="2014503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副标题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:26-30pt</a:t>
            </a:r>
          </a:p>
          <a:p>
            <a:pPr algn="r" defTabSz="2014503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字体颜色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反白</a:t>
            </a:r>
          </a:p>
          <a:p>
            <a:pPr algn="r" defTabSz="2014503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内部使用字体 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</a:p>
          <a:p>
            <a:pPr algn="r" defTabSz="2014503" eaLnBrk="0" hangingPunct="0">
              <a:lnSpc>
                <a:spcPct val="125000"/>
              </a:lnSpc>
              <a:defRPr/>
            </a:pP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FrutigerNext LT Medium</a:t>
            </a:r>
          </a:p>
          <a:p>
            <a:pPr algn="r" defTabSz="2014503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外部使用字体 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 Arial</a:t>
            </a: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014503" eaLnBrk="0" hangingPunct="0">
              <a:lnSpc>
                <a:spcPct val="125000"/>
              </a:lnSpc>
              <a:defRPr/>
            </a:pP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014503" eaLnBrk="0" hangingPunct="0">
              <a:lnSpc>
                <a:spcPct val="125000"/>
              </a:lnSpc>
              <a:defRPr/>
            </a:pP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014503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中文标题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:35-47pt</a:t>
            </a:r>
          </a:p>
          <a:p>
            <a:pPr algn="r" defTabSz="2014503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黑体</a:t>
            </a:r>
          </a:p>
          <a:p>
            <a:pPr algn="r" defTabSz="2014503" eaLnBrk="0" hangingPunct="0">
              <a:lnSpc>
                <a:spcPct val="125000"/>
              </a:lnSpc>
              <a:defRPr/>
            </a:pP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  </a:t>
            </a: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副标题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:24-28pt</a:t>
            </a: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014503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字体颜色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反白</a:t>
            </a:r>
          </a:p>
          <a:p>
            <a:pPr algn="r" defTabSz="2014503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细黑体</a:t>
            </a:r>
          </a:p>
          <a:p>
            <a:pPr algn="r" defTabSz="2014503" eaLnBrk="0" hangingPunct="0">
              <a:lnSpc>
                <a:spcPct val="125000"/>
              </a:lnSpc>
              <a:defRPr/>
            </a:pP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014503" eaLnBrk="0" hangingPunct="0">
              <a:lnSpc>
                <a:spcPct val="125000"/>
              </a:lnSpc>
              <a:defRPr/>
            </a:pP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014503" eaLnBrk="0" hangingPunct="0">
              <a:lnSpc>
                <a:spcPct val="125000"/>
              </a:lnSpc>
              <a:defRPr/>
            </a:pP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014503" eaLnBrk="0" hangingPunct="0">
              <a:lnSpc>
                <a:spcPct val="125000"/>
              </a:lnSpc>
              <a:spcBef>
                <a:spcPct val="50000"/>
              </a:spcBef>
              <a:defRPr/>
            </a:pPr>
            <a:endParaRPr lang="zh-CN" altLang="en-US" sz="2600" dirty="0">
              <a:ea typeface="华文细黑" pitchFamily="2" charset="-122"/>
              <a:cs typeface="+mn-cs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 userDrawn="1"/>
        </p:nvSpPr>
        <p:spPr bwMode="auto">
          <a:xfrm>
            <a:off x="24385601" y="2774890"/>
            <a:ext cx="5247325" cy="750521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201257" tIns="100626" rIns="201257" bIns="100626">
            <a:spAutoFit/>
          </a:bodyPr>
          <a:lstStyle/>
          <a:p>
            <a:pPr eaLnBrk="0" hangingPunct="0">
              <a:defRPr/>
            </a:pP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English title :40-47pt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Subtitle :26-30pt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Font Color: Anti-White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Internal use of fonts: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FrutigerNext LT Medium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External use of font: Arial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/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/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Chinese title :35-47pt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Font: Bold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  Subtitle :24-28pt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Font Color: Anti-White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Font: small bold</a:t>
            </a:r>
          </a:p>
          <a:p>
            <a:pPr algn="r" eaLnBrk="0" hangingPunct="0">
              <a:lnSpc>
                <a:spcPct val="125000"/>
              </a:lnSpc>
              <a:defRPr/>
            </a:pPr>
            <a:endParaRPr lang="zh-CN" altLang="en-US" sz="2600" dirty="0">
              <a:solidFill>
                <a:srgbClr val="FFFFFF"/>
              </a:solidFill>
              <a:latin typeface="Arial" pitchFamily="34" charset="0"/>
              <a:ea typeface="华文细黑" pitchFamily="2" charset="-122"/>
              <a:cs typeface="+mn-cs"/>
            </a:endParaRPr>
          </a:p>
          <a:p>
            <a:pPr algn="r" eaLnBrk="0" hangingPunct="0">
              <a:lnSpc>
                <a:spcPct val="125000"/>
              </a:lnSpc>
              <a:defRPr/>
            </a:pPr>
            <a:endParaRPr lang="zh-CN" altLang="en-US" sz="2600" dirty="0">
              <a:solidFill>
                <a:srgbClr val="FFFFFF"/>
              </a:solidFill>
              <a:latin typeface="Arial" pitchFamily="34" charset="0"/>
              <a:ea typeface="华文细黑" pitchFamily="2" charset="-122"/>
              <a:cs typeface="+mn-cs"/>
            </a:endParaRPr>
          </a:p>
          <a:p>
            <a:pPr algn="r" eaLnBrk="0" hangingPunct="0">
              <a:lnSpc>
                <a:spcPct val="125000"/>
              </a:lnSpc>
              <a:spcBef>
                <a:spcPct val="50000"/>
              </a:spcBef>
              <a:defRPr/>
            </a:pPr>
            <a:endParaRPr lang="zh-CN" altLang="en-US" sz="2600" dirty="0">
              <a:latin typeface="Arial" pitchFamily="34" charset="0"/>
              <a:ea typeface="华文细黑" pitchFamily="2" charset="-122"/>
              <a:cs typeface="+mn-cs"/>
            </a:endParaRPr>
          </a:p>
        </p:txBody>
      </p:sp>
      <p:pic>
        <p:nvPicPr>
          <p:cNvPr id="7" name="Picture 19" descr="封面元素2"/>
          <p:cNvPicPr>
            <a:picLocks noChangeAspect="1" noChangeArrowheads="1"/>
          </p:cNvPicPr>
          <p:nvPr userDrawn="1"/>
        </p:nvPicPr>
        <p:blipFill>
          <a:blip r:embed="rId2" cstate="print"/>
          <a:srcRect b="116"/>
          <a:stretch>
            <a:fillRect/>
          </a:stretch>
        </p:blipFill>
        <p:spPr bwMode="auto">
          <a:xfrm>
            <a:off x="16267" y="16659"/>
            <a:ext cx="24382335" cy="14374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6"/>
          <p:cNvSpPr txBox="1">
            <a:spLocks noChangeArrowheads="1"/>
          </p:cNvSpPr>
          <p:nvPr userDrawn="1"/>
        </p:nvSpPr>
        <p:spPr bwMode="auto">
          <a:xfrm>
            <a:off x="1743708" y="13028274"/>
            <a:ext cx="6128455" cy="634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01223" tIns="100611" rIns="201223" bIns="100611">
            <a:spAutoFit/>
          </a:bodyPr>
          <a:lstStyle/>
          <a:p>
            <a:pPr defTabSz="2014503" eaLnBrk="0" hangingPunct="0">
              <a:defRPr/>
            </a:pPr>
            <a:r>
              <a:rPr lang="en-US" altLang="zh-CN" sz="2800" b="1" dirty="0">
                <a:latin typeface="FrutigerNext LT Bold" pitchFamily="20" charset="0"/>
                <a:ea typeface="MS PGothic" pitchFamily="34" charset="-128"/>
                <a:cs typeface="+mn-cs"/>
              </a:rPr>
              <a:t>HUAWEI TECHNOLOGIES CO., LTD.</a:t>
            </a:r>
            <a:endParaRPr lang="en-US" altLang="zh-CN" sz="5500" b="1" dirty="0">
              <a:latin typeface="FrutigerNext LT Regular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24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1828921" y="3780909"/>
            <a:ext cx="14150677" cy="3497739"/>
          </a:xfrm>
        </p:spPr>
        <p:txBody>
          <a:bodyPr/>
          <a:lstStyle>
            <a:lvl1pPr algn="ctr">
              <a:defRPr sz="114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25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5020" y="7538508"/>
            <a:ext cx="14154584" cy="1815491"/>
          </a:xfrm>
        </p:spPr>
        <p:txBody>
          <a:bodyPr lIns="201257" tIns="100626" rIns="201257" bIns="100626"/>
          <a:lstStyle>
            <a:lvl1pPr marL="0" indent="0" algn="ctr">
              <a:buFont typeface="Wingdings" pitchFamily="2" charset="2"/>
              <a:buNone/>
              <a:defRPr sz="73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zh-CN" smtClean="0"/>
              <a:t>Click to edit Master subtitle style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158" y="4056997"/>
            <a:ext cx="22867444" cy="2935306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33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3257687" indent="-707383">
              <a:buFont typeface="Qualcomm Office Regular" pitchFamily="34" charset="0"/>
              <a:buChar char="−"/>
              <a:defRPr/>
            </a:lvl5pPr>
            <a:lvl6pPr marL="4421147" indent="0">
              <a:buNone/>
              <a:defRPr sz="3300"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40777" y="1059315"/>
            <a:ext cx="22904032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567113" y="1261251"/>
            <a:ext cx="22867444" cy="1634522"/>
          </a:xfrm>
          <a:prstGeom prst="rect">
            <a:avLst/>
          </a:prstGeom>
        </p:spPr>
        <p:txBody>
          <a:bodyPr vert="horz" wrap="square" lIns="186154" tIns="93077" rIns="186154" bIns="93077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567113" y="2993264"/>
            <a:ext cx="22867444" cy="736248"/>
          </a:xfrm>
        </p:spPr>
        <p:txBody>
          <a:bodyPr tIns="0" bIns="0" anchor="t"/>
          <a:lstStyle>
            <a:lvl1pPr marL="0" indent="0">
              <a:buNone/>
              <a:defRPr sz="49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930768" indent="0">
              <a:buNone/>
              <a:defRPr sz="4100" b="1"/>
            </a:lvl2pPr>
            <a:lvl3pPr marL="1861536" indent="0">
              <a:buNone/>
              <a:defRPr sz="3700" b="1"/>
            </a:lvl3pPr>
            <a:lvl4pPr marL="2792303" indent="0">
              <a:buNone/>
              <a:defRPr sz="3300" b="1"/>
            </a:lvl4pPr>
            <a:lvl5pPr marL="3723071" indent="0">
              <a:buNone/>
              <a:defRPr sz="3300" b="1"/>
            </a:lvl5pPr>
            <a:lvl6pPr marL="4653839" indent="0">
              <a:buNone/>
              <a:defRPr sz="3300" b="1"/>
            </a:lvl6pPr>
            <a:lvl7pPr marL="5584607" indent="0">
              <a:buNone/>
              <a:defRPr sz="3300" b="1"/>
            </a:lvl7pPr>
            <a:lvl8pPr marL="6515374" indent="0">
              <a:buNone/>
              <a:defRPr sz="3300" b="1"/>
            </a:lvl8pPr>
            <a:lvl9pPr marL="7446142" indent="0">
              <a:buNone/>
              <a:defRPr sz="3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3681870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9901" y="2"/>
            <a:ext cx="20656548" cy="1830387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9904" y="2370808"/>
            <a:ext cx="21147086" cy="9875168"/>
          </a:xfrm>
        </p:spPr>
        <p:txBody>
          <a:bodyPr/>
          <a:lstStyle>
            <a:lvl2pPr>
              <a:defRPr sz="3900"/>
            </a:lvl2pPr>
            <a:lvl3pPr>
              <a:defRPr sz="35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A532C2A1-E23D-4EBC-A06C-C7EE94BEF22C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6305" y="9247356"/>
            <a:ext cx="20727750" cy="2858153"/>
          </a:xfrm>
        </p:spPr>
        <p:txBody>
          <a:bodyPr anchor="t"/>
          <a:lstStyle>
            <a:lvl1pPr algn="l">
              <a:defRPr sz="11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26305" y="6099399"/>
            <a:ext cx="20727750" cy="3147962"/>
          </a:xfrm>
        </p:spPr>
        <p:txBody>
          <a:bodyPr anchor="b"/>
          <a:lstStyle>
            <a:lvl1pPr marL="0" indent="0">
              <a:buNone/>
              <a:defRPr sz="5500"/>
            </a:lvl1pPr>
            <a:lvl2pPr marL="1239003" indent="0">
              <a:buNone/>
              <a:defRPr sz="5100"/>
            </a:lvl2pPr>
            <a:lvl3pPr marL="2478009" indent="0">
              <a:buNone/>
              <a:defRPr sz="4300"/>
            </a:lvl3pPr>
            <a:lvl4pPr marL="3717006" indent="0">
              <a:buNone/>
              <a:defRPr sz="3700"/>
            </a:lvl4pPr>
            <a:lvl5pPr marL="4956012" indent="0">
              <a:buNone/>
              <a:defRPr sz="3700"/>
            </a:lvl5pPr>
            <a:lvl6pPr marL="6195015" indent="0">
              <a:buNone/>
              <a:defRPr sz="3700"/>
            </a:lvl6pPr>
            <a:lvl7pPr marL="7434017" indent="0">
              <a:buNone/>
              <a:defRPr sz="3700"/>
            </a:lvl7pPr>
            <a:lvl8pPr marL="8673024" indent="0">
              <a:buNone/>
              <a:defRPr sz="3700"/>
            </a:lvl8pPr>
            <a:lvl9pPr marL="9912024" indent="0">
              <a:buNone/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AC26E697-7D38-4EA5-B5B3-20215055A1DD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740020" y="3444447"/>
            <a:ext cx="10368107" cy="8800972"/>
          </a:xfrm>
        </p:spPr>
        <p:txBody>
          <a:bodyPr/>
          <a:lstStyle>
            <a:lvl1pPr>
              <a:defRPr sz="7500"/>
            </a:lvl1pPr>
            <a:lvl2pPr>
              <a:defRPr sz="6500"/>
            </a:lvl2pPr>
            <a:lvl3pPr>
              <a:defRPr sz="55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514558" y="3444447"/>
            <a:ext cx="10372342" cy="8800972"/>
          </a:xfrm>
        </p:spPr>
        <p:txBody>
          <a:bodyPr/>
          <a:lstStyle>
            <a:lvl1pPr>
              <a:defRPr sz="7500"/>
            </a:lvl1pPr>
            <a:lvl2pPr>
              <a:defRPr sz="6500"/>
            </a:lvl2pPr>
            <a:lvl3pPr>
              <a:defRPr sz="55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68DDAD12-E6BF-4FAB-8A5D-5FCF2D51B79C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93" y="576293"/>
            <a:ext cx="21947028" cy="239844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19280" y="3221255"/>
            <a:ext cx="10774536" cy="1342466"/>
          </a:xfrm>
        </p:spPr>
        <p:txBody>
          <a:bodyPr anchor="b"/>
          <a:lstStyle>
            <a:lvl1pPr marL="0" indent="0">
              <a:buNone/>
              <a:defRPr sz="6500" b="1"/>
            </a:lvl1pPr>
            <a:lvl2pPr marL="1239003" indent="0">
              <a:buNone/>
              <a:defRPr sz="5500" b="1"/>
            </a:lvl2pPr>
            <a:lvl3pPr marL="2478009" indent="0">
              <a:buNone/>
              <a:defRPr sz="5100" b="1"/>
            </a:lvl3pPr>
            <a:lvl4pPr marL="3717006" indent="0">
              <a:buNone/>
              <a:defRPr sz="4300" b="1"/>
            </a:lvl4pPr>
            <a:lvl5pPr marL="4956012" indent="0">
              <a:buNone/>
              <a:defRPr sz="4300" b="1"/>
            </a:lvl5pPr>
            <a:lvl6pPr marL="6195015" indent="0">
              <a:buNone/>
              <a:defRPr sz="4300" b="1"/>
            </a:lvl6pPr>
            <a:lvl7pPr marL="7434017" indent="0">
              <a:buNone/>
              <a:defRPr sz="4300" b="1"/>
            </a:lvl7pPr>
            <a:lvl8pPr marL="8673024" indent="0">
              <a:buNone/>
              <a:defRPr sz="4300" b="1"/>
            </a:lvl8pPr>
            <a:lvl9pPr marL="9912024" indent="0">
              <a:buNone/>
              <a:defRPr sz="4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19280" y="4563715"/>
            <a:ext cx="10774536" cy="8291303"/>
          </a:xfrm>
        </p:spPr>
        <p:txBody>
          <a:bodyPr/>
          <a:lstStyle>
            <a:lvl1pPr>
              <a:defRPr sz="6500"/>
            </a:lvl1pPr>
            <a:lvl2pPr>
              <a:defRPr sz="5500"/>
            </a:lvl2pPr>
            <a:lvl3pPr>
              <a:defRPr sz="51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2387560" y="3221255"/>
            <a:ext cx="10778769" cy="1342466"/>
          </a:xfrm>
        </p:spPr>
        <p:txBody>
          <a:bodyPr anchor="b"/>
          <a:lstStyle>
            <a:lvl1pPr marL="0" indent="0">
              <a:buNone/>
              <a:defRPr sz="6500" b="1"/>
            </a:lvl1pPr>
            <a:lvl2pPr marL="1239003" indent="0">
              <a:buNone/>
              <a:defRPr sz="5500" b="1"/>
            </a:lvl2pPr>
            <a:lvl3pPr marL="2478009" indent="0">
              <a:buNone/>
              <a:defRPr sz="5100" b="1"/>
            </a:lvl3pPr>
            <a:lvl4pPr marL="3717006" indent="0">
              <a:buNone/>
              <a:defRPr sz="4300" b="1"/>
            </a:lvl4pPr>
            <a:lvl5pPr marL="4956012" indent="0">
              <a:buNone/>
              <a:defRPr sz="4300" b="1"/>
            </a:lvl5pPr>
            <a:lvl6pPr marL="6195015" indent="0">
              <a:buNone/>
              <a:defRPr sz="4300" b="1"/>
            </a:lvl6pPr>
            <a:lvl7pPr marL="7434017" indent="0">
              <a:buNone/>
              <a:defRPr sz="4300" b="1"/>
            </a:lvl7pPr>
            <a:lvl8pPr marL="8673024" indent="0">
              <a:buNone/>
              <a:defRPr sz="4300" b="1"/>
            </a:lvl8pPr>
            <a:lvl9pPr marL="9912024" indent="0">
              <a:buNone/>
              <a:defRPr sz="4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2387560" y="4563715"/>
            <a:ext cx="10778769" cy="8291303"/>
          </a:xfrm>
        </p:spPr>
        <p:txBody>
          <a:bodyPr/>
          <a:lstStyle>
            <a:lvl1pPr>
              <a:defRPr sz="6500"/>
            </a:lvl1pPr>
            <a:lvl2pPr>
              <a:defRPr sz="5500"/>
            </a:lvl2pPr>
            <a:lvl3pPr>
              <a:defRPr sz="51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6232A869-B243-4EF9-9D51-F357836BBAF8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9901" y="2"/>
            <a:ext cx="20656548" cy="1830387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2C25F16A-AA6B-4B54-ACAE-0FBFC4CA4F48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BDA4E096-940C-4E66-9668-D090543A87C6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90" y="572970"/>
            <a:ext cx="8022689" cy="2438424"/>
          </a:xfrm>
        </p:spPr>
        <p:txBody>
          <a:bodyPr anchor="b"/>
          <a:lstStyle>
            <a:lvl1pPr algn="l">
              <a:defRPr sz="5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534092" y="572978"/>
            <a:ext cx="13632222" cy="12282054"/>
          </a:xfrm>
        </p:spPr>
        <p:txBody>
          <a:bodyPr/>
          <a:lstStyle>
            <a:lvl1pPr>
              <a:defRPr sz="8500"/>
            </a:lvl1pPr>
            <a:lvl2pPr>
              <a:defRPr sz="7500"/>
            </a:lvl2pPr>
            <a:lvl3pPr>
              <a:defRPr sz="6500"/>
            </a:lvl3pPr>
            <a:lvl4pPr>
              <a:defRPr sz="5500"/>
            </a:lvl4pPr>
            <a:lvl5pPr>
              <a:defRPr sz="5500"/>
            </a:lvl5pPr>
            <a:lvl6pPr>
              <a:defRPr sz="5500"/>
            </a:lvl6pPr>
            <a:lvl7pPr>
              <a:defRPr sz="5500"/>
            </a:lvl7pPr>
            <a:lvl8pPr>
              <a:defRPr sz="5500"/>
            </a:lvl8pPr>
            <a:lvl9pPr>
              <a:defRPr sz="5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19290" y="3011407"/>
            <a:ext cx="8022689" cy="9843631"/>
          </a:xfrm>
        </p:spPr>
        <p:txBody>
          <a:bodyPr/>
          <a:lstStyle>
            <a:lvl1pPr marL="0" indent="0">
              <a:buNone/>
              <a:defRPr sz="3700"/>
            </a:lvl1pPr>
            <a:lvl2pPr marL="1239003" indent="0">
              <a:buNone/>
              <a:defRPr sz="3500"/>
            </a:lvl2pPr>
            <a:lvl3pPr marL="2478009" indent="0">
              <a:buNone/>
              <a:defRPr sz="2600"/>
            </a:lvl3pPr>
            <a:lvl4pPr marL="3717006" indent="0">
              <a:buNone/>
              <a:defRPr sz="2600"/>
            </a:lvl4pPr>
            <a:lvl5pPr marL="4956012" indent="0">
              <a:buNone/>
              <a:defRPr sz="2600"/>
            </a:lvl5pPr>
            <a:lvl6pPr marL="6195015" indent="0">
              <a:buNone/>
              <a:defRPr sz="2600"/>
            </a:lvl6pPr>
            <a:lvl7pPr marL="7434017" indent="0">
              <a:buNone/>
              <a:defRPr sz="2600"/>
            </a:lvl7pPr>
            <a:lvl8pPr marL="8673024" indent="0">
              <a:buNone/>
              <a:defRPr sz="2600"/>
            </a:lvl8pPr>
            <a:lvl9pPr marL="9912024" indent="0">
              <a:buNone/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FFE0E3F6-EEE9-4896-93A2-50B690AC15C9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79758" y="10073484"/>
            <a:ext cx="14631353" cy="1189236"/>
          </a:xfrm>
        </p:spPr>
        <p:txBody>
          <a:bodyPr anchor="b"/>
          <a:lstStyle>
            <a:lvl1pPr algn="l">
              <a:defRPr sz="5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779758" y="1285835"/>
            <a:ext cx="14631353" cy="8634413"/>
          </a:xfrm>
        </p:spPr>
        <p:txBody>
          <a:bodyPr/>
          <a:lstStyle>
            <a:lvl1pPr marL="0" indent="0">
              <a:buNone/>
              <a:defRPr sz="8500"/>
            </a:lvl1pPr>
            <a:lvl2pPr marL="1239003" indent="0">
              <a:buNone/>
              <a:defRPr sz="7500"/>
            </a:lvl2pPr>
            <a:lvl3pPr marL="2478009" indent="0">
              <a:buNone/>
              <a:defRPr sz="6500"/>
            </a:lvl3pPr>
            <a:lvl4pPr marL="3717006" indent="0">
              <a:buNone/>
              <a:defRPr sz="5500"/>
            </a:lvl4pPr>
            <a:lvl5pPr marL="4956012" indent="0">
              <a:buNone/>
              <a:defRPr sz="5500"/>
            </a:lvl5pPr>
            <a:lvl6pPr marL="6195015" indent="0">
              <a:buNone/>
              <a:defRPr sz="5500"/>
            </a:lvl6pPr>
            <a:lvl7pPr marL="7434017" indent="0">
              <a:buNone/>
              <a:defRPr sz="5500"/>
            </a:lvl7pPr>
            <a:lvl8pPr marL="8673024" indent="0">
              <a:buNone/>
              <a:defRPr sz="5500"/>
            </a:lvl8pPr>
            <a:lvl9pPr marL="9912024" indent="0">
              <a:buNone/>
              <a:defRPr sz="5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79758" y="11262716"/>
            <a:ext cx="14631353" cy="1688904"/>
          </a:xfrm>
        </p:spPr>
        <p:txBody>
          <a:bodyPr/>
          <a:lstStyle>
            <a:lvl1pPr marL="0" indent="0">
              <a:buNone/>
              <a:defRPr sz="3700"/>
            </a:lvl1pPr>
            <a:lvl2pPr marL="1239003" indent="0">
              <a:buNone/>
              <a:defRPr sz="3500"/>
            </a:lvl2pPr>
            <a:lvl3pPr marL="2478009" indent="0">
              <a:buNone/>
              <a:defRPr sz="2600"/>
            </a:lvl3pPr>
            <a:lvl4pPr marL="3717006" indent="0">
              <a:buNone/>
              <a:defRPr sz="2600"/>
            </a:lvl4pPr>
            <a:lvl5pPr marL="4956012" indent="0">
              <a:buNone/>
              <a:defRPr sz="2600"/>
            </a:lvl5pPr>
            <a:lvl6pPr marL="6195015" indent="0">
              <a:buNone/>
              <a:defRPr sz="2600"/>
            </a:lvl6pPr>
            <a:lvl7pPr marL="7434017" indent="0">
              <a:buNone/>
              <a:defRPr sz="2600"/>
            </a:lvl7pPr>
            <a:lvl8pPr marL="8673024" indent="0">
              <a:buNone/>
              <a:defRPr sz="2600"/>
            </a:lvl8pPr>
            <a:lvl9pPr marL="9912024" indent="0">
              <a:buNone/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57375E75-C014-41EB-AEE5-23877F87C915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9" descr="dd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7" y="13061952"/>
            <a:ext cx="24403049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815531" y="13511215"/>
            <a:ext cx="7583929" cy="7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17135" tIns="108571" rIns="217135" bIns="108571">
            <a:spAutoFit/>
          </a:bodyPr>
          <a:lstStyle/>
          <a:p>
            <a:pPr defTabSz="2172559" eaLnBrk="0" hangingPunct="0">
              <a:defRPr/>
            </a:pPr>
            <a:r>
              <a:rPr lang="en-US" altLang="zh-CN" sz="3500" dirty="0">
                <a:latin typeface="FrutigerNext LT Bold" pitchFamily="20" charset="0"/>
                <a:ea typeface="MS PGothic" pitchFamily="34" charset="-128"/>
                <a:cs typeface="+mn-cs"/>
              </a:rPr>
              <a:t>HUAWEI TECHNOLOGIES CO., LTD.</a:t>
            </a:r>
            <a:endParaRPr lang="en-US" altLang="zh-CN" sz="5900" dirty="0">
              <a:ea typeface="MS PGothic" pitchFamily="34" charset="-128"/>
              <a:cs typeface="+mn-cs"/>
            </a:endParaRPr>
          </a:p>
        </p:txBody>
      </p:sp>
      <p:pic>
        <p:nvPicPr>
          <p:cNvPr id="2052" name="Picture 9" descr="8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0024728" y="13427079"/>
            <a:ext cx="3497261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2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964029" y="13617589"/>
            <a:ext cx="5592764" cy="955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3500">
                <a:solidFill>
                  <a:srgbClr val="000000"/>
                </a:solidFill>
                <a:latin typeface="FrutigerNext LT Bold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B54F90A7-26EC-4FCB-B5D9-E53C8B73F054}" type="slidenum">
              <a:rPr lang="de-DE" altLang="zh-CN"/>
              <a:pPr>
                <a:defRPr/>
              </a:pPr>
              <a:t>‹#›</a:t>
            </a:fld>
            <a:endParaRPr lang="en-GB" altLang="zh-CN" dirty="0"/>
          </a:p>
        </p:txBody>
      </p:sp>
      <p:sp>
        <p:nvSpPr>
          <p:cNvPr id="2054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1739901" y="901703"/>
            <a:ext cx="20656548" cy="183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7174" tIns="108587" rIns="217174" bIns="10858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8694" name="Rectangle 22"/>
          <p:cNvSpPr>
            <a:spLocks noChangeArrowheads="1"/>
          </p:cNvSpPr>
          <p:nvPr/>
        </p:nvSpPr>
        <p:spPr bwMode="auto">
          <a:xfrm>
            <a:off x="-5089509" y="1109679"/>
            <a:ext cx="4919661" cy="1113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217135" tIns="108571" rIns="217135" bIns="108571"/>
          <a:lstStyle/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英文标题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:32-35pt  </a:t>
            </a: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颜色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 R153 G0 B0</a:t>
            </a: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内部使用字体 </a:t>
            </a:r>
            <a:r>
              <a:rPr lang="en-US" altLang="zh-CN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:</a:t>
            </a: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3100" dirty="0" err="1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FrutigerNext</a:t>
            </a:r>
            <a:r>
              <a:rPr lang="en-US" altLang="zh-CN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 LT Medium</a:t>
            </a: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外部使用字体 </a:t>
            </a:r>
            <a:r>
              <a:rPr lang="en-US" altLang="zh-CN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: Arial</a:t>
            </a:r>
          </a:p>
          <a:p>
            <a:pPr algn="r" defTabSz="2172559">
              <a:lnSpc>
                <a:spcPct val="7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中文标题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:30-32pt  </a:t>
            </a: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颜色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 R153 G0 B0</a:t>
            </a: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黑体</a:t>
            </a: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英文正文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:20-22pt</a:t>
            </a: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子目录 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(2-5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级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) :18pt  </a:t>
            </a: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颜色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黑色</a:t>
            </a: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内部使用字体 </a:t>
            </a:r>
            <a:r>
              <a:rPr lang="en-US" altLang="zh-CN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:</a:t>
            </a: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3100" dirty="0" err="1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FrutigerNext</a:t>
            </a:r>
            <a:r>
              <a:rPr lang="en-US" altLang="zh-CN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 LT Regular</a:t>
            </a: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外部使用字体 </a:t>
            </a:r>
            <a:r>
              <a:rPr lang="en-US" altLang="zh-CN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: Arial</a:t>
            </a:r>
          </a:p>
          <a:p>
            <a:pPr algn="r" defTabSz="2172559">
              <a:lnSpc>
                <a:spcPct val="7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中文正文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:18-20pt</a:t>
            </a: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子目录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(2-5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级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):18pt </a:t>
            </a: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颜色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黑色</a:t>
            </a: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细黑体 </a:t>
            </a: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3100" dirty="0">
              <a:ea typeface="华文细黑" pitchFamily="2" charset="-122"/>
              <a:cs typeface="+mn-cs"/>
            </a:endParaRPr>
          </a:p>
        </p:txBody>
      </p:sp>
      <p:sp>
        <p:nvSpPr>
          <p:cNvPr id="28734" name="Rectangle 62"/>
          <p:cNvSpPr>
            <a:spLocks noChangeArrowheads="1"/>
          </p:cNvSpPr>
          <p:nvPr/>
        </p:nvSpPr>
        <p:spPr bwMode="auto">
          <a:xfrm>
            <a:off x="24533236" y="2989277"/>
            <a:ext cx="2798763" cy="4206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217135" tIns="108571" rIns="217135" bIns="108571"/>
          <a:lstStyle/>
          <a:p>
            <a:pPr defTabSz="2172559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配色参考方案：</a:t>
            </a:r>
          </a:p>
          <a:p>
            <a:pPr defTabSz="2172559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建议同一页面内不超过四种颜色，以下是</a:t>
            </a:r>
            <a:r>
              <a:rPr lang="en-US" altLang="zh-CN" sz="31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13</a:t>
            </a:r>
            <a:r>
              <a:rPr lang="zh-CN" altLang="en-US" sz="31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组配色方案，同一页面内只选择一组使用。（仅供参考）</a:t>
            </a:r>
          </a:p>
          <a:p>
            <a:pPr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31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+mn-cs"/>
            </a:endParaRPr>
          </a:p>
          <a:p>
            <a:pPr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31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+mn-cs"/>
            </a:endParaRPr>
          </a:p>
          <a:p>
            <a:pPr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zh-CN" altLang="en-US" sz="31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+mn-cs"/>
            </a:endParaRPr>
          </a:p>
        </p:txBody>
      </p:sp>
      <p:sp>
        <p:nvSpPr>
          <p:cNvPr id="28737" name="Rectangle 65"/>
          <p:cNvSpPr>
            <a:spLocks noChangeArrowheads="1"/>
          </p:cNvSpPr>
          <p:nvPr/>
        </p:nvSpPr>
        <p:spPr bwMode="auto">
          <a:xfrm>
            <a:off x="24533236" y="-128587"/>
            <a:ext cx="2798763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217135" tIns="108571" rIns="217135" bIns="108571"/>
          <a:lstStyle/>
          <a:p>
            <a:pPr defTabSz="2172559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客户或者合作伙伴的标志放在右上角</a:t>
            </a:r>
            <a:r>
              <a:rPr lang="en-US" altLang="zh-CN" sz="31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.</a:t>
            </a:r>
          </a:p>
          <a:p>
            <a:pPr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31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+mn-cs"/>
            </a:endParaRPr>
          </a:p>
          <a:p>
            <a:pPr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31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+mn-cs"/>
            </a:endParaRPr>
          </a:p>
          <a:p>
            <a:pPr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zh-CN" altLang="en-US" sz="31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+mn-cs"/>
            </a:endParaRPr>
          </a:p>
        </p:txBody>
      </p:sp>
      <p:sp>
        <p:nvSpPr>
          <p:cNvPr id="2059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39904" y="3446477"/>
            <a:ext cx="21147086" cy="8799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7208" tIns="108605" rIns="217208" bIns="1086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28752" name="Rectangle 80"/>
          <p:cNvSpPr>
            <a:spLocks noChangeArrowheads="1"/>
          </p:cNvSpPr>
          <p:nvPr/>
        </p:nvSpPr>
        <p:spPr bwMode="auto">
          <a:xfrm>
            <a:off x="24720551" y="10439604"/>
            <a:ext cx="2451101" cy="839409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247757" tIns="123881" rIns="247757" bIns="123881" anchor="ctr">
            <a:spAutoFit/>
          </a:bodyPr>
          <a:lstStyle/>
          <a:p>
            <a:pPr>
              <a:defRPr/>
            </a:pPr>
            <a:endParaRPr lang="zh-CN" altLang="en-US" sz="3700" dirty="0">
              <a:solidFill>
                <a:srgbClr val="FFFFFF"/>
              </a:solidFill>
              <a:latin typeface="FrutigerNext LT Regular" pitchFamily="34" charset="0"/>
              <a:ea typeface="MS PGothic" pitchFamily="34" charset="-128"/>
              <a:cs typeface="+mn-cs"/>
            </a:endParaRPr>
          </a:p>
        </p:txBody>
      </p:sp>
      <p:grpSp>
        <p:nvGrpSpPr>
          <p:cNvPr id="2061" name="Group 81"/>
          <p:cNvGrpSpPr>
            <a:grpSpLocks/>
          </p:cNvGrpSpPr>
          <p:nvPr/>
        </p:nvGrpSpPr>
        <p:grpSpPr bwMode="auto">
          <a:xfrm>
            <a:off x="24949150" y="7950210"/>
            <a:ext cx="1971675" cy="387350"/>
            <a:chOff x="5893" y="2387"/>
            <a:chExt cx="466" cy="115"/>
          </a:xfrm>
        </p:grpSpPr>
        <p:sp>
          <p:nvSpPr>
            <p:cNvPr id="28754" name="Rectangle 82"/>
            <p:cNvSpPr>
              <a:spLocks noChangeArrowheads="1"/>
            </p:cNvSpPr>
            <p:nvPr userDrawn="1"/>
          </p:nvSpPr>
          <p:spPr bwMode="auto">
            <a:xfrm flipV="1">
              <a:off x="6010" y="2387"/>
              <a:ext cx="116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55" name="Rectangle 83"/>
            <p:cNvSpPr>
              <a:spLocks noChangeArrowheads="1"/>
            </p:cNvSpPr>
            <p:nvPr userDrawn="1"/>
          </p:nvSpPr>
          <p:spPr bwMode="auto">
            <a:xfrm flipV="1">
              <a:off x="6126" y="2387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56" name="Rectangle 84"/>
            <p:cNvSpPr>
              <a:spLocks noChangeArrowheads="1"/>
            </p:cNvSpPr>
            <p:nvPr userDrawn="1"/>
          </p:nvSpPr>
          <p:spPr bwMode="auto">
            <a:xfrm flipV="1">
              <a:off x="6242" y="2387"/>
              <a:ext cx="117" cy="115"/>
            </a:xfrm>
            <a:prstGeom prst="rect">
              <a:avLst/>
            </a:prstGeom>
            <a:solidFill>
              <a:srgbClr val="99660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57" name="Rectangle 85"/>
            <p:cNvSpPr>
              <a:spLocks noChangeArrowheads="1"/>
            </p:cNvSpPr>
            <p:nvPr userDrawn="1"/>
          </p:nvSpPr>
          <p:spPr bwMode="auto">
            <a:xfrm flipV="1">
              <a:off x="5893" y="2387"/>
              <a:ext cx="117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62" name="Group 86"/>
          <p:cNvGrpSpPr>
            <a:grpSpLocks/>
          </p:cNvGrpSpPr>
          <p:nvPr/>
        </p:nvGrpSpPr>
        <p:grpSpPr bwMode="auto">
          <a:xfrm>
            <a:off x="24949150" y="8404230"/>
            <a:ext cx="1971675" cy="385764"/>
            <a:chOff x="5893" y="2523"/>
            <a:chExt cx="466" cy="115"/>
          </a:xfrm>
        </p:grpSpPr>
        <p:sp>
          <p:nvSpPr>
            <p:cNvPr id="28759" name="Rectangle 87"/>
            <p:cNvSpPr>
              <a:spLocks noChangeArrowheads="1"/>
            </p:cNvSpPr>
            <p:nvPr userDrawn="1"/>
          </p:nvSpPr>
          <p:spPr bwMode="auto">
            <a:xfrm flipV="1">
              <a:off x="6010" y="2523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60" name="Rectangle 88"/>
            <p:cNvSpPr>
              <a:spLocks noChangeArrowheads="1"/>
            </p:cNvSpPr>
            <p:nvPr userDrawn="1"/>
          </p:nvSpPr>
          <p:spPr bwMode="auto">
            <a:xfrm flipV="1">
              <a:off x="6126" y="2523"/>
              <a:ext cx="116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61" name="Rectangle 89"/>
            <p:cNvSpPr>
              <a:spLocks noChangeArrowheads="1"/>
            </p:cNvSpPr>
            <p:nvPr userDrawn="1"/>
          </p:nvSpPr>
          <p:spPr bwMode="auto">
            <a:xfrm flipV="1">
              <a:off x="6242" y="2523"/>
              <a:ext cx="117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62" name="Rectangle 90"/>
            <p:cNvSpPr>
              <a:spLocks noChangeArrowheads="1"/>
            </p:cNvSpPr>
            <p:nvPr userDrawn="1"/>
          </p:nvSpPr>
          <p:spPr bwMode="auto">
            <a:xfrm flipV="1">
              <a:off x="5893" y="2523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63" name="Group 91"/>
          <p:cNvGrpSpPr>
            <a:grpSpLocks/>
          </p:cNvGrpSpPr>
          <p:nvPr/>
        </p:nvGrpSpPr>
        <p:grpSpPr bwMode="auto">
          <a:xfrm>
            <a:off x="24949150" y="8856665"/>
            <a:ext cx="1971675" cy="385762"/>
            <a:chOff x="5893" y="2659"/>
            <a:chExt cx="466" cy="115"/>
          </a:xfrm>
        </p:grpSpPr>
        <p:sp>
          <p:nvSpPr>
            <p:cNvPr id="28764" name="Rectangle 92"/>
            <p:cNvSpPr>
              <a:spLocks noChangeArrowheads="1"/>
            </p:cNvSpPr>
            <p:nvPr userDrawn="1"/>
          </p:nvSpPr>
          <p:spPr bwMode="auto">
            <a:xfrm flipV="1">
              <a:off x="6010" y="2659"/>
              <a:ext cx="116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65" name="Rectangle 93"/>
            <p:cNvSpPr>
              <a:spLocks noChangeArrowheads="1"/>
            </p:cNvSpPr>
            <p:nvPr userDrawn="1"/>
          </p:nvSpPr>
          <p:spPr bwMode="auto">
            <a:xfrm flipV="1">
              <a:off x="6126" y="2659"/>
              <a:ext cx="116" cy="115"/>
            </a:xfrm>
            <a:prstGeom prst="rect">
              <a:avLst/>
            </a:prstGeom>
            <a:solidFill>
              <a:srgbClr val="0099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66" name="Rectangle 94"/>
            <p:cNvSpPr>
              <a:spLocks noChangeArrowheads="1"/>
            </p:cNvSpPr>
            <p:nvPr userDrawn="1"/>
          </p:nvSpPr>
          <p:spPr bwMode="auto">
            <a:xfrm flipV="1">
              <a:off x="6242" y="2659"/>
              <a:ext cx="117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67" name="Rectangle 95"/>
            <p:cNvSpPr>
              <a:spLocks noChangeArrowheads="1"/>
            </p:cNvSpPr>
            <p:nvPr userDrawn="1"/>
          </p:nvSpPr>
          <p:spPr bwMode="auto">
            <a:xfrm flipV="1">
              <a:off x="5893" y="2659"/>
              <a:ext cx="117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64" name="Group 96"/>
          <p:cNvGrpSpPr>
            <a:grpSpLocks/>
          </p:cNvGrpSpPr>
          <p:nvPr/>
        </p:nvGrpSpPr>
        <p:grpSpPr bwMode="auto">
          <a:xfrm>
            <a:off x="24949150" y="7497770"/>
            <a:ext cx="1971675" cy="395286"/>
            <a:chOff x="5893" y="2251"/>
            <a:chExt cx="466" cy="119"/>
          </a:xfrm>
        </p:grpSpPr>
        <p:sp>
          <p:nvSpPr>
            <p:cNvPr id="28769" name="Rectangle 97"/>
            <p:cNvSpPr>
              <a:spLocks noChangeArrowheads="1"/>
            </p:cNvSpPr>
            <p:nvPr userDrawn="1"/>
          </p:nvSpPr>
          <p:spPr bwMode="auto">
            <a:xfrm flipV="1">
              <a:off x="6126" y="2251"/>
              <a:ext cx="116" cy="119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70" name="Rectangle 98"/>
            <p:cNvSpPr>
              <a:spLocks noChangeArrowheads="1"/>
            </p:cNvSpPr>
            <p:nvPr userDrawn="1"/>
          </p:nvSpPr>
          <p:spPr bwMode="auto">
            <a:xfrm flipV="1">
              <a:off x="6242" y="2251"/>
              <a:ext cx="117" cy="119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71" name="Rectangle 99"/>
            <p:cNvSpPr>
              <a:spLocks noChangeArrowheads="1"/>
            </p:cNvSpPr>
            <p:nvPr userDrawn="1"/>
          </p:nvSpPr>
          <p:spPr bwMode="auto">
            <a:xfrm flipV="1">
              <a:off x="5893" y="2251"/>
              <a:ext cx="117" cy="119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72" name="Rectangle 100"/>
            <p:cNvSpPr>
              <a:spLocks noChangeArrowheads="1"/>
            </p:cNvSpPr>
            <p:nvPr userDrawn="1"/>
          </p:nvSpPr>
          <p:spPr bwMode="auto">
            <a:xfrm flipV="1">
              <a:off x="6010" y="2251"/>
              <a:ext cx="116" cy="119"/>
            </a:xfrm>
            <a:prstGeom prst="rect">
              <a:avLst/>
            </a:prstGeom>
            <a:solidFill>
              <a:srgbClr val="66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65" name="Group 101"/>
          <p:cNvGrpSpPr>
            <a:grpSpLocks/>
          </p:cNvGrpSpPr>
          <p:nvPr/>
        </p:nvGrpSpPr>
        <p:grpSpPr bwMode="auto">
          <a:xfrm>
            <a:off x="24949150" y="9615496"/>
            <a:ext cx="1971675" cy="382585"/>
            <a:chOff x="5893" y="2886"/>
            <a:chExt cx="466" cy="115"/>
          </a:xfrm>
        </p:grpSpPr>
        <p:sp>
          <p:nvSpPr>
            <p:cNvPr id="28774" name="Rectangle 102"/>
            <p:cNvSpPr>
              <a:spLocks noChangeArrowheads="1"/>
            </p:cNvSpPr>
            <p:nvPr userDrawn="1"/>
          </p:nvSpPr>
          <p:spPr bwMode="auto">
            <a:xfrm flipV="1">
              <a:off x="6010" y="2886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75" name="Rectangle 103"/>
            <p:cNvSpPr>
              <a:spLocks noChangeArrowheads="1"/>
            </p:cNvSpPr>
            <p:nvPr userDrawn="1"/>
          </p:nvSpPr>
          <p:spPr bwMode="auto">
            <a:xfrm flipV="1">
              <a:off x="6126" y="2886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76" name="Rectangle 104"/>
            <p:cNvSpPr>
              <a:spLocks noChangeArrowheads="1"/>
            </p:cNvSpPr>
            <p:nvPr userDrawn="1"/>
          </p:nvSpPr>
          <p:spPr bwMode="auto">
            <a:xfrm flipV="1">
              <a:off x="6242" y="2886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77" name="Rectangle 105"/>
            <p:cNvSpPr>
              <a:spLocks noChangeArrowheads="1"/>
            </p:cNvSpPr>
            <p:nvPr userDrawn="1"/>
          </p:nvSpPr>
          <p:spPr bwMode="auto">
            <a:xfrm flipV="1">
              <a:off x="5893" y="2886"/>
              <a:ext cx="117" cy="115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66" name="Group 106"/>
          <p:cNvGrpSpPr>
            <a:grpSpLocks/>
          </p:cNvGrpSpPr>
          <p:nvPr/>
        </p:nvGrpSpPr>
        <p:grpSpPr bwMode="auto">
          <a:xfrm>
            <a:off x="24949150" y="10069518"/>
            <a:ext cx="1971675" cy="381003"/>
            <a:chOff x="5893" y="3022"/>
            <a:chExt cx="466" cy="115"/>
          </a:xfrm>
        </p:grpSpPr>
        <p:sp>
          <p:nvSpPr>
            <p:cNvPr id="28779" name="Rectangle 107"/>
            <p:cNvSpPr>
              <a:spLocks noChangeArrowheads="1"/>
            </p:cNvSpPr>
            <p:nvPr userDrawn="1"/>
          </p:nvSpPr>
          <p:spPr bwMode="auto">
            <a:xfrm flipV="1">
              <a:off x="6010" y="3022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80" name="Rectangle 108"/>
            <p:cNvSpPr>
              <a:spLocks noChangeArrowheads="1"/>
            </p:cNvSpPr>
            <p:nvPr userDrawn="1"/>
          </p:nvSpPr>
          <p:spPr bwMode="auto">
            <a:xfrm flipV="1">
              <a:off x="6126" y="3022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81" name="Rectangle 109"/>
            <p:cNvSpPr>
              <a:spLocks noChangeArrowheads="1"/>
            </p:cNvSpPr>
            <p:nvPr userDrawn="1"/>
          </p:nvSpPr>
          <p:spPr bwMode="auto">
            <a:xfrm flipV="1">
              <a:off x="6242" y="3022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82" name="Rectangle 110"/>
            <p:cNvSpPr>
              <a:spLocks noChangeArrowheads="1"/>
            </p:cNvSpPr>
            <p:nvPr userDrawn="1"/>
          </p:nvSpPr>
          <p:spPr bwMode="auto">
            <a:xfrm flipV="1">
              <a:off x="5893" y="3022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67" name="Group 111"/>
          <p:cNvGrpSpPr>
            <a:grpSpLocks/>
          </p:cNvGrpSpPr>
          <p:nvPr/>
        </p:nvGrpSpPr>
        <p:grpSpPr bwMode="auto">
          <a:xfrm>
            <a:off x="24949150" y="10521956"/>
            <a:ext cx="1971675" cy="382585"/>
            <a:chOff x="5893" y="3158"/>
            <a:chExt cx="466" cy="115"/>
          </a:xfrm>
        </p:grpSpPr>
        <p:sp>
          <p:nvSpPr>
            <p:cNvPr id="28784" name="Rectangle 112"/>
            <p:cNvSpPr>
              <a:spLocks noChangeArrowheads="1"/>
            </p:cNvSpPr>
            <p:nvPr userDrawn="1"/>
          </p:nvSpPr>
          <p:spPr bwMode="auto">
            <a:xfrm flipV="1">
              <a:off x="6010" y="3158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85" name="Rectangle 113"/>
            <p:cNvSpPr>
              <a:spLocks noChangeArrowheads="1"/>
            </p:cNvSpPr>
            <p:nvPr userDrawn="1"/>
          </p:nvSpPr>
          <p:spPr bwMode="auto">
            <a:xfrm flipV="1">
              <a:off x="6126" y="3158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86" name="Rectangle 114"/>
            <p:cNvSpPr>
              <a:spLocks noChangeArrowheads="1"/>
            </p:cNvSpPr>
            <p:nvPr userDrawn="1"/>
          </p:nvSpPr>
          <p:spPr bwMode="auto">
            <a:xfrm flipV="1">
              <a:off x="6242" y="3158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87" name="Rectangle 115"/>
            <p:cNvSpPr>
              <a:spLocks noChangeArrowheads="1"/>
            </p:cNvSpPr>
            <p:nvPr userDrawn="1"/>
          </p:nvSpPr>
          <p:spPr bwMode="auto">
            <a:xfrm flipV="1">
              <a:off x="5893" y="3158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68" name="Group 116"/>
          <p:cNvGrpSpPr>
            <a:grpSpLocks/>
          </p:cNvGrpSpPr>
          <p:nvPr/>
        </p:nvGrpSpPr>
        <p:grpSpPr bwMode="auto">
          <a:xfrm>
            <a:off x="24949150" y="11277603"/>
            <a:ext cx="1971675" cy="381003"/>
            <a:chOff x="5893" y="3385"/>
            <a:chExt cx="466" cy="115"/>
          </a:xfrm>
        </p:grpSpPr>
        <p:sp>
          <p:nvSpPr>
            <p:cNvPr id="28789" name="Rectangle 117"/>
            <p:cNvSpPr>
              <a:spLocks noChangeArrowheads="1"/>
            </p:cNvSpPr>
            <p:nvPr userDrawn="1"/>
          </p:nvSpPr>
          <p:spPr bwMode="auto">
            <a:xfrm flipV="1">
              <a:off x="6010" y="3385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90" name="Rectangle 118"/>
            <p:cNvSpPr>
              <a:spLocks noChangeArrowheads="1"/>
            </p:cNvSpPr>
            <p:nvPr userDrawn="1"/>
          </p:nvSpPr>
          <p:spPr bwMode="auto">
            <a:xfrm flipV="1">
              <a:off x="6126" y="3385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91" name="Rectangle 119"/>
            <p:cNvSpPr>
              <a:spLocks noChangeArrowheads="1"/>
            </p:cNvSpPr>
            <p:nvPr userDrawn="1"/>
          </p:nvSpPr>
          <p:spPr bwMode="auto">
            <a:xfrm flipV="1">
              <a:off x="6242" y="3385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92" name="Rectangle 120"/>
            <p:cNvSpPr>
              <a:spLocks noChangeArrowheads="1"/>
            </p:cNvSpPr>
            <p:nvPr userDrawn="1"/>
          </p:nvSpPr>
          <p:spPr bwMode="auto">
            <a:xfrm flipV="1">
              <a:off x="5893" y="3385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69" name="Group 121"/>
          <p:cNvGrpSpPr>
            <a:grpSpLocks/>
          </p:cNvGrpSpPr>
          <p:nvPr/>
        </p:nvGrpSpPr>
        <p:grpSpPr bwMode="auto">
          <a:xfrm>
            <a:off x="24949150" y="11730045"/>
            <a:ext cx="1971675" cy="382585"/>
            <a:chOff x="5893" y="3521"/>
            <a:chExt cx="466" cy="115"/>
          </a:xfrm>
        </p:grpSpPr>
        <p:sp>
          <p:nvSpPr>
            <p:cNvPr id="28794" name="Rectangle 122"/>
            <p:cNvSpPr>
              <a:spLocks noChangeArrowheads="1"/>
            </p:cNvSpPr>
            <p:nvPr userDrawn="1"/>
          </p:nvSpPr>
          <p:spPr bwMode="auto">
            <a:xfrm flipV="1">
              <a:off x="6010" y="3521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95" name="Rectangle 123"/>
            <p:cNvSpPr>
              <a:spLocks noChangeArrowheads="1"/>
            </p:cNvSpPr>
            <p:nvPr userDrawn="1"/>
          </p:nvSpPr>
          <p:spPr bwMode="auto">
            <a:xfrm flipV="1">
              <a:off x="6126" y="3521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96" name="Rectangle 124"/>
            <p:cNvSpPr>
              <a:spLocks noChangeArrowheads="1"/>
            </p:cNvSpPr>
            <p:nvPr userDrawn="1"/>
          </p:nvSpPr>
          <p:spPr bwMode="auto">
            <a:xfrm flipV="1">
              <a:off x="6242" y="3521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97" name="Rectangle 125"/>
            <p:cNvSpPr>
              <a:spLocks noChangeArrowheads="1"/>
            </p:cNvSpPr>
            <p:nvPr userDrawn="1"/>
          </p:nvSpPr>
          <p:spPr bwMode="auto">
            <a:xfrm flipV="1">
              <a:off x="5893" y="3521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70" name="Group 126"/>
          <p:cNvGrpSpPr>
            <a:grpSpLocks/>
          </p:cNvGrpSpPr>
          <p:nvPr/>
        </p:nvGrpSpPr>
        <p:grpSpPr bwMode="auto">
          <a:xfrm>
            <a:off x="24949150" y="12182481"/>
            <a:ext cx="1971675" cy="382585"/>
            <a:chOff x="5893" y="3657"/>
            <a:chExt cx="466" cy="115"/>
          </a:xfrm>
        </p:grpSpPr>
        <p:sp>
          <p:nvSpPr>
            <p:cNvPr id="28799" name="Rectangle 127"/>
            <p:cNvSpPr>
              <a:spLocks noChangeArrowheads="1"/>
            </p:cNvSpPr>
            <p:nvPr userDrawn="1"/>
          </p:nvSpPr>
          <p:spPr bwMode="auto">
            <a:xfrm flipV="1">
              <a:off x="6010" y="3657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00" name="Rectangle 128"/>
            <p:cNvSpPr>
              <a:spLocks noChangeArrowheads="1"/>
            </p:cNvSpPr>
            <p:nvPr userDrawn="1"/>
          </p:nvSpPr>
          <p:spPr bwMode="auto">
            <a:xfrm flipV="1">
              <a:off x="6126" y="3657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01" name="Rectangle 129"/>
            <p:cNvSpPr>
              <a:spLocks noChangeArrowheads="1"/>
            </p:cNvSpPr>
            <p:nvPr userDrawn="1"/>
          </p:nvSpPr>
          <p:spPr bwMode="auto">
            <a:xfrm flipV="1">
              <a:off x="6242" y="3657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02" name="Rectangle 130"/>
            <p:cNvSpPr>
              <a:spLocks noChangeArrowheads="1"/>
            </p:cNvSpPr>
            <p:nvPr userDrawn="1"/>
          </p:nvSpPr>
          <p:spPr bwMode="auto">
            <a:xfrm flipV="1">
              <a:off x="5893" y="3657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71" name="Group 131"/>
          <p:cNvGrpSpPr>
            <a:grpSpLocks/>
          </p:cNvGrpSpPr>
          <p:nvPr/>
        </p:nvGrpSpPr>
        <p:grpSpPr bwMode="auto">
          <a:xfrm>
            <a:off x="24949150" y="12938131"/>
            <a:ext cx="1971675" cy="382585"/>
            <a:chOff x="5893" y="3884"/>
            <a:chExt cx="466" cy="115"/>
          </a:xfrm>
        </p:grpSpPr>
        <p:sp>
          <p:nvSpPr>
            <p:cNvPr id="28804" name="Rectangle 132"/>
            <p:cNvSpPr>
              <a:spLocks noChangeArrowheads="1"/>
            </p:cNvSpPr>
            <p:nvPr userDrawn="1"/>
          </p:nvSpPr>
          <p:spPr bwMode="auto">
            <a:xfrm flipV="1">
              <a:off x="6010" y="3884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05" name="Rectangle 133"/>
            <p:cNvSpPr>
              <a:spLocks noChangeArrowheads="1"/>
            </p:cNvSpPr>
            <p:nvPr userDrawn="1"/>
          </p:nvSpPr>
          <p:spPr bwMode="auto">
            <a:xfrm flipV="1">
              <a:off x="6126" y="3884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06" name="Rectangle 134"/>
            <p:cNvSpPr>
              <a:spLocks noChangeArrowheads="1"/>
            </p:cNvSpPr>
            <p:nvPr userDrawn="1"/>
          </p:nvSpPr>
          <p:spPr bwMode="auto">
            <a:xfrm flipV="1">
              <a:off x="6242" y="3884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07" name="Rectangle 135"/>
            <p:cNvSpPr>
              <a:spLocks noChangeArrowheads="1"/>
            </p:cNvSpPr>
            <p:nvPr userDrawn="1"/>
          </p:nvSpPr>
          <p:spPr bwMode="auto">
            <a:xfrm flipV="1">
              <a:off x="5893" y="3884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72" name="Group 136"/>
          <p:cNvGrpSpPr>
            <a:grpSpLocks/>
          </p:cNvGrpSpPr>
          <p:nvPr/>
        </p:nvGrpSpPr>
        <p:grpSpPr bwMode="auto">
          <a:xfrm>
            <a:off x="24949150" y="13412795"/>
            <a:ext cx="1971675" cy="382585"/>
            <a:chOff x="5893" y="4026"/>
            <a:chExt cx="466" cy="115"/>
          </a:xfrm>
        </p:grpSpPr>
        <p:sp>
          <p:nvSpPr>
            <p:cNvPr id="28809" name="Rectangle 137"/>
            <p:cNvSpPr>
              <a:spLocks noChangeArrowheads="1"/>
            </p:cNvSpPr>
            <p:nvPr userDrawn="1"/>
          </p:nvSpPr>
          <p:spPr bwMode="auto">
            <a:xfrm flipV="1">
              <a:off x="6010" y="4026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10" name="Rectangle 138"/>
            <p:cNvSpPr>
              <a:spLocks noChangeArrowheads="1"/>
            </p:cNvSpPr>
            <p:nvPr userDrawn="1"/>
          </p:nvSpPr>
          <p:spPr bwMode="auto">
            <a:xfrm flipV="1">
              <a:off x="6126" y="4026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11" name="Rectangle 139"/>
            <p:cNvSpPr>
              <a:spLocks noChangeArrowheads="1"/>
            </p:cNvSpPr>
            <p:nvPr userDrawn="1"/>
          </p:nvSpPr>
          <p:spPr bwMode="auto">
            <a:xfrm flipV="1">
              <a:off x="6242" y="4026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12" name="Rectangle 140"/>
            <p:cNvSpPr>
              <a:spLocks noChangeArrowheads="1"/>
            </p:cNvSpPr>
            <p:nvPr userDrawn="1"/>
          </p:nvSpPr>
          <p:spPr bwMode="auto">
            <a:xfrm flipV="1">
              <a:off x="5893" y="4026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73" name="Group 141"/>
          <p:cNvGrpSpPr>
            <a:grpSpLocks/>
          </p:cNvGrpSpPr>
          <p:nvPr/>
        </p:nvGrpSpPr>
        <p:grpSpPr bwMode="auto">
          <a:xfrm>
            <a:off x="24949150" y="13879526"/>
            <a:ext cx="1971675" cy="387350"/>
            <a:chOff x="5893" y="4167"/>
            <a:chExt cx="466" cy="115"/>
          </a:xfrm>
        </p:grpSpPr>
        <p:sp>
          <p:nvSpPr>
            <p:cNvPr id="28814" name="Rectangle 142"/>
            <p:cNvSpPr>
              <a:spLocks noChangeArrowheads="1"/>
            </p:cNvSpPr>
            <p:nvPr userDrawn="1"/>
          </p:nvSpPr>
          <p:spPr bwMode="auto">
            <a:xfrm flipV="1">
              <a:off x="6010" y="4167"/>
              <a:ext cx="116" cy="115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15" name="Rectangle 143"/>
            <p:cNvSpPr>
              <a:spLocks noChangeArrowheads="1"/>
            </p:cNvSpPr>
            <p:nvPr userDrawn="1"/>
          </p:nvSpPr>
          <p:spPr bwMode="auto">
            <a:xfrm flipV="1">
              <a:off x="6126" y="4167"/>
              <a:ext cx="116" cy="115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16" name="Rectangle 144"/>
            <p:cNvSpPr>
              <a:spLocks noChangeArrowheads="1"/>
            </p:cNvSpPr>
            <p:nvPr userDrawn="1"/>
          </p:nvSpPr>
          <p:spPr bwMode="auto">
            <a:xfrm flipV="1">
              <a:off x="6242" y="4167"/>
              <a:ext cx="117" cy="11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17" name="Rectangle 145"/>
            <p:cNvSpPr>
              <a:spLocks noChangeArrowheads="1"/>
            </p:cNvSpPr>
            <p:nvPr userDrawn="1"/>
          </p:nvSpPr>
          <p:spPr bwMode="auto">
            <a:xfrm flipV="1">
              <a:off x="5893" y="4167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1" r:id="rId12"/>
    <p:sldLayoutId id="2147483924" r:id="rId13"/>
    <p:sldLayoutId id="2147483984" r:id="rId14"/>
  </p:sldLayoutIdLst>
  <p:hf sldNum="0" hdr="0" ftr="0"/>
  <p:txStyles>
    <p:titleStyle>
      <a:lvl1pPr algn="l" defTabSz="2171651" rtl="0" eaLnBrk="0" fontAlgn="base" hangingPunct="0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+mj-lt"/>
          <a:ea typeface="+mj-ea"/>
          <a:cs typeface="+mj-cs"/>
        </a:defRPr>
      </a:lvl1pPr>
      <a:lvl2pPr algn="l" defTabSz="2171651" rtl="0" eaLnBrk="0" fontAlgn="base" hangingPunct="0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2pPr>
      <a:lvl3pPr algn="l" defTabSz="2171651" rtl="0" eaLnBrk="0" fontAlgn="base" hangingPunct="0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3pPr>
      <a:lvl4pPr algn="l" defTabSz="2171651" rtl="0" eaLnBrk="0" fontAlgn="base" hangingPunct="0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4pPr>
      <a:lvl5pPr algn="l" defTabSz="2171651" rtl="0" eaLnBrk="0" fontAlgn="base" hangingPunct="0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5pPr>
      <a:lvl6pPr marL="1239003" algn="l" defTabSz="2172559" rtl="0" fontAlgn="base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6pPr>
      <a:lvl7pPr marL="2478009" algn="l" defTabSz="2172559" rtl="0" fontAlgn="base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7pPr>
      <a:lvl8pPr marL="3717006" algn="l" defTabSz="2172559" rtl="0" fontAlgn="base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8pPr>
      <a:lvl9pPr marL="4956012" algn="l" defTabSz="2172559" rtl="0" fontAlgn="base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9pPr>
    </p:titleStyle>
    <p:bodyStyle>
      <a:lvl1pPr marL="811596" indent="-811596" algn="l" defTabSz="2171651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chemeClr val="bg2"/>
        </a:buClr>
        <a:buSzPct val="60000"/>
        <a:buFont typeface="Wingdings" pitchFamily="2" charset="2"/>
        <a:buChar char="l"/>
        <a:defRPr sz="5500" b="1">
          <a:solidFill>
            <a:schemeClr val="tx1"/>
          </a:solidFill>
          <a:latin typeface="+mn-lt"/>
          <a:ea typeface="+mn-ea"/>
          <a:cs typeface="+mn-cs"/>
        </a:defRPr>
      </a:lvl1pPr>
      <a:lvl2pPr marL="1767442" indent="-678443" algn="l" defTabSz="2171651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p"/>
        <a:defRPr sz="4700">
          <a:solidFill>
            <a:schemeClr val="tx1"/>
          </a:solidFill>
          <a:latin typeface="+mn-lt"/>
          <a:ea typeface="+mn-ea"/>
        </a:defRPr>
      </a:lvl2pPr>
      <a:lvl3pPr marL="2718533" indent="-545291" algn="l" defTabSz="2171651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4300">
          <a:solidFill>
            <a:schemeClr val="tx1"/>
          </a:solidFill>
          <a:latin typeface="FrutigerNext LT Light" pitchFamily="34" charset="0"/>
          <a:ea typeface="+mn-ea"/>
        </a:defRPr>
      </a:lvl3pPr>
      <a:lvl4pPr marL="3798020" indent="-540537" algn="l" defTabSz="2171651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3700">
          <a:solidFill>
            <a:schemeClr val="tx1"/>
          </a:solidFill>
          <a:latin typeface="+mj-lt"/>
          <a:ea typeface="+mn-ea"/>
        </a:defRPr>
      </a:lvl4pPr>
      <a:lvl5pPr marL="4887018" indent="-545291" algn="l" defTabSz="2171651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3500">
          <a:solidFill>
            <a:schemeClr val="tx1"/>
          </a:solidFill>
          <a:latin typeface="+mj-lt"/>
          <a:ea typeface="+mn-ea"/>
        </a:defRPr>
      </a:lvl5pPr>
      <a:lvl6pPr marL="6126182" indent="-546365" algn="l" defTabSz="2172559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3500">
          <a:solidFill>
            <a:schemeClr val="tx1"/>
          </a:solidFill>
          <a:latin typeface="+mj-lt"/>
          <a:ea typeface="+mn-ea"/>
        </a:defRPr>
      </a:lvl6pPr>
      <a:lvl7pPr marL="7365184" indent="-546365" algn="l" defTabSz="2172559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3500">
          <a:solidFill>
            <a:schemeClr val="tx1"/>
          </a:solidFill>
          <a:latin typeface="+mj-lt"/>
          <a:ea typeface="+mn-ea"/>
        </a:defRPr>
      </a:lvl7pPr>
      <a:lvl8pPr marL="8604189" indent="-546365" algn="l" defTabSz="2172559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3500">
          <a:solidFill>
            <a:schemeClr val="tx1"/>
          </a:solidFill>
          <a:latin typeface="+mj-lt"/>
          <a:ea typeface="+mn-ea"/>
        </a:defRPr>
      </a:lvl8pPr>
      <a:lvl9pPr marL="9843193" indent="-546365" algn="l" defTabSz="2172559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35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2478009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239003" algn="l" defTabSz="2478009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2pPr>
      <a:lvl3pPr marL="2478009" algn="l" defTabSz="2478009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3pPr>
      <a:lvl4pPr marL="3717006" algn="l" defTabSz="2478009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4pPr>
      <a:lvl5pPr marL="4956012" algn="l" defTabSz="2478009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5pPr>
      <a:lvl6pPr marL="6195015" algn="l" defTabSz="2478009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6pPr>
      <a:lvl7pPr marL="7434017" algn="l" defTabSz="2478009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7pPr>
      <a:lvl8pPr marL="8673024" algn="l" defTabSz="2478009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8pPr>
      <a:lvl9pPr marL="9912024" algn="l" defTabSz="2478009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geran/TSG_GERAN/GERAN_67_Yinchuan/Docs/GP-150869.zip" TargetMode="External"/><Relationship Id="rId7" Type="http://schemas.openxmlformats.org/officeDocument/2006/relationships/hyperlink" Target="http://www.3gpp.org/ftp/tsg_geran/TSG_GERAN/GERAN_67_Yinchuan/Docs/GP-150875.zi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geran/TSG_GERAN/GERAN_67_Yinchuan/Docs/GP-150872.zip" TargetMode="External"/><Relationship Id="rId5" Type="http://schemas.openxmlformats.org/officeDocument/2006/relationships/hyperlink" Target="http://www.3gpp.org/ftp/tsg_geran/TSG_GERAN/GERAN_67_Yinchuan/Docs/GP-150871.zip" TargetMode="External"/><Relationship Id="rId4" Type="http://schemas.openxmlformats.org/officeDocument/2006/relationships/hyperlink" Target="http://www.3gpp.org/ftp/tsg_geran/TSG_GERAN/GERAN_67_Yinchuan/Docs/GP-150870.zip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tp://ftp.3gpp.org/PCG/PCG_34/docs/PCG34_39r2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455490" y="5251128"/>
            <a:ext cx="22826535" cy="4392489"/>
          </a:xfrm>
        </p:spPr>
        <p:txBody>
          <a:bodyPr/>
          <a:lstStyle/>
          <a:p>
            <a:pPr algn="l">
              <a:lnSpc>
                <a:spcPct val="120000"/>
              </a:lnSpc>
            </a:pPr>
            <a:r>
              <a:rPr lang="en-US" altLang="zh-CN" sz="7200" dirty="0" smtClean="0"/>
              <a:t>Narrowband Cellular-IoT (NB-CIoT)</a:t>
            </a:r>
            <a:r>
              <a:rPr lang="en-US" altLang="zh-CN" sz="7000" dirty="0" smtClean="0"/>
              <a:t>:</a:t>
            </a:r>
            <a:br>
              <a:rPr lang="en-US" altLang="zh-CN" sz="7000" dirty="0" smtClean="0"/>
            </a:br>
            <a:r>
              <a:rPr lang="en-US" altLang="zh-CN" sz="7000" dirty="0" smtClean="0"/>
              <a:t>The clean-slate technology for the Internet of Things</a:t>
            </a:r>
            <a:r>
              <a:rPr lang="en-US" altLang="zh-CN" sz="7200" dirty="0" smtClean="0"/>
              <a:t/>
            </a:r>
            <a:br>
              <a:rPr lang="en-US" altLang="zh-CN" sz="7200" dirty="0" smtClean="0"/>
            </a:br>
            <a:r>
              <a:rPr lang="en-US" altLang="zh-CN" sz="4800" dirty="0" smtClean="0"/>
              <a:t/>
            </a:r>
            <a:br>
              <a:rPr lang="en-US" altLang="zh-CN" sz="4800" dirty="0" smtClean="0"/>
            </a:br>
            <a:endParaRPr lang="zh-CN" altLang="en-US" sz="7200" dirty="0"/>
          </a:p>
        </p:txBody>
      </p:sp>
      <p:sp>
        <p:nvSpPr>
          <p:cNvPr id="3" name="TextBox 2"/>
          <p:cNvSpPr txBox="1"/>
          <p:nvPr/>
        </p:nvSpPr>
        <p:spPr>
          <a:xfrm>
            <a:off x="288032" y="210568"/>
            <a:ext cx="1068062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3GPP TSG RAN Meeting #69</a:t>
            </a:r>
          </a:p>
          <a:p>
            <a:r>
              <a:rPr lang="en-US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Phoenix, USA, 14 -16 September 2015</a:t>
            </a:r>
          </a:p>
          <a:p>
            <a:r>
              <a:rPr lang="en-US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Document for: Discussion</a:t>
            </a:r>
          </a:p>
          <a:p>
            <a:r>
              <a:rPr lang="en-US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Agenda Item: 14.1.1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185682" y="210568"/>
            <a:ext cx="3623842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RP-151358</a:t>
            </a:r>
            <a:endParaRPr lang="en-US" b="1" dirty="0" smtClean="0">
              <a:solidFill>
                <a:schemeClr val="tx1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474" y="0"/>
            <a:ext cx="20882320" cy="1650728"/>
          </a:xfr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81392" rIns="162775" bIns="81392" numCol="1" anchor="ctr" anchorCtr="0" compatLnSpc="1">
            <a:prstTxWarp prst="textNoShape">
              <a:avLst/>
            </a:prstTxWarp>
          </a:bodyPr>
          <a:lstStyle/>
          <a:p>
            <a:pPr lvl="1">
              <a:defRPr/>
            </a:pPr>
            <a:r>
              <a:rPr lang="en-GB" altLang="zh-CN" sz="6500" b="1" kern="1200" dirty="0" smtClean="0">
                <a:latin typeface="+mj-lt"/>
                <a:ea typeface="+mj-ea"/>
                <a:cs typeface="+mj-cs"/>
                <a:sym typeface="Huawei Script Regular" charset="0"/>
              </a:rPr>
              <a:t>Device Complexity – Why is NB-</a:t>
            </a:r>
            <a:r>
              <a:rPr lang="en-GB" altLang="zh-CN" sz="6500" b="1" kern="1200" dirty="0" err="1" smtClean="0">
                <a:latin typeface="+mj-lt"/>
                <a:ea typeface="+mj-ea"/>
                <a:cs typeface="+mj-cs"/>
                <a:sym typeface="Huawei Script Regular" charset="0"/>
              </a:rPr>
              <a:t>CIoT</a:t>
            </a:r>
            <a:r>
              <a:rPr lang="en-GB" altLang="zh-CN" sz="6500" b="1" kern="1200" dirty="0" smtClean="0">
                <a:latin typeface="+mj-lt"/>
                <a:ea typeface="+mj-ea"/>
                <a:cs typeface="+mj-cs"/>
                <a:sym typeface="Huawei Script Regular" charset="0"/>
              </a:rPr>
              <a:t> cheaper?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" y="4175844"/>
            <a:ext cx="330321" cy="826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63531" tIns="81766" rIns="163531" bIns="81766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93667194"/>
              </p:ext>
            </p:extLst>
          </p:nvPr>
        </p:nvGraphicFramePr>
        <p:xfrm>
          <a:off x="2687738" y="1804993"/>
          <a:ext cx="18722080" cy="112950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0315"/>
                <a:gridCol w="6620845"/>
                <a:gridCol w="8280920"/>
              </a:tblGrid>
              <a:tr h="818305">
                <a:tc>
                  <a:txBody>
                    <a:bodyPr/>
                    <a:lstStyle/>
                    <a:p>
                      <a:endParaRPr lang="en-GB" sz="2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2986" marR="162986" marT="82233" marB="822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endParaRPr lang="en-US" sz="28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2986" marR="162986" marT="82233" marB="822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</a:t>
                      </a:r>
                      <a:r>
                        <a:rPr lang="en-US" altLang="zh-CN" sz="28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</a:t>
                      </a:r>
                      <a:endParaRPr lang="en-GB" sz="2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2986" marR="162986" marT="82233" marB="822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663736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2500" b="1" kern="1200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Complexity Analysis of synchronisation (key driver of complexity for chipset baseband)</a:t>
                      </a:r>
                      <a:endParaRPr lang="en-GB" sz="2500" b="1" kern="1200" baseline="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2239" marR="1222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637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500" b="1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PSS+SSS </a:t>
                      </a:r>
                      <a:r>
                        <a:rPr lang="en-US" sz="2500" b="1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operations</a:t>
                      </a:r>
                      <a:endParaRPr lang="en-GB" sz="2500" b="1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2239" marR="1222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5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</a:t>
                      </a:r>
                      <a:r>
                        <a:rPr lang="en-US" sz="2500" b="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Mops/sec</a:t>
                      </a:r>
                      <a:endParaRPr lang="en-GB" sz="2500" b="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2239" marR="1222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464185" algn="l"/>
                        </a:tabLst>
                      </a:pPr>
                      <a:r>
                        <a:rPr lang="en-US" sz="25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 585 </a:t>
                      </a:r>
                      <a:r>
                        <a:rPr lang="en-US" sz="2500" b="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Mops/sec</a:t>
                      </a:r>
                      <a:endParaRPr lang="en-GB" sz="2500" b="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2239" marR="1222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637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500" b="1" kern="12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Buffer </a:t>
                      </a:r>
                      <a:r>
                        <a:rPr lang="en-US" sz="2500" b="1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memory</a:t>
                      </a:r>
                      <a:endParaRPr lang="en-GB" sz="2500" b="1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2239" marR="1222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500" b="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 </a:t>
                      </a:r>
                      <a:r>
                        <a:rPr lang="en-US" sz="25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kbytes</a:t>
                      </a:r>
                      <a:endParaRPr lang="en-GB" sz="2500" b="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2239" marR="1222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5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 63 kbytes</a:t>
                      </a:r>
                      <a:endParaRPr lang="en-GB" sz="2500" b="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2239" marR="1222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63736"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2500" b="1" kern="1200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Implementation Cost Analysis</a:t>
                      </a:r>
                      <a:endParaRPr lang="en-GB" sz="2500" b="1" kern="1200" baseline="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2239" marR="1222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043261">
                <a:tc>
                  <a:txBody>
                    <a:bodyPr/>
                    <a:lstStyle/>
                    <a:p>
                      <a:r>
                        <a:rPr lang="en-US" sz="25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Single</a:t>
                      </a:r>
                      <a:r>
                        <a:rPr lang="en-US" sz="25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-die SoC</a:t>
                      </a:r>
                      <a:endParaRPr lang="en-GB" sz="25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2986" marR="162986" marT="82233" marB="822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5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Yes, using</a:t>
                      </a:r>
                      <a:r>
                        <a:rPr lang="en-US" sz="25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~512 </a:t>
                      </a:r>
                      <a:r>
                        <a:rPr lang="en-US" sz="25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kbyte</a:t>
                      </a:r>
                      <a:r>
                        <a:rPr lang="en-US" sz="25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embedded flash</a:t>
                      </a:r>
                      <a:endParaRPr lang="en-GB" sz="2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2986" marR="162986" marT="82233" marB="822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5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No, due</a:t>
                      </a:r>
                      <a:r>
                        <a:rPr lang="en-US" sz="25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to need of external memory (many Mbytes LP-DDR due to large LTE L1/L2/L3 stack)</a:t>
                      </a:r>
                      <a:endParaRPr lang="en-GB" sz="2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2986" marR="162986" marT="82233" marB="822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43261">
                <a:tc>
                  <a:txBody>
                    <a:bodyPr/>
                    <a:lstStyle/>
                    <a:p>
                      <a:r>
                        <a:rPr lang="en-US" sz="25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Software-defined</a:t>
                      </a:r>
                      <a:r>
                        <a:rPr lang="en-US" sz="25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Modem</a:t>
                      </a:r>
                      <a:endParaRPr lang="en-GB" sz="25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2986" marR="162986" marT="82233" marB="822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5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Yes, low</a:t>
                      </a:r>
                      <a:r>
                        <a:rPr lang="en-US" sz="25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cost DSP is enough</a:t>
                      </a:r>
                      <a:endParaRPr lang="en-GB" sz="2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2986" marR="162986" marT="82233" marB="822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5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r>
                        <a:rPr lang="en-US" sz="25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the sampling rate is high, so higher processing power is needed especially for PSS/SSS synchronization.</a:t>
                      </a:r>
                      <a:endParaRPr lang="en-GB" sz="2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2986" marR="162986" marT="82233" marB="822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63736">
                <a:tc>
                  <a:txBody>
                    <a:bodyPr/>
                    <a:lstStyle/>
                    <a:p>
                      <a:r>
                        <a:rPr lang="en-US" sz="25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Low-cost</a:t>
                      </a:r>
                      <a:r>
                        <a:rPr lang="en-US" sz="25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CPU</a:t>
                      </a:r>
                      <a:endParaRPr lang="en-GB" sz="25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2986" marR="162986" marT="82233" marB="822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5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Yes,</a:t>
                      </a:r>
                      <a:r>
                        <a:rPr lang="en-US" sz="25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ARM M0 is enough</a:t>
                      </a:r>
                      <a:endParaRPr lang="en-GB" sz="2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2986" marR="162986" marT="82233" marB="822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5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TBD, the protocol</a:t>
                      </a:r>
                      <a:r>
                        <a:rPr lang="en-US" sz="25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is more complex and has tighter turn-around times which define peak CPU loading.</a:t>
                      </a:r>
                      <a:endParaRPr lang="en-GB" sz="2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2986" marR="162986" marT="82233" marB="822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0577">
                <a:tc>
                  <a:txBody>
                    <a:bodyPr/>
                    <a:lstStyle/>
                    <a:p>
                      <a:r>
                        <a:rPr lang="en-US" sz="25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Battery</a:t>
                      </a:r>
                      <a:endParaRPr lang="en-GB" sz="25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2986" marR="162986" marT="82233" marB="822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5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 instantaneous current draw allows wide range of battery technologies</a:t>
                      </a:r>
                      <a:endParaRPr lang="en-GB" sz="2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2986" marR="162986" marT="82233" marB="822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5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Higher cost,</a:t>
                      </a:r>
                      <a:r>
                        <a:rPr lang="en-US" sz="25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due to higher PAPR of SC-OFDMA which requires higher instantaneous current draw</a:t>
                      </a:r>
                      <a:endParaRPr lang="en-GB" sz="2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2986" marR="162986" marT="82233" marB="822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43261">
                <a:tc>
                  <a:txBody>
                    <a:bodyPr/>
                    <a:lstStyle/>
                    <a:p>
                      <a:r>
                        <a:rPr lang="en-US" sz="25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On-chip</a:t>
                      </a:r>
                      <a:r>
                        <a:rPr lang="en-US" sz="25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25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</a:t>
                      </a:r>
                      <a:endParaRPr lang="en-GB" sz="25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2986" marR="162986" marT="82233" marB="822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5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Yes, due</a:t>
                      </a:r>
                      <a:r>
                        <a:rPr lang="en-US" sz="25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to high efficiency PA since modulation is zero or low PAPR</a:t>
                      </a:r>
                      <a:endParaRPr lang="en-GB" sz="2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2986" marR="162986" marT="82233" marB="822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5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No, SC-OFDMA</a:t>
                      </a:r>
                      <a:r>
                        <a:rPr lang="en-US" sz="25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may have 5dB PAPR; PA efficiency is 35% lower than GMSK.</a:t>
                      </a:r>
                      <a:endParaRPr lang="en-GB" sz="2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2986" marR="162986" marT="82233" marB="822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43261">
                <a:tc>
                  <a:txBody>
                    <a:bodyPr/>
                    <a:lstStyle/>
                    <a:p>
                      <a:r>
                        <a:rPr lang="en-GB" sz="25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 cost radio architecture</a:t>
                      </a:r>
                      <a:endParaRPr lang="en-GB" sz="25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2986" marR="162986" marT="82233" marB="822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5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Yes, direct</a:t>
                      </a:r>
                      <a:r>
                        <a:rPr lang="en-GB" sz="25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conversion receiver and low bandwidth polar modulator transmitter</a:t>
                      </a:r>
                      <a:endParaRPr lang="en-GB" sz="2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2986" marR="162986" marT="82233" marB="822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5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No,</a:t>
                      </a:r>
                      <a:r>
                        <a:rPr lang="en-GB" sz="25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direct conversion receiver is not possible if all DL subcarriers are used; modulation is discontinuous phase and higher PAPR, so requires Cartesian transmit</a:t>
                      </a:r>
                      <a:endParaRPr lang="en-GB" sz="2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2986" marR="162986" marT="82233" marB="822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43261">
                <a:tc>
                  <a:txBody>
                    <a:bodyPr/>
                    <a:lstStyle/>
                    <a:p>
                      <a:r>
                        <a:rPr lang="en-US" sz="25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 Cost</a:t>
                      </a:r>
                      <a:r>
                        <a:rPr lang="en-US" sz="2500" b="1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Solution</a:t>
                      </a:r>
                      <a:endParaRPr lang="en-GB" sz="25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2986" marR="162986" marT="82233" marB="822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500" b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Lower</a:t>
                      </a:r>
                      <a:r>
                        <a:rPr lang="en-US" sz="2500" b="0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than GSM (about 50% complexity reduction for SoC)</a:t>
                      </a:r>
                      <a:endParaRPr lang="en-GB" sz="2500" b="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2986" marR="162986" marT="82233" marB="822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500" b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Marginally</a:t>
                      </a:r>
                      <a:r>
                        <a:rPr lang="en-US" sz="2500" b="0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</a:t>
                      </a:r>
                      <a:r>
                        <a:rPr lang="en-US" sz="2500" b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ower than</a:t>
                      </a:r>
                      <a:r>
                        <a:rPr lang="en-US" sz="2500" b="0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500" b="0" baseline="0" dirty="0" err="1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US" sz="2500" b="0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but higher than GSM and much higher than NB-CIoT</a:t>
                      </a:r>
                      <a:endParaRPr lang="en-GB" sz="2500" b="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2986" marR="162986" marT="82233" marB="8223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16964029" y="13617589"/>
            <a:ext cx="5592764" cy="955676"/>
          </a:xfrm>
        </p:spPr>
        <p:txBody>
          <a:bodyPr/>
          <a:lstStyle/>
          <a:p>
            <a:pPr>
              <a:defRPr/>
            </a:pPr>
            <a:r>
              <a:rPr lang="de-DE" altLang="zh-CN" dirty="0" smtClean="0"/>
              <a:t>Page </a:t>
            </a:r>
            <a:fld id="{A532C2A1-E23D-4EBC-A06C-C7EE94BEF22C}" type="slidenum">
              <a:rPr lang="de-DE" altLang="zh-CN" smtClean="0"/>
              <a:pPr>
                <a:defRPr/>
              </a:pPr>
              <a:t>10</a:t>
            </a:fld>
            <a:endParaRPr lang="en-GB" altLang="zh-CN" dirty="0"/>
          </a:p>
        </p:txBody>
      </p:sp>
    </p:spTree>
    <p:extLst>
      <p:ext uri="{BB962C8B-B14F-4D97-AF65-F5344CB8AC3E}">
        <p14:creationId xmlns="" xmlns:p14="http://schemas.microsoft.com/office/powerpoint/2010/main" val="29570243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1474" y="252389"/>
            <a:ext cx="22898544" cy="1542355"/>
          </a:xfr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81400" rIns="162792" bIns="81400" numCol="1" anchor="ctr" anchorCtr="0" compatLnSpc="1">
            <a:prstTxWarp prst="textNoShape">
              <a:avLst/>
            </a:prstTxWarp>
          </a:bodyPr>
          <a:lstStyle/>
          <a:p>
            <a:pPr lvl="1">
              <a:defRPr/>
            </a:pPr>
            <a:r>
              <a:rPr lang="en-US" altLang="zh-CN" sz="7200" b="1" kern="1200" dirty="0" smtClean="0">
                <a:latin typeface="+mj-lt"/>
                <a:ea typeface="+mj-ea"/>
                <a:cs typeface="+mj-cs"/>
                <a:sym typeface="Huawei Script Regular" charset="0"/>
              </a:rPr>
              <a:t>Integrated in LTE network </a:t>
            </a:r>
            <a:r>
              <a:rPr lang="en-GB" altLang="zh-CN" sz="7200" b="1" kern="1200" dirty="0" smtClean="0">
                <a:sym typeface="Huawei Script Regular" charset="0"/>
              </a:rPr>
              <a:t>–NB-</a:t>
            </a:r>
            <a:r>
              <a:rPr lang="en-GB" altLang="zh-CN" sz="7200" b="1" kern="1200" dirty="0" err="1" smtClean="0">
                <a:sym typeface="Huawei Script Regular" charset="0"/>
              </a:rPr>
              <a:t>CIoT</a:t>
            </a:r>
            <a:r>
              <a:rPr lang="en-GB" altLang="zh-CN" sz="7200" b="1" kern="1200" dirty="0" smtClean="0">
                <a:sym typeface="Huawei Script Regular" charset="0"/>
              </a:rPr>
              <a:t> is feasible</a:t>
            </a:r>
            <a:endParaRPr lang="en-US" altLang="zh-CN" sz="7200" b="1" kern="1200" dirty="0" smtClean="0">
              <a:latin typeface="+mj-lt"/>
              <a:ea typeface="+mj-ea"/>
              <a:cs typeface="+mj-cs"/>
              <a:sym typeface="Huawei Script Regular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3482" y="2010768"/>
            <a:ext cx="23402600" cy="8494607"/>
          </a:xfrm>
          <a:prstGeom prst="rect">
            <a:avLst/>
          </a:prstGeom>
        </p:spPr>
        <p:txBody>
          <a:bodyPr wrap="square" lIns="91417" tIns="45707" rIns="91417" bIns="45707">
            <a:spAutoFit/>
          </a:bodyPr>
          <a:lstStyle/>
          <a:p>
            <a:pPr marL="811596" lvl="1" indent="-811596" defTabSz="2171651" eaLnBrk="0" hangingPunct="0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b="1" dirty="0" smtClean="0">
                <a:solidFill>
                  <a:schemeClr val="tx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NB-</a:t>
            </a:r>
            <a:r>
              <a:rPr lang="en-US" altLang="zh-CN" sz="4800" b="1" dirty="0" err="1" smtClean="0">
                <a:solidFill>
                  <a:schemeClr val="tx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CIoT</a:t>
            </a:r>
            <a:r>
              <a:rPr lang="en-US" altLang="zh-CN" sz="4800" b="1" dirty="0" smtClean="0">
                <a:solidFill>
                  <a:schemeClr val="tx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 can be integrated in LTE network because:</a:t>
            </a:r>
          </a:p>
          <a:p>
            <a:pPr marL="1767442" lvl="1" indent="-678443" defTabSz="2171651" eaLnBrk="0" hangingPunct="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50000"/>
              <a:buFont typeface="Wingdings" pitchFamily="2" charset="2"/>
              <a:buChar char="p"/>
            </a:pPr>
            <a:r>
              <a:rPr lang="en-US" altLang="zh-CN" sz="3600" dirty="0" smtClean="0">
                <a:solidFill>
                  <a:schemeClr val="tx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Common core network based on S1 interface</a:t>
            </a:r>
          </a:p>
          <a:p>
            <a:pPr marL="2680487" lvl="3" indent="-678443" defTabSz="2171651" eaLnBrk="0" hangingPunct="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50000"/>
              <a:buFont typeface="Arial" pitchFamily="34" charset="0"/>
              <a:buChar char="•"/>
            </a:pPr>
            <a:r>
              <a:rPr lang="en-US" altLang="zh-CN" sz="3600" dirty="0" smtClean="0">
                <a:solidFill>
                  <a:schemeClr val="tx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Common S1-based protocol structure and </a:t>
            </a:r>
          </a:p>
          <a:p>
            <a:pPr marL="2680487" lvl="3" indent="-678443" defTabSz="2171651" eaLnBrk="0" hangingPunct="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50000"/>
              <a:buFont typeface="Arial" pitchFamily="34" charset="0"/>
              <a:buChar char="•"/>
            </a:pPr>
            <a:r>
              <a:rPr lang="en-US" altLang="zh-CN" sz="3600" dirty="0" smtClean="0">
                <a:solidFill>
                  <a:schemeClr val="tx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Common OAM and OSS with NB-</a:t>
            </a:r>
            <a:r>
              <a:rPr lang="en-US" altLang="zh-CN" sz="3600" dirty="0" err="1" smtClean="0">
                <a:solidFill>
                  <a:schemeClr val="tx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CIoT</a:t>
            </a:r>
            <a:r>
              <a:rPr lang="en-US" altLang="zh-CN" sz="3600" dirty="0" smtClean="0">
                <a:solidFill>
                  <a:schemeClr val="tx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 as a specific carrier in LTE system</a:t>
            </a:r>
            <a:endParaRPr lang="zh-CN" altLang="en-US" sz="5400" b="1" dirty="0" smtClean="0">
              <a:solidFill>
                <a:schemeClr val="tx1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  <a:p>
            <a:pPr marL="1767442" lvl="1" indent="-678443" defTabSz="2171651" eaLnBrk="0" hangingPunct="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50000"/>
              <a:buFont typeface="Wingdings" pitchFamily="2" charset="2"/>
              <a:buChar char="p"/>
            </a:pPr>
            <a:r>
              <a:rPr lang="en-US" altLang="zh-CN" sz="3600" dirty="0" smtClean="0">
                <a:solidFill>
                  <a:schemeClr val="tx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Common BBU</a:t>
            </a:r>
          </a:p>
          <a:p>
            <a:pPr marL="2680487" lvl="3" indent="-678443" defTabSz="2171651" eaLnBrk="0" hangingPunct="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50000"/>
              <a:buFont typeface="Arial" pitchFamily="34" charset="0"/>
              <a:buChar char="•"/>
            </a:pPr>
            <a:r>
              <a:rPr lang="en-US" altLang="zh-CN" sz="3600" dirty="0" smtClean="0">
                <a:solidFill>
                  <a:schemeClr val="tx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Reuse LTE L2/L3 functions and procedures</a:t>
            </a:r>
          </a:p>
          <a:p>
            <a:pPr marL="2680487" lvl="3" indent="-678443" defTabSz="2171651" eaLnBrk="0" hangingPunct="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50000"/>
              <a:buFont typeface="Arial" pitchFamily="34" charset="0"/>
              <a:buChar char="•"/>
            </a:pPr>
            <a:r>
              <a:rPr lang="en-US" altLang="zh-CN" sz="3600" dirty="0" smtClean="0">
                <a:solidFill>
                  <a:schemeClr val="tx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The required computational complexity for NB-</a:t>
            </a:r>
            <a:r>
              <a:rPr lang="en-US" altLang="zh-CN" sz="3600" dirty="0" err="1" smtClean="0">
                <a:solidFill>
                  <a:schemeClr val="tx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CIoT</a:t>
            </a:r>
            <a:r>
              <a:rPr lang="en-US" altLang="zh-CN" sz="3600" dirty="0" smtClean="0">
                <a:solidFill>
                  <a:schemeClr val="tx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 is tiny compared to that for LTE, software upgrade is feasible</a:t>
            </a:r>
            <a:endParaRPr lang="zh-CN" altLang="zh-CN" sz="3600" dirty="0" smtClean="0">
              <a:solidFill>
                <a:schemeClr val="tx1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  <a:p>
            <a:pPr marL="1767442" lvl="1" indent="-678443" defTabSz="2171651" eaLnBrk="0" hangingPunct="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50000"/>
              <a:buFont typeface="Wingdings" pitchFamily="2" charset="2"/>
              <a:buChar char="p"/>
            </a:pPr>
            <a:r>
              <a:rPr lang="en-US" altLang="zh-CN" sz="3600" dirty="0" smtClean="0">
                <a:solidFill>
                  <a:schemeClr val="tx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Can be integrated in LTE band with common RRU</a:t>
            </a:r>
          </a:p>
          <a:p>
            <a:pPr marL="2680487" lvl="3" indent="-678443" defTabSz="2171651" eaLnBrk="0" hangingPunct="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50000"/>
              <a:buFont typeface="Arial" pitchFamily="34" charset="0"/>
              <a:buChar char="•"/>
            </a:pPr>
            <a:r>
              <a:rPr lang="en-US" altLang="zh-CN" sz="3600" dirty="0" smtClean="0">
                <a:solidFill>
                  <a:schemeClr val="tx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NB-CIOT can be deployed in the LTE guard band</a:t>
            </a:r>
          </a:p>
          <a:p>
            <a:pPr marL="2680487" lvl="3" indent="-678443" defTabSz="2171651" eaLnBrk="0" hangingPunct="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50000"/>
              <a:buFont typeface="Arial" pitchFamily="34" charset="0"/>
              <a:buChar char="•"/>
            </a:pPr>
            <a:r>
              <a:rPr lang="en-US" altLang="zh-CN" sz="3600" dirty="0" smtClean="0">
                <a:solidFill>
                  <a:schemeClr val="tx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The worst case equivalent downlink PAPR of NB-</a:t>
            </a:r>
            <a:r>
              <a:rPr lang="en-US" altLang="zh-CN" sz="3600" dirty="0" err="1" smtClean="0">
                <a:solidFill>
                  <a:schemeClr val="tx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CIoT</a:t>
            </a:r>
            <a:r>
              <a:rPr lang="en-US" altLang="zh-CN" sz="3600" dirty="0" smtClean="0">
                <a:solidFill>
                  <a:schemeClr val="tx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 is only 7.33 </a:t>
            </a:r>
            <a:r>
              <a:rPr lang="en-US" altLang="zh-CN" sz="3600" smtClean="0">
                <a:solidFill>
                  <a:schemeClr val="tx1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dB </a:t>
            </a:r>
            <a:r>
              <a:rPr lang="en-US" altLang="zh-CN" sz="3600" smtClean="0"/>
              <a:t>which is remarkably lower than the PAPR tolerance of a typical LTE BS</a:t>
            </a:r>
            <a:endParaRPr lang="zh-CN" altLang="zh-CN" sz="3600" dirty="0" smtClean="0">
              <a:solidFill>
                <a:schemeClr val="tx1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6964029" y="13617589"/>
            <a:ext cx="5592764" cy="955676"/>
          </a:xfrm>
        </p:spPr>
        <p:txBody>
          <a:bodyPr/>
          <a:lstStyle/>
          <a:p>
            <a:pPr>
              <a:defRPr/>
            </a:pPr>
            <a:r>
              <a:rPr lang="de-DE" altLang="zh-CN" dirty="0" smtClean="0"/>
              <a:t>Page </a:t>
            </a:r>
            <a:fld id="{A532C2A1-E23D-4EBC-A06C-C7EE94BEF22C}" type="slidenum">
              <a:rPr lang="de-DE" altLang="zh-CN" smtClean="0"/>
              <a:pPr>
                <a:defRPr/>
              </a:pPr>
              <a:t>11</a:t>
            </a:fld>
            <a:endParaRPr lang="en-GB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17"/>
          <p:cNvSpPr txBox="1">
            <a:spLocks/>
          </p:cNvSpPr>
          <p:nvPr/>
        </p:nvSpPr>
        <p:spPr bwMode="auto">
          <a:xfrm>
            <a:off x="455489" y="2802856"/>
            <a:ext cx="23330592" cy="10873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7208" tIns="108605" rIns="217208" bIns="108605" numCol="1" anchor="t" anchorCtr="0" compatLnSpc="1">
            <a:prstTxWarp prst="textNoShape">
              <a:avLst/>
            </a:prstTxWarp>
          </a:bodyPr>
          <a:lstStyle/>
          <a:p>
            <a:pPr marL="811596" lvl="1" indent="-811596" defTabSz="2171651" eaLnBrk="0" hangingPunct="0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GB" altLang="zh-CN" sz="36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Limitation in downlink transmit power</a:t>
            </a:r>
            <a:endParaRPr lang="zh-CN" altLang="zh-CN" sz="3600" b="1" dirty="0" smtClean="0">
              <a:solidFill>
                <a:schemeClr val="tx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  <a:p>
            <a:pPr marL="1268118" lvl="2" indent="-811596" defTabSz="2171651" eaLnBrk="0" hangingPunct="0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宋体" pitchFamily="2" charset="-122"/>
              <a:buChar char="‐"/>
            </a:pP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Maximum PSD boosting of about 4 dB is realistic when deployed in-band. </a:t>
            </a:r>
          </a:p>
          <a:p>
            <a:pPr marL="1268118" lvl="2" indent="-811596" defTabSz="2171651" eaLnBrk="0" hangingPunct="0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宋体" pitchFamily="2" charset="-122"/>
              <a:buChar char="‐"/>
            </a:pP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The resulting MCL is </a:t>
            </a:r>
            <a:r>
              <a:rPr lang="en-US" altLang="zh-CN" sz="3200" dirty="0" smtClean="0">
                <a:solidFill>
                  <a:srgbClr val="FF0000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13 dB and 16 dB 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lower than that for stand-alone deployment with LTE bandwidth of 10 MHz and 20 MHz, respectively.</a:t>
            </a:r>
          </a:p>
          <a:p>
            <a:pPr marL="1268118" lvl="2" indent="-811596" defTabSz="2171651" eaLnBrk="0" hangingPunct="0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宋体" pitchFamily="2" charset="-122"/>
              <a:buChar char="‐"/>
            </a:pP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Even if more repetitions are used, the resulting data rates will be too low to be useful (&lt;&lt;100 bps).</a:t>
            </a:r>
          </a:p>
          <a:p>
            <a:pPr marL="1268118" lvl="2" indent="-811596" defTabSz="2171651" eaLnBrk="0" hangingPunct="0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宋体" pitchFamily="2" charset="-122"/>
              <a:buChar char="‐"/>
            </a:pP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PSCH may fail to work at the extremely low SNR of </a:t>
            </a:r>
            <a:r>
              <a:rPr lang="en-US" altLang="zh-CN" sz="3200" dirty="0" smtClean="0">
                <a:solidFill>
                  <a:srgbClr val="FF0000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-17.6 dB and -20.6 dB 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(NB-LTE stand-alone is designed to operate at SNR = -4.6dB).</a:t>
            </a:r>
          </a:p>
          <a:p>
            <a:pPr marL="811596" lvl="1" indent="-811596" defTabSz="2171651" eaLnBrk="0" hangingPunct="0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GB" altLang="zh-CN" sz="36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Collision with LTE channels/signals </a:t>
            </a:r>
            <a:r>
              <a:rPr lang="en-GB" altLang="zh-CN" sz="3600" dirty="0" smtClean="0">
                <a:solidFill>
                  <a:srgbClr val="FF0000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(~30% loss to avoid collision)</a:t>
            </a:r>
            <a:endParaRPr lang="zh-CN" altLang="zh-CN" sz="3600" dirty="0" smtClean="0">
              <a:solidFill>
                <a:srgbClr val="FF0000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  <a:p>
            <a:pPr marL="1268118" lvl="2" indent="-811596" defTabSz="2171651" eaLnBrk="0" hangingPunct="0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宋体" pitchFamily="2" charset="-122"/>
              <a:buChar char="‐"/>
            </a:pP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NB-LTE PSS/SSS collides with LTE PDCCH/CRS/CSI-RS</a:t>
            </a:r>
          </a:p>
          <a:p>
            <a:pPr marL="1268118" lvl="2" indent="-811596" defTabSz="2171651" eaLnBrk="0" hangingPunct="0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宋体" pitchFamily="2" charset="-122"/>
              <a:buChar char="‐"/>
            </a:pP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NB-LTE PDCCH/EPDCCH collides with LTE PDCCH/CSI-RS</a:t>
            </a:r>
          </a:p>
          <a:p>
            <a:pPr marL="1268118" lvl="2" indent="-811596" defTabSz="2171651" eaLnBrk="0" hangingPunct="0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宋体" pitchFamily="2" charset="-122"/>
              <a:buChar char="‐"/>
            </a:pP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NB-LTE PBCH collides with LTE CSI-RS</a:t>
            </a:r>
          </a:p>
          <a:p>
            <a:pPr marL="1268118" lvl="2" indent="-811596" defTabSz="2171651" eaLnBrk="0" hangingPunct="0"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60000"/>
              <a:buFont typeface="宋体" pitchFamily="2" charset="-122"/>
              <a:buChar char="‐"/>
            </a:pPr>
            <a:r>
              <a:rPr lang="en-US" altLang="zh-CN" sz="3200" dirty="0" err="1" smtClean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eMBMS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 is difficult to support by LTE when NB-LTE is </a:t>
            </a:r>
          </a:p>
          <a:p>
            <a:pPr marL="1268118" lvl="2" indent="-811596" defTabSz="2171651" eaLnBrk="0" hangingPunct="0"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60000"/>
            </a:pP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       deployed in-band (since PMCH is a wideband transmission at L1)</a:t>
            </a:r>
          </a:p>
          <a:p>
            <a:pPr marL="811596" lvl="1" indent="-811596" defTabSz="2171651" eaLnBrk="0" hangingPunct="0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36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Uplink interference from LTE subcarriers</a:t>
            </a:r>
          </a:p>
          <a:p>
            <a:pPr marL="1268118" lvl="2" indent="-811596" defTabSz="2171651" eaLnBrk="0" hangingPunct="0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宋体" pitchFamily="2" charset="-122"/>
              <a:buChar char="‐"/>
            </a:pP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Orthogonality is not maintained between uplink LTE subcarriers and NB-LTE subcarriers. The 10 kHz guard band introduced by NB-LTE is insufficient to counter the side-lobe leakage of the LTE sub-carriers.</a:t>
            </a:r>
          </a:p>
        </p:txBody>
      </p:sp>
      <p:pic>
        <p:nvPicPr>
          <p:cNvPr id="5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61146" y="6475264"/>
            <a:ext cx="8829573" cy="492308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9506" y="180381"/>
            <a:ext cx="23402600" cy="2262435"/>
          </a:xfr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81400" rIns="162792" bIns="81400" numCol="1" anchor="ctr" anchorCtr="0" compatLnSpc="1">
            <a:prstTxWarp prst="textNoShape">
              <a:avLst/>
            </a:prstTxWarp>
          </a:bodyPr>
          <a:lstStyle/>
          <a:p>
            <a:pPr lvl="1">
              <a:defRPr/>
            </a:pPr>
            <a:r>
              <a:rPr lang="en-US" altLang="zh-CN" sz="6000" b="1" kern="1200" dirty="0" smtClean="0">
                <a:latin typeface="+mj-lt"/>
                <a:ea typeface="+mj-ea"/>
                <a:cs typeface="+mj-cs"/>
                <a:sym typeface="Huawei Script Regular" charset="0"/>
              </a:rPr>
              <a:t>NB-LTE design cannot support in-band deployment with 20dB coverage enhancement and massive number of devices per cell</a:t>
            </a:r>
            <a:endParaRPr lang="zh-CN" altLang="en-US" sz="6000" b="1" kern="1200" dirty="0" smtClean="0">
              <a:latin typeface="+mj-lt"/>
              <a:ea typeface="+mj-ea"/>
              <a:cs typeface="+mj-cs"/>
              <a:sym typeface="Huawei Script Regular" charset="0"/>
            </a:endParaRP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-376989"/>
            <a:ext cx="184585" cy="75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368" tIns="45682" rIns="91368" bIns="45682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16964029" y="13617589"/>
            <a:ext cx="5592764" cy="955676"/>
          </a:xfrm>
        </p:spPr>
        <p:txBody>
          <a:bodyPr/>
          <a:lstStyle/>
          <a:p>
            <a:pPr>
              <a:defRPr/>
            </a:pPr>
            <a:r>
              <a:rPr lang="de-DE" altLang="zh-CN" dirty="0" smtClean="0"/>
              <a:t>Page </a:t>
            </a:r>
            <a:fld id="{A532C2A1-E23D-4EBC-A06C-C7EE94BEF22C}" type="slidenum">
              <a:rPr lang="de-DE" altLang="zh-CN" smtClean="0"/>
              <a:pPr>
                <a:defRPr/>
              </a:pPr>
              <a:t>12</a:t>
            </a:fld>
            <a:endParaRPr lang="en-GB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522" y="0"/>
            <a:ext cx="21974173" cy="1830387"/>
          </a:xfr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81400" rIns="162792" bIns="81400" numCol="1" anchor="ctr" anchorCtr="0" compatLnSpc="1">
            <a:prstTxWarp prst="textNoShape">
              <a:avLst/>
            </a:prstTxWarp>
          </a:bodyPr>
          <a:lstStyle/>
          <a:p>
            <a:pPr lvl="1">
              <a:defRPr/>
            </a:pPr>
            <a:r>
              <a:rPr lang="en-US" altLang="zh-CN" sz="6600" b="1" kern="1200" dirty="0" smtClean="0">
                <a:latin typeface="+mj-lt"/>
                <a:ea typeface="+mj-ea"/>
                <a:cs typeface="+mj-cs"/>
                <a:sym typeface="Huawei Script Regular" charset="0"/>
              </a:rPr>
              <a:t>References to GERAN key documents</a:t>
            </a:r>
            <a:endParaRPr lang="en-US" altLang="zh-CN" sz="6600" b="1" kern="1200" dirty="0">
              <a:latin typeface="+mj-lt"/>
              <a:ea typeface="+mj-ea"/>
              <a:cs typeface="+mj-cs"/>
              <a:sym typeface="Huawei Script Regular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7538" y="2370808"/>
            <a:ext cx="22334210" cy="6480720"/>
          </a:xfrm>
        </p:spPr>
        <p:txBody>
          <a:bodyPr/>
          <a:lstStyle/>
          <a:p>
            <a:pPr marL="811596" lvl="1" indent="-811596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3600" kern="120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Arial" charset="0"/>
                <a:hlinkClick r:id="rId3"/>
              </a:rPr>
              <a:t>GP-150869</a:t>
            </a:r>
            <a:r>
              <a:rPr lang="en-US" altLang="zh-CN" sz="3600" kern="120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Arial" charset="0"/>
              </a:rPr>
              <a:t>: Comparison of Downlink PAPR between NB-</a:t>
            </a:r>
            <a:r>
              <a:rPr lang="en-US" altLang="zh-CN" sz="3600" kern="1200" dirty="0" err="1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Arial" charset="0"/>
              </a:rPr>
              <a:t>CIoT</a:t>
            </a:r>
            <a:r>
              <a:rPr lang="en-US" altLang="zh-CN" sz="3600" kern="120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Arial" charset="0"/>
              </a:rPr>
              <a:t> and NB-LTE</a:t>
            </a:r>
            <a:endParaRPr lang="zh-CN" altLang="zh-CN" sz="3600" kern="1200" dirty="0"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  <a:sym typeface="Arial" charset="0"/>
            </a:endParaRPr>
          </a:p>
          <a:p>
            <a:pPr marL="811596" lvl="1" indent="-811596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3600" kern="120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Arial" charset="0"/>
                <a:hlinkClick r:id="rId4"/>
              </a:rPr>
              <a:t>GP-150870</a:t>
            </a:r>
            <a:r>
              <a:rPr lang="en-US" altLang="zh-CN" sz="3600" kern="120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Arial" charset="0"/>
              </a:rPr>
              <a:t>: Comparison of Base Station Complexity between NB-</a:t>
            </a:r>
            <a:r>
              <a:rPr lang="en-US" altLang="zh-CN" sz="3600" kern="1200" dirty="0" err="1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Arial" charset="0"/>
              </a:rPr>
              <a:t>CIoT</a:t>
            </a:r>
            <a:r>
              <a:rPr lang="en-US" altLang="zh-CN" sz="3600" kern="120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Arial" charset="0"/>
              </a:rPr>
              <a:t> and NB-LTE</a:t>
            </a:r>
            <a:endParaRPr lang="zh-CN" altLang="zh-CN" sz="3600" kern="1200" dirty="0"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  <a:sym typeface="Arial" charset="0"/>
            </a:endParaRPr>
          </a:p>
          <a:p>
            <a:pPr marL="811596" lvl="1" indent="-811596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3600" kern="120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Arial" charset="0"/>
                <a:hlinkClick r:id="rId5"/>
              </a:rPr>
              <a:t>GP-150871</a:t>
            </a:r>
            <a:r>
              <a:rPr lang="en-US" altLang="zh-CN" sz="3600" kern="120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Arial" charset="0"/>
              </a:rPr>
              <a:t>: On In-band Deployment of NB-LTE</a:t>
            </a:r>
            <a:endParaRPr lang="zh-CN" altLang="zh-CN" sz="3600" kern="1200" dirty="0"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  <a:sym typeface="Arial" charset="0"/>
            </a:endParaRPr>
          </a:p>
          <a:p>
            <a:pPr marL="811596" lvl="1" indent="-811596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3600" kern="120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Arial" charset="0"/>
                <a:hlinkClick r:id="rId6"/>
              </a:rPr>
              <a:t>GP-150872</a:t>
            </a:r>
            <a:r>
              <a:rPr lang="en-US" altLang="zh-CN" sz="3600" kern="120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Arial" charset="0"/>
              </a:rPr>
              <a:t>: On M-PDCCH/M-EPDCCH Design in NB-LTE</a:t>
            </a:r>
            <a:endParaRPr lang="zh-CN" altLang="zh-CN" sz="3600" kern="1200" dirty="0"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  <a:sym typeface="Arial" charset="0"/>
            </a:endParaRPr>
          </a:p>
          <a:p>
            <a:pPr marL="811596" lvl="1" indent="-811596">
              <a:spcBef>
                <a:spcPts val="6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3600" kern="120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Arial" charset="0"/>
                <a:hlinkClick r:id="rId7"/>
              </a:rPr>
              <a:t>GP-150875</a:t>
            </a:r>
            <a:r>
              <a:rPr lang="en-US" altLang="zh-CN" sz="3600" kern="1200" dirty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Arial" charset="0"/>
              </a:rPr>
              <a:t>: Analysis on the re-use of L2/L3 of LTE for NB-</a:t>
            </a:r>
            <a:r>
              <a:rPr lang="en-US" altLang="zh-CN" sz="3600" kern="1200" dirty="0" err="1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  <a:sym typeface="Arial" charset="0"/>
              </a:rPr>
              <a:t>CIoT</a:t>
            </a:r>
            <a:endParaRPr lang="zh-CN" altLang="zh-CN" sz="3600" kern="1200" dirty="0"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  <a:sym typeface="Arial" charset="0"/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A532C2A1-E23D-4EBC-A06C-C7EE94BEF22C}" type="slidenum">
              <a:rPr lang="de-DE" altLang="zh-CN" smtClean="0"/>
              <a:pPr>
                <a:defRPr/>
              </a:pPr>
              <a:t>13</a:t>
            </a:fld>
            <a:endParaRPr lang="en-GB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9506" y="786632"/>
            <a:ext cx="20656548" cy="1830387"/>
          </a:xfrm>
        </p:spPr>
        <p:txBody>
          <a:bodyPr/>
          <a:lstStyle/>
          <a:p>
            <a:r>
              <a:rPr lang="en-GB" b="1" dirty="0" smtClean="0">
                <a:solidFill>
                  <a:srgbClr val="700000"/>
                </a:solidFill>
              </a:rPr>
              <a:t>CONTENTS</a:t>
            </a:r>
            <a:endParaRPr lang="en-GB" b="1" dirty="0">
              <a:solidFill>
                <a:srgbClr val="7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9904" y="3306912"/>
            <a:ext cx="21147086" cy="8939064"/>
          </a:xfrm>
        </p:spPr>
        <p:txBody>
          <a:bodyPr/>
          <a:lstStyle/>
          <a:p>
            <a:r>
              <a:rPr lang="en-US" altLang="zh-CN" sz="6000" dirty="0" smtClean="0">
                <a:solidFill>
                  <a:schemeClr val="bg1">
                    <a:lumMod val="50000"/>
                  </a:schemeClr>
                </a:solidFill>
              </a:rPr>
              <a:t>CIoT Standard status</a:t>
            </a:r>
          </a:p>
          <a:p>
            <a:r>
              <a:rPr lang="en-US" altLang="zh-CN" sz="6000" dirty="0" smtClean="0">
                <a:solidFill>
                  <a:schemeClr val="bg1">
                    <a:lumMod val="50000"/>
                  </a:schemeClr>
                </a:solidFill>
              </a:rPr>
              <a:t>Comparison between NB-CIoT and NB-LTE</a:t>
            </a:r>
          </a:p>
          <a:p>
            <a:r>
              <a:rPr lang="en-US" altLang="zh-CN" sz="6000" dirty="0" smtClean="0">
                <a:solidFill>
                  <a:schemeClr val="tx2">
                    <a:lumMod val="75000"/>
                  </a:schemeClr>
                </a:solidFill>
              </a:rPr>
              <a:t>View on way forward in RAN#69</a:t>
            </a: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A532C2A1-E23D-4EBC-A06C-C7EE94BEF22C}" type="slidenum">
              <a:rPr lang="de-DE" altLang="zh-CN" smtClean="0"/>
              <a:pPr>
                <a:defRPr/>
              </a:pPr>
              <a:t>14</a:t>
            </a:fld>
            <a:endParaRPr lang="en-GB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490" y="-5456"/>
            <a:ext cx="20656548" cy="1830387"/>
          </a:xfr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81400" rIns="162792" bIns="81400" numCol="1" anchor="ctr" anchorCtr="0" compatLnSpc="1">
            <a:prstTxWarp prst="textNoShape">
              <a:avLst/>
            </a:prstTxWarp>
          </a:bodyPr>
          <a:lstStyle/>
          <a:p>
            <a:pPr lvl="1">
              <a:defRPr/>
            </a:pPr>
            <a:r>
              <a:rPr lang="en-US" altLang="zh-CN" sz="6600" b="1" kern="1200" dirty="0" smtClean="0">
                <a:latin typeface="+mj-lt"/>
                <a:ea typeface="+mj-ea"/>
                <a:cs typeface="+mj-cs"/>
                <a:sym typeface="Huawei Script Regular" charset="0"/>
              </a:rPr>
              <a:t>Overall Summary</a:t>
            </a:r>
            <a:endParaRPr lang="en-US" altLang="zh-CN" sz="6600" b="1" kern="1200" dirty="0">
              <a:latin typeface="+mj-lt"/>
              <a:ea typeface="+mj-ea"/>
              <a:cs typeface="+mj-cs"/>
              <a:sym typeface="Huawei Script Regular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3522" y="1722736"/>
            <a:ext cx="21147086" cy="10945216"/>
          </a:xfrm>
        </p:spPr>
        <p:txBody>
          <a:bodyPr/>
          <a:lstStyle/>
          <a:p>
            <a:r>
              <a:rPr lang="en-GB" altLang="zh-CN" sz="3200" kern="1200" dirty="0" smtClean="0">
                <a:solidFill>
                  <a:srgbClr val="000000"/>
                </a:solidFill>
                <a:latin typeface="Arial" pitchFamily="34" charset="0"/>
                <a:ea typeface="ヒラギノ角ゴ ProN W3" charset="0"/>
                <a:cs typeface="Arial" pitchFamily="34" charset="0"/>
                <a:sym typeface="Arial" charset="0"/>
              </a:rPr>
              <a:t>The </a:t>
            </a:r>
            <a:r>
              <a:rPr lang="en-GB" altLang="zh-CN" sz="3200" kern="1200" dirty="0" smtClean="0">
                <a:solidFill>
                  <a:srgbClr val="FF0000"/>
                </a:solidFill>
                <a:latin typeface="Arial" pitchFamily="34" charset="0"/>
                <a:ea typeface="ヒラギノ角ゴ ProN W3" charset="0"/>
                <a:cs typeface="Arial" pitchFamily="34" charset="0"/>
                <a:sym typeface="Arial" charset="0"/>
              </a:rPr>
              <a:t>PCG in April 2015 </a:t>
            </a:r>
            <a:r>
              <a:rPr lang="en-GB" altLang="zh-CN" sz="3200" kern="1200" dirty="0" smtClean="0">
                <a:latin typeface="Arial" pitchFamily="34" charset="0"/>
                <a:ea typeface="ヒラギノ角ゴ ProN W3" charset="0"/>
                <a:cs typeface="Arial" pitchFamily="34" charset="0"/>
                <a:sym typeface="Arial" charset="0"/>
              </a:rPr>
              <a:t>have </a:t>
            </a:r>
            <a:r>
              <a:rPr lang="en-GB" altLang="zh-CN" sz="3200" kern="1200" dirty="0" smtClean="0">
                <a:solidFill>
                  <a:srgbClr val="000000"/>
                </a:solidFill>
                <a:latin typeface="Arial" pitchFamily="34" charset="0"/>
                <a:ea typeface="ヒラギノ角ゴ ProN W3" charset="0"/>
                <a:cs typeface="Arial" pitchFamily="34" charset="0"/>
                <a:sym typeface="Arial" charset="0"/>
              </a:rPr>
              <a:t>decided that upon the completion of the </a:t>
            </a:r>
            <a:r>
              <a:rPr lang="en-US" altLang="zh-CN" sz="3200" kern="1200" dirty="0" smtClean="0">
                <a:solidFill>
                  <a:srgbClr val="000000"/>
                </a:solidFill>
                <a:latin typeface="Arial" pitchFamily="34" charset="0"/>
                <a:ea typeface="ヒラギノ角ゴ ProN W3" charset="0"/>
                <a:cs typeface="Arial" pitchFamily="34" charset="0"/>
                <a:sym typeface="Arial" charset="0"/>
              </a:rPr>
              <a:t>Ultra Low Complexity and Low Throughput Internet of Things (CIoT) </a:t>
            </a:r>
            <a:r>
              <a:rPr lang="en-GB" altLang="zh-CN" sz="3200" kern="1200" dirty="0" smtClean="0">
                <a:solidFill>
                  <a:srgbClr val="000000"/>
                </a:solidFill>
                <a:latin typeface="Arial" pitchFamily="34" charset="0"/>
                <a:ea typeface="ヒラギノ角ゴ ProN W3" charset="0"/>
                <a:cs typeface="Arial" pitchFamily="34" charset="0"/>
                <a:sym typeface="Arial" charset="0"/>
              </a:rPr>
              <a:t>GERAN study item: </a:t>
            </a:r>
          </a:p>
          <a:p>
            <a:pPr lvl="1"/>
            <a:r>
              <a:rPr lang="en-GB" altLang="zh-CN" sz="3200" kern="1200" dirty="0" smtClean="0">
                <a:latin typeface="Arial" pitchFamily="34" charset="0"/>
                <a:ea typeface="宋体" pitchFamily="2" charset="-122"/>
                <a:cs typeface="Arial" pitchFamily="34" charset="0"/>
                <a:sym typeface="Arial" charset="0"/>
              </a:rPr>
              <a:t>To continue the GSM Evolution track normative work under GERAN </a:t>
            </a:r>
          </a:p>
          <a:p>
            <a:pPr lvl="1"/>
            <a:r>
              <a:rPr lang="en-GB" altLang="zh-CN" sz="3200" kern="1200" dirty="0" smtClean="0">
                <a:latin typeface="Arial" pitchFamily="34" charset="0"/>
                <a:ea typeface="宋体" pitchFamily="2" charset="-122"/>
                <a:cs typeface="Arial" pitchFamily="34" charset="0"/>
                <a:sym typeface="Arial" charset="0"/>
              </a:rPr>
              <a:t>To move the Clean Slate (NB-CIoT) track normative work under TSG RAN</a:t>
            </a:r>
          </a:p>
          <a:p>
            <a:endParaRPr lang="en-US" altLang="zh-CN" sz="3200" kern="1200" dirty="0" smtClean="0">
              <a:solidFill>
                <a:srgbClr val="000000"/>
              </a:solidFill>
              <a:latin typeface="Arial" pitchFamily="34" charset="0"/>
              <a:ea typeface="ヒラギノ角ゴ ProN W3" charset="0"/>
              <a:cs typeface="Arial" pitchFamily="34" charset="0"/>
              <a:sym typeface="Arial" charset="0"/>
            </a:endParaRPr>
          </a:p>
          <a:p>
            <a:r>
              <a:rPr lang="en-US" altLang="zh-CN" sz="3200" kern="1200" dirty="0" smtClean="0">
                <a:latin typeface="Arial" pitchFamily="34" charset="0"/>
                <a:ea typeface="ヒラギノ角ゴ ProN W3" charset="0"/>
                <a:cs typeface="Arial" pitchFamily="34" charset="0"/>
                <a:sym typeface="Arial" charset="0"/>
              </a:rPr>
              <a:t>GERAN#67 </a:t>
            </a:r>
            <a:r>
              <a:rPr lang="en-US" altLang="zh-CN" sz="3200" kern="1200" dirty="0" smtClean="0">
                <a:solidFill>
                  <a:srgbClr val="FF0000"/>
                </a:solidFill>
                <a:latin typeface="Arial" pitchFamily="34" charset="0"/>
                <a:ea typeface="ヒラギノ角ゴ ProN W3" charset="0"/>
                <a:cs typeface="Arial" pitchFamily="34" charset="0"/>
                <a:sym typeface="Arial" charset="0"/>
              </a:rPr>
              <a:t>August 2015 </a:t>
            </a:r>
            <a:r>
              <a:rPr lang="en-US" altLang="zh-CN" sz="3200" kern="1200" dirty="0" smtClean="0">
                <a:latin typeface="Arial" pitchFamily="34" charset="0"/>
                <a:ea typeface="ヒラギノ角ゴ ProN W3" charset="0"/>
                <a:cs typeface="Arial" pitchFamily="34" charset="0"/>
                <a:sym typeface="Arial" charset="0"/>
              </a:rPr>
              <a:t>completed </a:t>
            </a:r>
            <a:r>
              <a:rPr lang="en-US" altLang="zh-CN" sz="3200" kern="1200" dirty="0" smtClean="0">
                <a:solidFill>
                  <a:srgbClr val="000000"/>
                </a:solidFill>
                <a:latin typeface="Arial" pitchFamily="34" charset="0"/>
                <a:ea typeface="ヒラギノ角ゴ ProN W3" charset="0"/>
                <a:cs typeface="Arial" pitchFamily="34" charset="0"/>
                <a:sym typeface="Arial" charset="0"/>
              </a:rPr>
              <a:t>the CIoT study item</a:t>
            </a:r>
          </a:p>
          <a:p>
            <a:pPr lvl="1"/>
            <a:r>
              <a:rPr lang="en-GB" altLang="zh-CN" sz="3200" kern="1200" dirty="0" smtClean="0">
                <a:latin typeface="Arial" pitchFamily="34" charset="0"/>
                <a:ea typeface="宋体" pitchFamily="2" charset="-122"/>
                <a:cs typeface="Arial" pitchFamily="34" charset="0"/>
                <a:sym typeface="Arial" charset="0"/>
              </a:rPr>
              <a:t>GERAN has already approved the GSM Evolution Track work item </a:t>
            </a:r>
          </a:p>
          <a:p>
            <a:pPr lvl="1"/>
            <a:r>
              <a:rPr lang="en-GB" altLang="zh-CN" sz="3200" kern="1200" dirty="0" smtClean="0">
                <a:latin typeface="Arial" pitchFamily="34" charset="0"/>
                <a:ea typeface="宋体" pitchFamily="2" charset="-122"/>
                <a:cs typeface="Arial" pitchFamily="34" charset="0"/>
                <a:sym typeface="Arial" charset="0"/>
              </a:rPr>
              <a:t>NB-CIoT Clean Slate solution is fully evaluated and compliant with SI objectives. NB-CIoT work is proposed for approval, as per the PCG directive. </a:t>
            </a:r>
          </a:p>
          <a:p>
            <a:pPr lvl="1">
              <a:buNone/>
            </a:pPr>
            <a:endParaRPr lang="en-US" sz="2400" dirty="0" smtClean="0"/>
          </a:p>
          <a:p>
            <a:r>
              <a:rPr lang="en-GB" altLang="zh-CN" sz="3200" kern="1200" dirty="0" smtClean="0">
                <a:solidFill>
                  <a:srgbClr val="000000"/>
                </a:solidFill>
                <a:latin typeface="Arial" pitchFamily="34" charset="0"/>
                <a:ea typeface="ヒラギノ角ゴ ProN W3" charset="0"/>
                <a:cs typeface="Arial" pitchFamily="34" charset="0"/>
                <a:sym typeface="Arial" charset="0"/>
              </a:rPr>
              <a:t>Last minute proposal on NB-LTE was submitted to GERAN#67 </a:t>
            </a:r>
            <a:r>
              <a:rPr lang="en-US" altLang="zh-CN" sz="3200" kern="1200" dirty="0" smtClean="0">
                <a:solidFill>
                  <a:srgbClr val="000000"/>
                </a:solidFill>
                <a:latin typeface="Arial" pitchFamily="34" charset="0"/>
                <a:ea typeface="ヒラギノ角ゴ ProN W3" charset="0"/>
                <a:cs typeface="Arial" pitchFamily="34" charset="0"/>
                <a:sym typeface="Arial" charset="0"/>
              </a:rPr>
              <a:t>in the closing meeting of a 15 month study item</a:t>
            </a:r>
            <a:endParaRPr lang="en-GB" altLang="zh-CN" sz="3200" kern="1200" dirty="0" smtClean="0">
              <a:solidFill>
                <a:srgbClr val="000000"/>
              </a:solidFill>
              <a:latin typeface="Arial" pitchFamily="34" charset="0"/>
              <a:ea typeface="ヒラギノ角ゴ ProN W3" charset="0"/>
              <a:cs typeface="Arial" pitchFamily="34" charset="0"/>
              <a:sym typeface="Arial" charset="0"/>
            </a:endParaRPr>
          </a:p>
          <a:p>
            <a:pPr lvl="1"/>
            <a:r>
              <a:rPr lang="en-GB" altLang="zh-CN" sz="3200" kern="1200" dirty="0" smtClean="0">
                <a:latin typeface="Arial" pitchFamily="34" charset="0"/>
                <a:ea typeface="宋体" pitchFamily="2" charset="-122"/>
                <a:cs typeface="Arial" pitchFamily="34" charset="0"/>
                <a:sym typeface="Arial" charset="0"/>
              </a:rPr>
              <a:t>NB-LTE proposal was not properly evaluated and is incomplete. It should not be considered now.</a:t>
            </a:r>
          </a:p>
          <a:p>
            <a:pPr lvl="1"/>
            <a:endParaRPr lang="en-GB" altLang="zh-CN" sz="3200" kern="1200" dirty="0" smtClean="0">
              <a:latin typeface="Arial" pitchFamily="34" charset="0"/>
              <a:ea typeface="宋体" pitchFamily="2" charset="-122"/>
              <a:cs typeface="Arial" pitchFamily="34" charset="0"/>
              <a:sym typeface="Arial" charset="0"/>
            </a:endParaRPr>
          </a:p>
          <a:p>
            <a:r>
              <a:rPr lang="en-GB" altLang="zh-CN" sz="3200" kern="1200" dirty="0" smtClean="0">
                <a:solidFill>
                  <a:srgbClr val="000000"/>
                </a:solidFill>
                <a:latin typeface="Arial" pitchFamily="34" charset="0"/>
                <a:ea typeface="ヒラギノ角ゴ ProN W3" charset="0"/>
                <a:cs typeface="Arial" pitchFamily="34" charset="0"/>
                <a:sym typeface="Arial" charset="0"/>
              </a:rPr>
              <a:t>CIoT is very important feature for operators. Time to market in Rel13 is key for market success and </a:t>
            </a:r>
            <a:r>
              <a:rPr lang="en-US" altLang="zh-CN" sz="3200" kern="1200" dirty="0" smtClean="0">
                <a:solidFill>
                  <a:srgbClr val="000000"/>
                </a:solidFill>
                <a:latin typeface="Arial" pitchFamily="34" charset="0"/>
                <a:ea typeface="ヒラギノ角ゴ ProN W3" charset="0"/>
                <a:cs typeface="Arial" pitchFamily="34" charset="0"/>
                <a:sym typeface="Arial" charset="0"/>
              </a:rPr>
              <a:t>to ensure early entry into some of the vertical markets.</a:t>
            </a:r>
            <a:endParaRPr lang="en-GB" altLang="zh-CN" sz="3200" kern="1200" dirty="0" smtClean="0">
              <a:solidFill>
                <a:srgbClr val="000000"/>
              </a:solidFill>
              <a:latin typeface="Arial" pitchFamily="34" charset="0"/>
              <a:ea typeface="ヒラギノ角ゴ ProN W3" charset="0"/>
              <a:cs typeface="Arial" pitchFamily="34" charset="0"/>
              <a:sym typeface="Arial" charset="0"/>
            </a:endParaRPr>
          </a:p>
          <a:p>
            <a:endParaRPr lang="en-US" sz="4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A532C2A1-E23D-4EBC-A06C-C7EE94BEF22C}" type="slidenum">
              <a:rPr lang="de-DE" altLang="zh-CN" smtClean="0"/>
              <a:pPr>
                <a:defRPr/>
              </a:pPr>
              <a:t>15</a:t>
            </a:fld>
            <a:endParaRPr lang="en-GB" altLang="zh-CN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514" y="66553"/>
            <a:ext cx="22993994" cy="1440159"/>
          </a:xfr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81400" rIns="162792" bIns="81400" numCol="1" anchor="ctr" anchorCtr="0" compatLnSpc="1">
            <a:prstTxWarp prst="textNoShape">
              <a:avLst/>
            </a:prstTxWarp>
          </a:bodyPr>
          <a:lstStyle/>
          <a:p>
            <a:pPr lvl="1">
              <a:defRPr/>
            </a:pPr>
            <a:r>
              <a:rPr lang="en-US" altLang="zh-CN" sz="6600" b="1" kern="1200" dirty="0" smtClean="0">
                <a:latin typeface="+mj-lt"/>
                <a:ea typeface="+mj-ea"/>
                <a:cs typeface="+mj-cs"/>
                <a:sym typeface="Huawei Script Regular" charset="0"/>
              </a:rPr>
              <a:t>Way forward </a:t>
            </a:r>
            <a:endParaRPr lang="en-GB" altLang="zh-CN" sz="6600" b="1" kern="1200" dirty="0">
              <a:latin typeface="+mj-lt"/>
              <a:ea typeface="+mj-ea"/>
              <a:cs typeface="+mj-cs"/>
              <a:sym typeface="Huawei Script Regular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3482" y="1650728"/>
            <a:ext cx="23402600" cy="940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0" indent="-742950">
              <a:spcBef>
                <a:spcPts val="12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4000" b="1" dirty="0" smtClean="0">
                <a:latin typeface="Arial" pitchFamily="34" charset="0"/>
                <a:cs typeface="Arial" pitchFamily="34" charset="0"/>
              </a:rPr>
              <a:t>WID discussion</a:t>
            </a:r>
          </a:p>
          <a:p>
            <a:pPr marL="1767442" lvl="1" indent="-678443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SzPct val="50000"/>
              <a:buFont typeface="Wingdings" pitchFamily="2" charset="2"/>
              <a:buChar char="p"/>
            </a:pPr>
            <a:r>
              <a:rPr lang="en-US" altLang="zh-CN" sz="3600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NB-CIoT WID should be approved as </a:t>
            </a:r>
            <a:r>
              <a:rPr lang="en-US" altLang="zh-CN" sz="3600" dirty="0" smtClean="0"/>
              <a:t>the only Rel-13 clean slate, compliant, and complete solution</a:t>
            </a:r>
            <a:r>
              <a:rPr lang="en-US" altLang="zh-CN" sz="3600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</a:p>
          <a:p>
            <a:pPr marL="1767442" lvl="1" indent="-678443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SzPct val="50000"/>
              <a:buFont typeface="Wingdings" pitchFamily="2" charset="2"/>
              <a:buChar char="p"/>
            </a:pPr>
            <a:r>
              <a:rPr lang="en-US" altLang="zh-CN" sz="3600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NB-LTE proposal is </a:t>
            </a:r>
            <a:r>
              <a:rPr lang="en-US" altLang="zh-CN" sz="3600" dirty="0" smtClean="0"/>
              <a:t>an incomplete 3</a:t>
            </a:r>
            <a:r>
              <a:rPr lang="en-US" altLang="zh-CN" sz="3600" baseline="30000" dirty="0" smtClean="0"/>
              <a:t>rd</a:t>
            </a:r>
            <a:r>
              <a:rPr lang="en-US" altLang="zh-CN" sz="3600" dirty="0" smtClean="0"/>
              <a:t> track study and not clean </a:t>
            </a:r>
            <a:r>
              <a:rPr lang="en-US" altLang="zh-CN" sz="3600" dirty="0" smtClean="0">
                <a:solidFill>
                  <a:schemeClr val="tx1"/>
                </a:solidFill>
              </a:rPr>
              <a:t>slate. It should not be considered now.</a:t>
            </a:r>
            <a:endParaRPr lang="en-US" altLang="zh-CN" sz="3600" dirty="0" smtClean="0">
              <a:solidFill>
                <a:schemeClr val="tx1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1767442" lvl="1" indent="-678443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SzPct val="50000"/>
              <a:buFont typeface="Wingdings" pitchFamily="2" charset="2"/>
              <a:buChar char="p"/>
            </a:pPr>
            <a:endParaRPr lang="en-US" altLang="zh-CN" sz="3600" dirty="0" smtClean="0">
              <a:solidFill>
                <a:schemeClr val="tx1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742950" indent="-742950">
              <a:spcBef>
                <a:spcPts val="12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4000" b="1" dirty="0" smtClean="0">
                <a:latin typeface="Arial" pitchFamily="34" charset="0"/>
                <a:cs typeface="Arial" pitchFamily="34" charset="0"/>
              </a:rPr>
              <a:t>Meeting scheduling for NB-CIoT</a:t>
            </a:r>
          </a:p>
          <a:p>
            <a:pPr marL="1767442" lvl="1" indent="-678443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SzPct val="50000"/>
              <a:buFont typeface="Wingdings" pitchFamily="2" charset="2"/>
              <a:buChar char="p"/>
            </a:pPr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3600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Parallel session required for RAN1/RAN2/RAN4</a:t>
            </a:r>
          </a:p>
          <a:p>
            <a:pPr marL="1767442" lvl="1" indent="-678443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SzPct val="50000"/>
              <a:buFont typeface="Wingdings" pitchFamily="2" charset="2"/>
              <a:buChar char="p"/>
            </a:pPr>
            <a:r>
              <a:rPr lang="en-US" altLang="zh-CN" sz="3600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 For each session in regular meetings: at least 2 days (better 3 days) are allocated to NB-CIoT</a:t>
            </a:r>
          </a:p>
          <a:p>
            <a:pPr marL="1767442" lvl="1" indent="-678443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SzPct val="50000"/>
              <a:buFont typeface="Wingdings" pitchFamily="2" charset="2"/>
              <a:buChar char="p"/>
            </a:pPr>
            <a:r>
              <a:rPr lang="en-US" altLang="zh-CN" sz="3600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 2 ad-hoc meetings are considered for RAN1/RAN2/RAN4 for 5 days</a:t>
            </a:r>
          </a:p>
          <a:p>
            <a:pPr marL="2223964" lvl="2" indent="-678443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SzPct val="50000"/>
              <a:buFont typeface="Wingdings" pitchFamily="2" charset="2"/>
              <a:buChar char="Ø"/>
            </a:pPr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14 – 18 December 2015</a:t>
            </a:r>
          </a:p>
          <a:p>
            <a:pPr marL="2223964" lvl="2" indent="-678443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SzPct val="50000"/>
              <a:buFont typeface="Wingdings" pitchFamily="2" charset="2"/>
              <a:buChar char="Ø"/>
            </a:pPr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11 – 15 January 2016</a:t>
            </a:r>
          </a:p>
          <a:p>
            <a:pPr marL="1767442" lvl="1" indent="-678443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SzPct val="50000"/>
              <a:buFont typeface="Wingdings" pitchFamily="2" charset="2"/>
              <a:buChar char="p"/>
            </a:pPr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 1 ad-hoc meeting is considered for RAN3</a:t>
            </a:r>
          </a:p>
          <a:p>
            <a:pPr marL="2223964" lvl="2" indent="-678443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SzPct val="50000"/>
              <a:buFont typeface="Wingdings" pitchFamily="2" charset="2"/>
              <a:buChar char="Ø"/>
            </a:pPr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11 – 15 January 2016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6964029" y="13617589"/>
            <a:ext cx="5592764" cy="955676"/>
          </a:xfrm>
        </p:spPr>
        <p:txBody>
          <a:bodyPr/>
          <a:lstStyle/>
          <a:p>
            <a:pPr>
              <a:defRPr/>
            </a:pPr>
            <a:r>
              <a:rPr lang="de-DE" altLang="zh-CN" dirty="0" smtClean="0"/>
              <a:t>Page </a:t>
            </a:r>
            <a:fld id="{A532C2A1-E23D-4EBC-A06C-C7EE94BEF22C}" type="slidenum">
              <a:rPr lang="de-DE" altLang="zh-CN" smtClean="0"/>
              <a:pPr>
                <a:defRPr/>
              </a:pPr>
              <a:t>16</a:t>
            </a:fld>
            <a:endParaRPr lang="en-GB" altLang="zh-CN" dirty="0"/>
          </a:p>
        </p:txBody>
      </p:sp>
    </p:spTree>
    <p:extLst>
      <p:ext uri="{BB962C8B-B14F-4D97-AF65-F5344CB8AC3E}">
        <p14:creationId xmlns="" xmlns:p14="http://schemas.microsoft.com/office/powerpoint/2010/main" val="29570243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926305" y="5179120"/>
            <a:ext cx="20727750" cy="2858153"/>
          </a:xfrm>
        </p:spPr>
        <p:txBody>
          <a:bodyPr/>
          <a:lstStyle/>
          <a:p>
            <a:pPr algn="ctr"/>
            <a:r>
              <a:rPr lang="en-US" altLang="zh-CN" dirty="0" smtClean="0"/>
              <a:t>Thank you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A532C2A1-E23D-4EBC-A06C-C7EE94BEF22C}" type="slidenum">
              <a:rPr lang="de-DE" altLang="zh-CN" smtClean="0"/>
              <a:pPr>
                <a:defRPr/>
              </a:pPr>
              <a:t>17</a:t>
            </a:fld>
            <a:endParaRPr lang="en-GB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9506" y="786632"/>
            <a:ext cx="20656548" cy="1830387"/>
          </a:xfrm>
        </p:spPr>
        <p:txBody>
          <a:bodyPr/>
          <a:lstStyle/>
          <a:p>
            <a:r>
              <a:rPr lang="en-GB" b="1" dirty="0" smtClean="0">
                <a:solidFill>
                  <a:srgbClr val="700000"/>
                </a:solidFill>
              </a:rPr>
              <a:t>CONTENTS</a:t>
            </a:r>
            <a:endParaRPr lang="en-GB" b="1" dirty="0">
              <a:solidFill>
                <a:srgbClr val="7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9904" y="3306912"/>
            <a:ext cx="21147086" cy="8939064"/>
          </a:xfrm>
        </p:spPr>
        <p:txBody>
          <a:bodyPr/>
          <a:lstStyle/>
          <a:p>
            <a:r>
              <a:rPr lang="en-US" altLang="zh-CN" sz="6000" dirty="0" smtClean="0">
                <a:solidFill>
                  <a:schemeClr val="tx2">
                    <a:lumMod val="75000"/>
                  </a:schemeClr>
                </a:solidFill>
              </a:rPr>
              <a:t>CIoT Standard status</a:t>
            </a:r>
          </a:p>
          <a:p>
            <a:r>
              <a:rPr lang="en-US" altLang="zh-CN" sz="6000" dirty="0" smtClean="0">
                <a:solidFill>
                  <a:schemeClr val="bg1">
                    <a:lumMod val="50000"/>
                  </a:schemeClr>
                </a:solidFill>
              </a:rPr>
              <a:t>Comparison between NB-CIoT and NB-LTE</a:t>
            </a:r>
          </a:p>
          <a:p>
            <a:r>
              <a:rPr lang="en-US" altLang="zh-CN" sz="6000" dirty="0" smtClean="0">
                <a:solidFill>
                  <a:schemeClr val="bg1">
                    <a:lumMod val="50000"/>
                  </a:schemeClr>
                </a:solidFill>
              </a:rPr>
              <a:t>View on way forward in RAN#69</a:t>
            </a: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A532C2A1-E23D-4EBC-A06C-C7EE94BEF22C}" type="slidenum">
              <a:rPr lang="de-DE" altLang="zh-CN" smtClean="0"/>
              <a:pPr>
                <a:defRPr/>
              </a:pPr>
              <a:t>2</a:t>
            </a:fld>
            <a:endParaRPr lang="en-GB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490" y="0"/>
            <a:ext cx="20656548" cy="18303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217174" tIns="108587" rIns="217174" bIns="108587" numCol="1" anchor="ctr" anchorCtr="0" compatLnSpc="1">
            <a:prstTxWarp prst="textNoShape">
              <a:avLst/>
            </a:prstTxWarp>
          </a:bodyPr>
          <a:lstStyle/>
          <a:p>
            <a:pPr marL="812101" lvl="1" indent="-812101" defTabSz="2083875"/>
            <a:r>
              <a:rPr lang="en-GB" altLang="zh-CN" sz="6600" b="1" kern="1200" dirty="0" smtClean="0">
                <a:latin typeface="+mj-lt"/>
                <a:ea typeface="+mj-ea"/>
                <a:cs typeface="+mj-cs"/>
                <a:sym typeface="Lucida Grande"/>
              </a:rPr>
              <a:t>PCG decision</a:t>
            </a:r>
            <a:endParaRPr lang="en-US" altLang="zh-CN" sz="6600" b="1" kern="1200" dirty="0">
              <a:latin typeface="+mj-lt"/>
              <a:ea typeface="+mj-ea"/>
              <a:cs typeface="+mj-cs"/>
              <a:sym typeface="Lucida Grande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490" y="1506712"/>
            <a:ext cx="23258584" cy="11449272"/>
          </a:xfrm>
        </p:spPr>
        <p:txBody>
          <a:bodyPr/>
          <a:lstStyle/>
          <a:p>
            <a:r>
              <a:rPr lang="en-GB" sz="3200" dirty="0" smtClean="0">
                <a:latin typeface="Arial" pitchFamily="34" charset="0"/>
                <a:cs typeface="Arial" pitchFamily="34" charset="0"/>
              </a:rPr>
              <a:t>The PCG#34 April 2015 approved document </a:t>
            </a:r>
            <a:r>
              <a:rPr lang="en-GB" sz="3200" u="sng" dirty="0" smtClean="0">
                <a:latin typeface="Arial" pitchFamily="34" charset="0"/>
                <a:cs typeface="Arial" pitchFamily="34" charset="0"/>
                <a:hlinkClick r:id="rId3"/>
              </a:rPr>
              <a:t>PCG34_39r2</a:t>
            </a:r>
            <a:r>
              <a:rPr lang="en-GB" sz="3200" dirty="0" smtClean="0">
                <a:latin typeface="Arial" pitchFamily="34" charset="0"/>
                <a:cs typeface="Arial" pitchFamily="34" charset="0"/>
              </a:rPr>
              <a:t> on the way forward on handling the GERAN Cellular IoT activities for both the Clean Slate track and the GSM Evolution track. The PCG decided that</a:t>
            </a:r>
          </a:p>
          <a:p>
            <a:pPr lvl="1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For the Clean Slate Track</a:t>
            </a:r>
          </a:p>
          <a:p>
            <a:pPr lvl="2"/>
            <a:r>
              <a:rPr lang="en-US" sz="3200" dirty="0" smtClean="0">
                <a:latin typeface="Arial" pitchFamily="34" charset="0"/>
                <a:cs typeface="Arial" pitchFamily="34" charset="0"/>
              </a:rPr>
              <a:t>At TSG RAN#68, GERAN will present the latest status of the Clean Slate track of activities. </a:t>
            </a:r>
            <a:r>
              <a:rPr lang="en-US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(DONE)</a:t>
            </a:r>
          </a:p>
          <a:p>
            <a:pPr lvl="2"/>
            <a:r>
              <a:rPr lang="en-US" sz="3200" dirty="0" smtClean="0">
                <a:latin typeface="Arial" pitchFamily="34" charset="0"/>
                <a:cs typeface="Arial" pitchFamily="34" charset="0"/>
              </a:rPr>
              <a:t>TSG GERAN#67 aims to conclude the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FS_IoT_LC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SI as planned in August, 2015, with conclusions/recommendations for the Clean Slate candidate proposals. </a:t>
            </a:r>
            <a:r>
              <a:rPr lang="en-US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(DONE)</a:t>
            </a:r>
          </a:p>
          <a:p>
            <a:pPr lvl="2"/>
            <a:r>
              <a:rPr lang="en-US" sz="3200" dirty="0" smtClean="0">
                <a:latin typeface="Arial" pitchFamily="34" charset="0"/>
                <a:cs typeface="Arial" pitchFamily="34" charset="0"/>
              </a:rPr>
              <a:t>At TSG RAN#69</a:t>
            </a:r>
          </a:p>
          <a:p>
            <a:pPr lvl="3"/>
            <a:r>
              <a:rPr lang="en-US" sz="2800" dirty="0" smtClean="0">
                <a:latin typeface="Arial" pitchFamily="34" charset="0"/>
                <a:cs typeface="Arial" pitchFamily="34" charset="0"/>
              </a:rPr>
              <a:t>TSG GERAN is invited to present the conclusion of the Clean Slate track of activities. 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(SEE NEXT SLIDE)</a:t>
            </a:r>
          </a:p>
          <a:p>
            <a:pPr lvl="3"/>
            <a:r>
              <a:rPr lang="en-US" sz="2800" dirty="0" smtClean="0">
                <a:latin typeface="Arial" pitchFamily="34" charset="0"/>
                <a:cs typeface="Arial" pitchFamily="34" charset="0"/>
              </a:rPr>
              <a:t>One Clean Slate WI can be proposed for approval (this overrides the previous guidance from RAN that no new items will be approved in RAN#69 except for existing SIs moved to WIs and spectrum related items). </a:t>
            </a:r>
          </a:p>
          <a:p>
            <a:pPr lvl="3"/>
            <a:r>
              <a:rPr lang="en-US" sz="2800" dirty="0" smtClean="0">
                <a:latin typeface="Arial" pitchFamily="34" charset="0"/>
                <a:cs typeface="Arial" pitchFamily="34" charset="0"/>
              </a:rPr>
              <a:t>Such a WI proposal will not be subject to the regular RAN prioritization, it will be done in parallel to the existing RAN WG work/capacity (no TU’s discussion; no schedule constraints due to the existing work).</a:t>
            </a:r>
          </a:p>
          <a:p>
            <a:pPr lvl="3"/>
            <a:r>
              <a:rPr lang="en-US" sz="2800" dirty="0" smtClean="0">
                <a:latin typeface="Arial" pitchFamily="34" charset="0"/>
                <a:cs typeface="Arial" pitchFamily="34" charset="0"/>
              </a:rPr>
              <a:t>TSG RAN should strive to complete the work (if necessary adding AH meetings to keep the work schedule) within R13 as per prior understanding.</a:t>
            </a:r>
          </a:p>
          <a:p>
            <a:pPr lvl="3"/>
            <a:r>
              <a:rPr lang="en-US" sz="2800" dirty="0" smtClean="0">
                <a:latin typeface="Arial" pitchFamily="34" charset="0"/>
                <a:cs typeface="Arial" pitchFamily="34" charset="0"/>
              </a:rPr>
              <a:t>GERAN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ToR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needs no modification.</a:t>
            </a:r>
          </a:p>
          <a:p>
            <a:pPr lvl="1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For the GSM Evolution Track</a:t>
            </a:r>
          </a:p>
          <a:p>
            <a:pPr lvl="2"/>
            <a:r>
              <a:rPr lang="en-US" sz="2800" dirty="0" smtClean="0">
                <a:latin typeface="Arial" pitchFamily="34" charset="0"/>
                <a:cs typeface="Arial" pitchFamily="34" charset="0"/>
              </a:rPr>
              <a:t>GERAN may approve a GERAN Evolution candidate proposal for normative work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GERAN will have ownership of this work </a:t>
            </a:r>
            <a:r>
              <a:rPr lang="en-US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(DONE; GERAN#67 approved a work item on EC-GSM evolution)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dirty="0" smtClean="0"/>
              <a:t>Page </a:t>
            </a:r>
            <a:fld id="{A532C2A1-E23D-4EBC-A06C-C7EE94BEF22C}" type="slidenum">
              <a:rPr lang="de-DE" altLang="zh-CN" smtClean="0"/>
              <a:pPr>
                <a:defRPr/>
              </a:pPr>
              <a:t>3</a:t>
            </a:fld>
            <a:endParaRPr lang="en-GB" altLang="zh-C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圆角矩形 72"/>
          <p:cNvSpPr/>
          <p:nvPr/>
        </p:nvSpPr>
        <p:spPr>
          <a:xfrm>
            <a:off x="1310541" y="5740997"/>
            <a:ext cx="4001759" cy="4129611"/>
          </a:xfrm>
          <a:prstGeom prst="roundRect">
            <a:avLst>
              <a:gd name="adj" fmla="val 8969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248150" tIns="124076" rIns="248150" bIns="124076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7296250" y="3018880"/>
            <a:ext cx="0" cy="9820417"/>
          </a:xfrm>
          <a:prstGeom prst="line">
            <a:avLst/>
          </a:prstGeom>
          <a:ln w="12700">
            <a:solidFill>
              <a:srgbClr val="0000FF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15217130" y="3018880"/>
            <a:ext cx="0" cy="9820417"/>
          </a:xfrm>
          <a:prstGeom prst="line">
            <a:avLst/>
          </a:prstGeom>
          <a:ln w="12700">
            <a:solidFill>
              <a:srgbClr val="0000FF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18538718" y="2951975"/>
            <a:ext cx="0" cy="9820417"/>
          </a:xfrm>
          <a:prstGeom prst="line">
            <a:avLst/>
          </a:prstGeom>
          <a:ln w="12700">
            <a:solidFill>
              <a:srgbClr val="0000FF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8" name="直接连接符 127"/>
          <p:cNvCxnSpPr/>
          <p:nvPr/>
        </p:nvCxnSpPr>
        <p:spPr>
          <a:xfrm>
            <a:off x="21013343" y="2951975"/>
            <a:ext cx="0" cy="9820417"/>
          </a:xfrm>
          <a:prstGeom prst="line">
            <a:avLst/>
          </a:prstGeom>
          <a:ln w="12700">
            <a:solidFill>
              <a:srgbClr val="0000FF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7" name="圆角矩形 66"/>
          <p:cNvSpPr/>
          <p:nvPr/>
        </p:nvSpPr>
        <p:spPr bwMode="auto">
          <a:xfrm>
            <a:off x="1843843" y="7279147"/>
            <a:ext cx="2284054" cy="1057583"/>
          </a:xfrm>
          <a:prstGeom prst="roundRect">
            <a:avLst>
              <a:gd name="adj" fmla="val 4613"/>
            </a:avLst>
          </a:prstGeom>
          <a:solidFill>
            <a:schemeClr val="bg1">
              <a:lumMod val="50000"/>
            </a:schemeClr>
          </a:solidFill>
          <a:ln w="12700">
            <a:noFill/>
          </a:ln>
          <a:effectLst>
            <a:outerShdw blurRad="63500" algn="ctr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 anchorCtr="0"/>
          <a:lstStyle/>
          <a:p>
            <a:pPr algn="ctr">
              <a:buClr>
                <a:srgbClr val="000000">
                  <a:lumMod val="50000"/>
                  <a:lumOff val="50000"/>
                </a:srgbClr>
              </a:buClr>
              <a:buSzPct val="60000"/>
            </a:pPr>
            <a:r>
              <a:rPr lang="en-US" altLang="zh-CN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NB-M2M</a:t>
            </a:r>
            <a:endParaRPr lang="zh-CN" altLang="en-US" sz="33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8" name="圆角矩形 67"/>
          <p:cNvSpPr/>
          <p:nvPr/>
        </p:nvSpPr>
        <p:spPr bwMode="auto">
          <a:xfrm>
            <a:off x="1843842" y="8582296"/>
            <a:ext cx="2284055" cy="1057583"/>
          </a:xfrm>
          <a:prstGeom prst="roundRect">
            <a:avLst>
              <a:gd name="adj" fmla="val 4613"/>
            </a:avLst>
          </a:prstGeom>
          <a:solidFill>
            <a:schemeClr val="bg1">
              <a:lumMod val="50000"/>
            </a:schemeClr>
          </a:solidFill>
          <a:ln w="12700">
            <a:noFill/>
          </a:ln>
          <a:effectLst>
            <a:outerShdw blurRad="63500" algn="ctr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 anchorCtr="0"/>
          <a:lstStyle/>
          <a:p>
            <a:pPr algn="ctr">
              <a:buClr>
                <a:srgbClr val="000000">
                  <a:lumMod val="50000"/>
                  <a:lumOff val="50000"/>
                </a:srgbClr>
              </a:buClr>
              <a:buSzPct val="60000"/>
            </a:pPr>
            <a:r>
              <a:rPr lang="en-US" altLang="zh-CN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NB-OFDM</a:t>
            </a:r>
          </a:p>
        </p:txBody>
      </p:sp>
      <p:sp>
        <p:nvSpPr>
          <p:cNvPr id="69" name="圆角矩形 68"/>
          <p:cNvSpPr/>
          <p:nvPr/>
        </p:nvSpPr>
        <p:spPr bwMode="auto">
          <a:xfrm>
            <a:off x="2709343" y="5976001"/>
            <a:ext cx="2447522" cy="1057583"/>
          </a:xfrm>
          <a:prstGeom prst="roundRect">
            <a:avLst>
              <a:gd name="adj" fmla="val 4613"/>
            </a:avLst>
          </a:prstGeom>
          <a:solidFill>
            <a:srgbClr val="00B050"/>
          </a:solidFill>
          <a:ln w="12700">
            <a:noFill/>
          </a:ln>
          <a:effectLst>
            <a:outerShdw blurRad="63500" algn="ctr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 anchorCtr="0"/>
          <a:lstStyle/>
          <a:p>
            <a:pPr algn="ctr">
              <a:buClr>
                <a:srgbClr val="000000">
                  <a:lumMod val="50000"/>
                  <a:lumOff val="50000"/>
                </a:srgbClr>
              </a:buClr>
              <a:buSzPct val="60000"/>
              <a:buNone/>
            </a:pPr>
            <a:r>
              <a:rPr lang="en-US" altLang="zh-CN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NB-CIoT</a:t>
            </a:r>
            <a:endParaRPr lang="en-US" altLang="zh-CN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70" name="直接连接符 69"/>
          <p:cNvCxnSpPr/>
          <p:nvPr/>
        </p:nvCxnSpPr>
        <p:spPr bwMode="auto">
          <a:xfrm>
            <a:off x="5784479" y="2817315"/>
            <a:ext cx="8094" cy="10035625"/>
          </a:xfrm>
          <a:prstGeom prst="line">
            <a:avLst/>
          </a:prstGeom>
          <a:noFill/>
          <a:ln w="38100">
            <a:solidFill>
              <a:schemeClr val="tx1"/>
            </a:solidFill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" name="直接连接符 70"/>
          <p:cNvCxnSpPr/>
          <p:nvPr/>
        </p:nvCxnSpPr>
        <p:spPr bwMode="auto">
          <a:xfrm flipH="1">
            <a:off x="5792574" y="12806740"/>
            <a:ext cx="16973263" cy="46200"/>
          </a:xfrm>
          <a:prstGeom prst="line">
            <a:avLst/>
          </a:prstGeom>
          <a:noFill/>
          <a:ln w="38100">
            <a:solidFill>
              <a:schemeClr val="tx1"/>
            </a:solidFill>
            <a:headEnd type="stealth" w="lg" len="lg"/>
            <a:tailEnd type="oval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" name="圆角矩形 75"/>
          <p:cNvSpPr/>
          <p:nvPr/>
        </p:nvSpPr>
        <p:spPr bwMode="auto">
          <a:xfrm>
            <a:off x="2709343" y="10207545"/>
            <a:ext cx="2447522" cy="1057583"/>
          </a:xfrm>
          <a:prstGeom prst="roundRect">
            <a:avLst>
              <a:gd name="adj" fmla="val 4613"/>
            </a:avLst>
          </a:prstGeom>
          <a:solidFill>
            <a:schemeClr val="accent2">
              <a:lumMod val="60000"/>
              <a:lumOff val="40000"/>
            </a:schemeClr>
          </a:solidFill>
          <a:ln w="12700">
            <a:noFill/>
          </a:ln>
          <a:effectLst>
            <a:outerShdw blurRad="63500" algn="ctr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 anchorCtr="0"/>
          <a:lstStyle/>
          <a:p>
            <a:pPr algn="ctr">
              <a:buClr>
                <a:srgbClr val="000000">
                  <a:lumMod val="50000"/>
                  <a:lumOff val="50000"/>
                </a:srgbClr>
              </a:buClr>
              <a:buSzPct val="60000"/>
              <a:buNone/>
            </a:pPr>
            <a:r>
              <a:rPr lang="en-US" altLang="zh-CN" sz="3300" b="1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EC-GSM</a:t>
            </a:r>
            <a:endParaRPr lang="en-US" altLang="zh-CN" sz="3300" b="1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8" name="圆角矩形 77"/>
          <p:cNvSpPr/>
          <p:nvPr/>
        </p:nvSpPr>
        <p:spPr bwMode="auto">
          <a:xfrm>
            <a:off x="2709343" y="4078594"/>
            <a:ext cx="2447522" cy="1057583"/>
          </a:xfrm>
          <a:prstGeom prst="roundRect">
            <a:avLst>
              <a:gd name="adj" fmla="val 4613"/>
            </a:avLst>
          </a:prstGeom>
          <a:solidFill>
            <a:srgbClr val="0000FF"/>
          </a:solidFill>
          <a:ln w="12700">
            <a:noFill/>
          </a:ln>
          <a:effectLst>
            <a:outerShdw blurRad="63500" algn="ctr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 anchorCtr="0"/>
          <a:lstStyle/>
          <a:p>
            <a:pPr algn="ctr">
              <a:buClr>
                <a:srgbClr val="000000">
                  <a:lumMod val="50000"/>
                  <a:lumOff val="50000"/>
                </a:srgbClr>
              </a:buClr>
              <a:buSzPct val="60000"/>
              <a:buNone/>
            </a:pPr>
            <a:r>
              <a:rPr lang="en-US" altLang="zh-CN" sz="3300" b="1" dirty="0" err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eMTC</a:t>
            </a:r>
            <a:endParaRPr lang="en-US" altLang="zh-CN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9" name="圆角矩形 78"/>
          <p:cNvSpPr/>
          <p:nvPr/>
        </p:nvSpPr>
        <p:spPr bwMode="auto">
          <a:xfrm>
            <a:off x="2709343" y="2702111"/>
            <a:ext cx="2447522" cy="1057583"/>
          </a:xfrm>
          <a:prstGeom prst="roundRect">
            <a:avLst>
              <a:gd name="adj" fmla="val 4613"/>
            </a:avLst>
          </a:prstGeom>
          <a:solidFill>
            <a:schemeClr val="accent3">
              <a:lumMod val="50000"/>
            </a:schemeClr>
          </a:solidFill>
          <a:ln w="12700">
            <a:noFill/>
          </a:ln>
          <a:effectLst>
            <a:outerShdw blurRad="63500" algn="ctr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 anchorCtr="0"/>
          <a:lstStyle/>
          <a:p>
            <a:pPr algn="ctr">
              <a:buClr>
                <a:srgbClr val="000000">
                  <a:lumMod val="50000"/>
                  <a:lumOff val="50000"/>
                </a:srgbClr>
              </a:buClr>
              <a:buSzPct val="60000"/>
              <a:buNone/>
            </a:pPr>
            <a:r>
              <a:rPr lang="en-US" altLang="zh-CN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MTC</a:t>
            </a:r>
            <a:endParaRPr lang="en-US" altLang="zh-CN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916097" y="13072811"/>
            <a:ext cx="2315816" cy="695668"/>
          </a:xfrm>
          <a:prstGeom prst="rect">
            <a:avLst/>
          </a:prstGeom>
          <a:noFill/>
        </p:spPr>
        <p:txBody>
          <a:bodyPr wrap="none" lIns="186018" tIns="93010" rIns="186018" bIns="93010" rtlCol="0">
            <a:spAutoFit/>
          </a:bodyPr>
          <a:lstStyle/>
          <a:p>
            <a:pPr algn="ctr">
              <a:buNone/>
            </a:pPr>
            <a:r>
              <a:rPr lang="en-US" altLang="zh-CN" sz="33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May.2014</a:t>
            </a:r>
            <a:endParaRPr lang="zh-CN" altLang="en-US" sz="33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1229093" y="13072811"/>
            <a:ext cx="2302479" cy="695668"/>
          </a:xfrm>
          <a:prstGeom prst="rect">
            <a:avLst/>
          </a:prstGeom>
          <a:noFill/>
        </p:spPr>
        <p:txBody>
          <a:bodyPr wrap="none" lIns="186018" tIns="93010" rIns="186018" bIns="93010" rtlCol="0">
            <a:spAutoFit/>
          </a:bodyPr>
          <a:lstStyle/>
          <a:p>
            <a:pPr algn="ctr">
              <a:buNone/>
            </a:pPr>
            <a:r>
              <a:rPr lang="en-US" altLang="zh-CN" sz="33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Aug.2015</a:t>
            </a:r>
            <a:endParaRPr lang="zh-CN" altLang="en-US" sz="33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4070112" y="13072811"/>
            <a:ext cx="2227138" cy="695668"/>
          </a:xfrm>
          <a:prstGeom prst="rect">
            <a:avLst/>
          </a:prstGeom>
          <a:noFill/>
        </p:spPr>
        <p:txBody>
          <a:bodyPr wrap="none" lIns="186018" tIns="93010" rIns="186018" bIns="93010" rtlCol="0">
            <a:spAutoFit/>
          </a:bodyPr>
          <a:lstStyle/>
          <a:p>
            <a:pPr algn="ctr">
              <a:buNone/>
            </a:pPr>
            <a:r>
              <a:rPr lang="en-US" altLang="zh-CN" sz="33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Sep.2015</a:t>
            </a:r>
            <a:endParaRPr lang="zh-CN" altLang="en-US" sz="33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19862091" y="13052404"/>
            <a:ext cx="2243616" cy="695668"/>
          </a:xfrm>
          <a:prstGeom prst="rect">
            <a:avLst/>
          </a:prstGeom>
          <a:noFill/>
        </p:spPr>
        <p:txBody>
          <a:bodyPr wrap="none" lIns="186018" tIns="93010" rIns="186018" bIns="93010" rtlCol="0">
            <a:spAutoFit/>
          </a:bodyPr>
          <a:lstStyle/>
          <a:p>
            <a:pPr algn="ctr">
              <a:buNone/>
            </a:pPr>
            <a:r>
              <a:rPr lang="en-US" altLang="zh-CN" sz="33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Mar.2016</a:t>
            </a:r>
            <a:endParaRPr lang="zh-CN" altLang="en-US" sz="33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6471134" y="1794744"/>
            <a:ext cx="4252718" cy="695668"/>
          </a:xfrm>
          <a:prstGeom prst="rect">
            <a:avLst/>
          </a:prstGeom>
          <a:noFill/>
        </p:spPr>
        <p:txBody>
          <a:bodyPr wrap="square" lIns="186018" tIns="93010" rIns="186018" bIns="93010" rtlCol="0">
            <a:spAutoFit/>
          </a:bodyPr>
          <a:lstStyle/>
          <a:p>
            <a:pPr algn="ctr">
              <a:buNone/>
            </a:pPr>
            <a:r>
              <a:rPr lang="en-US" altLang="zh-CN" sz="33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WI Completed</a:t>
            </a:r>
            <a:endParaRPr lang="zh-CN" altLang="en-US" sz="33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117" name="直接箭头连接符 116"/>
          <p:cNvCxnSpPr/>
          <p:nvPr/>
        </p:nvCxnSpPr>
        <p:spPr>
          <a:xfrm>
            <a:off x="5894042" y="3263398"/>
            <a:ext cx="2600446" cy="0"/>
          </a:xfrm>
          <a:prstGeom prst="straightConnector1">
            <a:avLst/>
          </a:prstGeom>
          <a:solidFill>
            <a:srgbClr val="99CCFF"/>
          </a:solidFill>
          <a:ln w="38100">
            <a:solidFill>
              <a:srgbClr val="0000FF"/>
            </a:solidFill>
            <a:headEnd type="diamond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9" name="流程图: 联系 73"/>
          <p:cNvSpPr/>
          <p:nvPr/>
        </p:nvSpPr>
        <p:spPr bwMode="auto">
          <a:xfrm>
            <a:off x="7463842" y="4143752"/>
            <a:ext cx="365689" cy="383752"/>
          </a:xfrm>
          <a:prstGeom prst="flowChartConnector">
            <a:avLst/>
          </a:pr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185908" tIns="92953" rIns="185908" bIns="92953" rtlCol="0" anchor="ctr"/>
          <a:lstStyle/>
          <a:p>
            <a:pPr marL="726641" indent="-726641" defTabSz="1860195">
              <a:lnSpc>
                <a:spcPct val="140000"/>
              </a:lnSpc>
              <a:buClr>
                <a:srgbClr val="EEECE1"/>
              </a:buClr>
              <a:buFont typeface="Wingdings" pitchFamily="2" charset="2"/>
              <a:buChar char="l"/>
              <a:defRPr/>
            </a:pPr>
            <a:endParaRPr lang="en-US" sz="35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120" name="直接箭头连接符 119"/>
          <p:cNvCxnSpPr/>
          <p:nvPr/>
        </p:nvCxnSpPr>
        <p:spPr>
          <a:xfrm>
            <a:off x="7919139" y="4365140"/>
            <a:ext cx="10657639" cy="0"/>
          </a:xfrm>
          <a:prstGeom prst="straightConnector1">
            <a:avLst/>
          </a:prstGeom>
          <a:solidFill>
            <a:srgbClr val="99CCFF"/>
          </a:solidFill>
          <a:ln w="38100">
            <a:solidFill>
              <a:srgbClr val="0000FF"/>
            </a:solidFill>
            <a:headEnd type="diamond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3" name="TextBox 122"/>
          <p:cNvSpPr txBox="1"/>
          <p:nvPr/>
        </p:nvSpPr>
        <p:spPr>
          <a:xfrm>
            <a:off x="6044429" y="4587289"/>
            <a:ext cx="3206380" cy="695668"/>
          </a:xfrm>
          <a:prstGeom prst="rect">
            <a:avLst/>
          </a:prstGeom>
          <a:noFill/>
        </p:spPr>
        <p:txBody>
          <a:bodyPr wrap="none" lIns="186018" tIns="93010" rIns="186018" bIns="93010" rtlCol="0">
            <a:spAutoFit/>
          </a:bodyPr>
          <a:lstStyle/>
          <a:p>
            <a:pPr algn="ctr">
              <a:buNone/>
            </a:pPr>
            <a:r>
              <a:rPr lang="en-US" altLang="zh-CN" sz="33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WI Approved</a:t>
            </a:r>
            <a:endParaRPr lang="zh-CN" altLang="en-US" sz="33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125" name="Picture 2" descr="D:\图片\图标\77094b36acaf2eddf5b95c3c8c1001e93801939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81932" y="2801294"/>
            <a:ext cx="925475" cy="971191"/>
          </a:xfrm>
          <a:prstGeom prst="rect">
            <a:avLst/>
          </a:prstGeom>
          <a:noFill/>
        </p:spPr>
      </p:pic>
      <p:sp>
        <p:nvSpPr>
          <p:cNvPr id="127" name="TextBox 126"/>
          <p:cNvSpPr txBox="1"/>
          <p:nvPr/>
        </p:nvSpPr>
        <p:spPr>
          <a:xfrm>
            <a:off x="17377370" y="13052404"/>
            <a:ext cx="2246374" cy="695668"/>
          </a:xfrm>
          <a:prstGeom prst="rect">
            <a:avLst/>
          </a:prstGeom>
          <a:noFill/>
        </p:spPr>
        <p:txBody>
          <a:bodyPr wrap="none" lIns="186018" tIns="93010" rIns="186018" bIns="93010" rtlCol="0">
            <a:spAutoFit/>
          </a:bodyPr>
          <a:lstStyle/>
          <a:p>
            <a:pPr algn="ctr">
              <a:buNone/>
            </a:pPr>
            <a:r>
              <a:rPr lang="en-US" altLang="zh-CN" sz="33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Dec.2015</a:t>
            </a:r>
            <a:endParaRPr lang="zh-CN" altLang="en-US" sz="33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130" name="Picture 2" descr="D:\图片\图标\77094b36acaf2eddf5b95c3c8c1001e93801939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07007" y="3798293"/>
            <a:ext cx="925475" cy="971191"/>
          </a:xfrm>
          <a:prstGeom prst="rect">
            <a:avLst/>
          </a:prstGeom>
          <a:noFill/>
        </p:spPr>
      </p:pic>
      <p:sp>
        <p:nvSpPr>
          <p:cNvPr id="131" name="TextBox 130"/>
          <p:cNvSpPr txBox="1"/>
          <p:nvPr/>
        </p:nvSpPr>
        <p:spPr>
          <a:xfrm>
            <a:off x="16789175" y="3195255"/>
            <a:ext cx="3586485" cy="695668"/>
          </a:xfrm>
          <a:prstGeom prst="rect">
            <a:avLst/>
          </a:prstGeom>
          <a:noFill/>
        </p:spPr>
        <p:txBody>
          <a:bodyPr wrap="none" lIns="186018" tIns="93010" rIns="186018" bIns="93010" rtlCol="0">
            <a:spAutoFit/>
          </a:bodyPr>
          <a:lstStyle/>
          <a:p>
            <a:pPr algn="ctr">
              <a:buNone/>
            </a:pPr>
            <a:r>
              <a:rPr lang="en-US" altLang="zh-CN" sz="33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WI Completion</a:t>
            </a:r>
            <a:endParaRPr lang="zh-CN" altLang="en-US" sz="33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5521902" y="6691288"/>
            <a:ext cx="4256283" cy="1203499"/>
          </a:xfrm>
          <a:prstGeom prst="rect">
            <a:avLst/>
          </a:prstGeom>
          <a:noFill/>
        </p:spPr>
        <p:txBody>
          <a:bodyPr wrap="none" lIns="186018" tIns="93010" rIns="186018" bIns="93010" rtlCol="0">
            <a:spAutoFit/>
          </a:bodyPr>
          <a:lstStyle/>
          <a:p>
            <a:pPr algn="ctr">
              <a:buNone/>
            </a:pPr>
            <a:r>
              <a:rPr lang="en-US" altLang="zh-CN" sz="33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SI Start </a:t>
            </a:r>
          </a:p>
          <a:p>
            <a:pPr algn="ctr">
              <a:buNone/>
            </a:pPr>
            <a:r>
              <a:rPr lang="en-US" altLang="zh-CN" sz="33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(Clean-slate track)</a:t>
            </a:r>
            <a:endParaRPr lang="zh-CN" altLang="en-US" sz="33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6581383" y="8299333"/>
            <a:ext cx="2457522" cy="695668"/>
          </a:xfrm>
          <a:prstGeom prst="rect">
            <a:avLst/>
          </a:prstGeom>
          <a:noFill/>
        </p:spPr>
        <p:txBody>
          <a:bodyPr wrap="none" lIns="186018" tIns="93010" rIns="186018" bIns="93010" rtlCol="0">
            <a:spAutoFit/>
          </a:bodyPr>
          <a:lstStyle/>
          <a:p>
            <a:pPr algn="ctr">
              <a:buNone/>
            </a:pPr>
            <a:r>
              <a:rPr lang="en-US" altLang="zh-CN" sz="33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Proposals</a:t>
            </a:r>
            <a:endParaRPr lang="zh-CN" altLang="en-US" sz="33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136" name="直接箭头连接符 135"/>
          <p:cNvCxnSpPr/>
          <p:nvPr/>
        </p:nvCxnSpPr>
        <p:spPr>
          <a:xfrm>
            <a:off x="7334530" y="7995754"/>
            <a:ext cx="3123742" cy="8"/>
          </a:xfrm>
          <a:prstGeom prst="straightConnector1">
            <a:avLst/>
          </a:prstGeom>
          <a:solidFill>
            <a:srgbClr val="99CCFF"/>
          </a:solidFill>
          <a:ln w="38100">
            <a:solidFill>
              <a:srgbClr val="0000FF"/>
            </a:solidFill>
            <a:headEnd type="diamond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8" name="直接箭头连接符 137"/>
          <p:cNvCxnSpPr/>
          <p:nvPr/>
        </p:nvCxnSpPr>
        <p:spPr>
          <a:xfrm>
            <a:off x="8170102" y="9256124"/>
            <a:ext cx="2304160" cy="7124"/>
          </a:xfrm>
          <a:prstGeom prst="straightConnector1">
            <a:avLst/>
          </a:prstGeom>
          <a:solidFill>
            <a:srgbClr val="99CCFF"/>
          </a:solidFill>
          <a:ln w="38100">
            <a:solidFill>
              <a:srgbClr val="0000FF"/>
            </a:solidFill>
            <a:headEnd type="diamond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1" name="直接箭头连接符 140"/>
          <p:cNvCxnSpPr/>
          <p:nvPr/>
        </p:nvCxnSpPr>
        <p:spPr>
          <a:xfrm flipH="1" flipV="1">
            <a:off x="10464602" y="6691288"/>
            <a:ext cx="9659" cy="2585195"/>
          </a:xfrm>
          <a:prstGeom prst="straightConnector1">
            <a:avLst/>
          </a:prstGeom>
          <a:solidFill>
            <a:srgbClr val="99CCFF"/>
          </a:solidFill>
          <a:ln w="38100">
            <a:solidFill>
              <a:srgbClr val="0000FF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4" name="流程图: 联系 73"/>
          <p:cNvSpPr/>
          <p:nvPr/>
        </p:nvSpPr>
        <p:spPr bwMode="auto">
          <a:xfrm>
            <a:off x="7008218" y="7771408"/>
            <a:ext cx="365689" cy="383752"/>
          </a:xfrm>
          <a:prstGeom prst="flowChartConnector">
            <a:avLst/>
          </a:pr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185908" tIns="92953" rIns="185908" bIns="92953" rtlCol="0" anchor="ctr"/>
          <a:lstStyle/>
          <a:p>
            <a:pPr marL="726641" indent="-726641" defTabSz="1860195">
              <a:lnSpc>
                <a:spcPct val="140000"/>
              </a:lnSpc>
              <a:buClr>
                <a:srgbClr val="EEECE1"/>
              </a:buClr>
              <a:buFont typeface="Wingdings" pitchFamily="2" charset="2"/>
              <a:buChar char="l"/>
              <a:defRPr/>
            </a:pPr>
            <a:endParaRPr lang="en-US" sz="35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8936076" y="5885328"/>
            <a:ext cx="3143864" cy="695668"/>
          </a:xfrm>
          <a:prstGeom prst="rect">
            <a:avLst/>
          </a:prstGeom>
          <a:noFill/>
        </p:spPr>
        <p:txBody>
          <a:bodyPr wrap="none" lIns="186018" tIns="93010" rIns="186018" bIns="93010" rtlCol="0">
            <a:spAutoFit/>
          </a:bodyPr>
          <a:lstStyle/>
          <a:p>
            <a:pPr algn="ctr">
              <a:buNone/>
            </a:pPr>
            <a:r>
              <a:rPr lang="en-US" altLang="zh-CN" sz="33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Convergence</a:t>
            </a:r>
            <a:endParaRPr lang="zh-CN" altLang="en-US" sz="33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5750465" y="9571608"/>
            <a:ext cx="2913223" cy="1203499"/>
          </a:xfrm>
          <a:prstGeom prst="rect">
            <a:avLst/>
          </a:prstGeom>
          <a:noFill/>
        </p:spPr>
        <p:txBody>
          <a:bodyPr wrap="none" lIns="186018" tIns="93010" rIns="186018" bIns="93010" rtlCol="0">
            <a:spAutoFit/>
          </a:bodyPr>
          <a:lstStyle/>
          <a:p>
            <a:pPr algn="ctr">
              <a:buNone/>
            </a:pPr>
            <a:r>
              <a:rPr lang="en-US" altLang="zh-CN" sz="33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SI Start</a:t>
            </a:r>
          </a:p>
          <a:p>
            <a:pPr algn="ctr">
              <a:buNone/>
            </a:pPr>
            <a:r>
              <a:rPr lang="en-US" altLang="zh-CN" sz="33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(GSM track)</a:t>
            </a:r>
            <a:endParaRPr lang="zh-CN" altLang="en-US" sz="33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149" name="直接箭头连接符 148"/>
          <p:cNvCxnSpPr/>
          <p:nvPr/>
        </p:nvCxnSpPr>
        <p:spPr>
          <a:xfrm flipV="1">
            <a:off x="7334525" y="10775614"/>
            <a:ext cx="13696379" cy="8603"/>
          </a:xfrm>
          <a:prstGeom prst="straightConnector1">
            <a:avLst/>
          </a:prstGeom>
          <a:solidFill>
            <a:srgbClr val="99CCFF"/>
          </a:solidFill>
          <a:ln w="38100">
            <a:solidFill>
              <a:srgbClr val="0000FF"/>
            </a:solidFill>
            <a:headEnd type="diamond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2" name="TextBox 151"/>
          <p:cNvSpPr txBox="1"/>
          <p:nvPr/>
        </p:nvSpPr>
        <p:spPr>
          <a:xfrm>
            <a:off x="11365644" y="9802165"/>
            <a:ext cx="3243442" cy="680279"/>
          </a:xfrm>
          <a:prstGeom prst="rect">
            <a:avLst/>
          </a:prstGeom>
          <a:noFill/>
          <a:ln>
            <a:noFill/>
          </a:ln>
        </p:spPr>
        <p:txBody>
          <a:bodyPr wrap="none" lIns="186018" tIns="93010" rIns="186018" bIns="93010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WI  Approved</a:t>
            </a:r>
            <a:endParaRPr lang="zh-CN" altLang="en-US" sz="32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53" name="流程图: 联系 73"/>
          <p:cNvSpPr/>
          <p:nvPr/>
        </p:nvSpPr>
        <p:spPr bwMode="auto">
          <a:xfrm>
            <a:off x="12805763" y="10595080"/>
            <a:ext cx="365689" cy="383752"/>
          </a:xfrm>
          <a:prstGeom prst="flowChartConnector">
            <a:avLst/>
          </a:pr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185908" tIns="92953" rIns="185908" bIns="92953" rtlCol="0" anchor="ctr"/>
          <a:lstStyle/>
          <a:p>
            <a:pPr marL="726641" indent="-726641" defTabSz="1860195">
              <a:lnSpc>
                <a:spcPct val="140000"/>
              </a:lnSpc>
              <a:buClr>
                <a:srgbClr val="EEECE1"/>
              </a:buClr>
              <a:buFont typeface="Wingdings" pitchFamily="2" charset="2"/>
              <a:buChar char="l"/>
              <a:defRPr/>
            </a:pPr>
            <a:endParaRPr lang="en-US" sz="35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158" name="Picture 2" descr="D:\图片\图标\77094b36acaf2eddf5b95c3c8c1001e93801939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34563" y="10323349"/>
            <a:ext cx="925475" cy="971191"/>
          </a:xfrm>
          <a:prstGeom prst="rect">
            <a:avLst/>
          </a:prstGeom>
          <a:noFill/>
        </p:spPr>
      </p:pic>
      <p:sp>
        <p:nvSpPr>
          <p:cNvPr id="159" name="TextBox 158"/>
          <p:cNvSpPr txBox="1"/>
          <p:nvPr/>
        </p:nvSpPr>
        <p:spPr>
          <a:xfrm>
            <a:off x="19316728" y="9668028"/>
            <a:ext cx="3586485" cy="695668"/>
          </a:xfrm>
          <a:prstGeom prst="rect">
            <a:avLst/>
          </a:prstGeom>
          <a:noFill/>
        </p:spPr>
        <p:txBody>
          <a:bodyPr wrap="none" lIns="186018" tIns="93010" rIns="186018" bIns="93010" rtlCol="0">
            <a:spAutoFit/>
          </a:bodyPr>
          <a:lstStyle/>
          <a:p>
            <a:pPr algn="ctr">
              <a:buNone/>
            </a:pPr>
            <a:r>
              <a:rPr lang="en-US" altLang="zh-CN" sz="33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WI Completion</a:t>
            </a:r>
            <a:endParaRPr lang="zh-CN" altLang="en-US" sz="33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63" name="流程图: 联系 73"/>
          <p:cNvSpPr/>
          <p:nvPr/>
        </p:nvSpPr>
        <p:spPr bwMode="auto">
          <a:xfrm>
            <a:off x="15046502" y="6453758"/>
            <a:ext cx="365689" cy="383752"/>
          </a:xfrm>
          <a:prstGeom prst="flowChartConnector">
            <a:avLst/>
          </a:pr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185908" tIns="92953" rIns="185908" bIns="92953" rtlCol="0" anchor="ctr"/>
          <a:lstStyle/>
          <a:p>
            <a:pPr marL="726641" indent="-726641" defTabSz="1860195">
              <a:lnSpc>
                <a:spcPct val="140000"/>
              </a:lnSpc>
              <a:buClr>
                <a:srgbClr val="EEECE1"/>
              </a:buClr>
              <a:buFont typeface="Wingdings" pitchFamily="2" charset="2"/>
              <a:buChar char="l"/>
              <a:defRPr/>
            </a:pPr>
            <a:endParaRPr lang="en-US" sz="35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164" name="直接箭头连接符 163"/>
          <p:cNvCxnSpPr/>
          <p:nvPr/>
        </p:nvCxnSpPr>
        <p:spPr>
          <a:xfrm flipV="1">
            <a:off x="10508008" y="6679454"/>
            <a:ext cx="10505335" cy="11834"/>
          </a:xfrm>
          <a:prstGeom prst="straightConnector1">
            <a:avLst/>
          </a:prstGeom>
          <a:solidFill>
            <a:srgbClr val="99CCFF"/>
          </a:solidFill>
          <a:ln w="38100">
            <a:solidFill>
              <a:srgbClr val="0000FF"/>
            </a:solidFill>
            <a:headEnd type="diamond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69" name="Picture 2" descr="D:\图片\图标\77094b36acaf2eddf5b95c3c8c1001e93801939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72375" y="6098148"/>
            <a:ext cx="925475" cy="971191"/>
          </a:xfrm>
          <a:prstGeom prst="rect">
            <a:avLst/>
          </a:prstGeom>
          <a:noFill/>
        </p:spPr>
      </p:pic>
      <p:sp>
        <p:nvSpPr>
          <p:cNvPr id="170" name="TextBox 169"/>
          <p:cNvSpPr txBox="1"/>
          <p:nvPr/>
        </p:nvSpPr>
        <p:spPr>
          <a:xfrm>
            <a:off x="19262949" y="5361211"/>
            <a:ext cx="3586485" cy="695668"/>
          </a:xfrm>
          <a:prstGeom prst="rect">
            <a:avLst/>
          </a:prstGeom>
          <a:noFill/>
        </p:spPr>
        <p:txBody>
          <a:bodyPr wrap="none" lIns="186018" tIns="93010" rIns="186018" bIns="93010" rtlCol="0">
            <a:spAutoFit/>
          </a:bodyPr>
          <a:lstStyle/>
          <a:p>
            <a:pPr algn="ctr">
              <a:buNone/>
            </a:pPr>
            <a:r>
              <a:rPr lang="en-US" altLang="zh-CN" sz="33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WI Completion</a:t>
            </a:r>
            <a:endParaRPr lang="zh-CN" altLang="en-US" sz="33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310541" y="2851117"/>
            <a:ext cx="1193202" cy="695668"/>
          </a:xfrm>
          <a:prstGeom prst="rect">
            <a:avLst/>
          </a:prstGeom>
          <a:noFill/>
        </p:spPr>
        <p:txBody>
          <a:bodyPr wrap="none" lIns="186018" tIns="93010" rIns="186018" bIns="93010" rtlCol="0">
            <a:spAutoFit/>
          </a:bodyPr>
          <a:lstStyle/>
          <a:p>
            <a:pPr algn="ctr">
              <a:buNone/>
            </a:pPr>
            <a:r>
              <a:rPr lang="en-US" altLang="zh-CN" sz="33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R12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1310541" y="4211018"/>
            <a:ext cx="1193202" cy="695668"/>
          </a:xfrm>
          <a:prstGeom prst="rect">
            <a:avLst/>
          </a:prstGeom>
          <a:noFill/>
        </p:spPr>
        <p:txBody>
          <a:bodyPr wrap="none" lIns="186018" tIns="93010" rIns="186018" bIns="93010" rtlCol="0">
            <a:spAutoFit/>
          </a:bodyPr>
          <a:lstStyle/>
          <a:p>
            <a:pPr algn="ctr">
              <a:buNone/>
            </a:pPr>
            <a:r>
              <a:rPr lang="en-US" altLang="zh-CN" sz="33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R13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13330532" y="5107424"/>
            <a:ext cx="3871241" cy="1295832"/>
          </a:xfrm>
          <a:prstGeom prst="rect">
            <a:avLst/>
          </a:prstGeom>
          <a:noFill/>
        </p:spPr>
        <p:txBody>
          <a:bodyPr wrap="none" lIns="186018" tIns="93010" rIns="186018" bIns="93010" rtlCol="0">
            <a:spAutoFit/>
          </a:bodyPr>
          <a:lstStyle/>
          <a:p>
            <a:pPr algn="ctr"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WI Approval</a:t>
            </a:r>
          </a:p>
          <a:p>
            <a:pPr algn="ctr"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(Move to RAN)</a:t>
            </a:r>
            <a:endParaRPr lang="zh-CN" altLang="en-US" sz="36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310541" y="6115224"/>
            <a:ext cx="1193202" cy="695668"/>
          </a:xfrm>
          <a:prstGeom prst="rect">
            <a:avLst/>
          </a:prstGeom>
          <a:noFill/>
        </p:spPr>
        <p:txBody>
          <a:bodyPr wrap="none" lIns="186018" tIns="93010" rIns="186018" bIns="93010" rtlCol="0">
            <a:spAutoFit/>
          </a:bodyPr>
          <a:lstStyle/>
          <a:p>
            <a:pPr algn="ctr">
              <a:buNone/>
            </a:pPr>
            <a:r>
              <a:rPr lang="en-US" altLang="zh-CN" sz="33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R13</a:t>
            </a:r>
          </a:p>
        </p:txBody>
      </p:sp>
      <p:sp>
        <p:nvSpPr>
          <p:cNvPr id="59" name="标题 58"/>
          <p:cNvSpPr>
            <a:spLocks noGrp="1"/>
          </p:cNvSpPr>
          <p:nvPr>
            <p:ph type="title"/>
          </p:nvPr>
        </p:nvSpPr>
        <p:spPr>
          <a:xfrm>
            <a:off x="311474" y="2"/>
            <a:ext cx="22084975" cy="1830387"/>
          </a:xfrm>
        </p:spPr>
        <p:txBody>
          <a:bodyPr/>
          <a:lstStyle/>
          <a:p>
            <a:pPr marL="812101" lvl="1" indent="-812101" defTabSz="2083875"/>
            <a:r>
              <a:rPr lang="en-US" altLang="zh-CN" sz="6600" b="1" kern="1200" dirty="0" smtClean="0">
                <a:latin typeface="+mj-lt"/>
                <a:ea typeface="+mj-ea"/>
                <a:cs typeface="+mj-cs"/>
                <a:sym typeface="Lucida Grande"/>
              </a:rPr>
              <a:t>3GPP Standard Progress</a:t>
            </a:r>
            <a:endParaRPr lang="zh-CN" altLang="en-US" sz="6600" b="1" kern="1200" dirty="0">
              <a:latin typeface="+mj-lt"/>
              <a:ea typeface="+mj-ea"/>
              <a:cs typeface="+mj-cs"/>
              <a:sym typeface="Lucida Grande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310541" y="10346932"/>
            <a:ext cx="1193202" cy="695668"/>
          </a:xfrm>
          <a:prstGeom prst="rect">
            <a:avLst/>
          </a:prstGeom>
          <a:noFill/>
        </p:spPr>
        <p:txBody>
          <a:bodyPr wrap="none" lIns="186018" tIns="93010" rIns="186018" bIns="93010" rtlCol="0">
            <a:spAutoFit/>
          </a:bodyPr>
          <a:lstStyle/>
          <a:p>
            <a:pPr algn="ctr">
              <a:buNone/>
            </a:pPr>
            <a:r>
              <a:rPr lang="en-US" altLang="zh-CN" sz="33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R13</a:t>
            </a:r>
          </a:p>
        </p:txBody>
      </p:sp>
      <p:sp>
        <p:nvSpPr>
          <p:cNvPr id="143" name="圆角矩形 142"/>
          <p:cNvSpPr/>
          <p:nvPr/>
        </p:nvSpPr>
        <p:spPr bwMode="auto">
          <a:xfrm>
            <a:off x="2709343" y="11507731"/>
            <a:ext cx="2447522" cy="1057583"/>
          </a:xfrm>
          <a:prstGeom prst="roundRect">
            <a:avLst>
              <a:gd name="adj" fmla="val 4613"/>
            </a:avLst>
          </a:prstGeom>
          <a:solidFill>
            <a:srgbClr val="0000FF"/>
          </a:solidFill>
          <a:ln w="12700">
            <a:noFill/>
          </a:ln>
          <a:effectLst>
            <a:outerShdw blurRad="63500" algn="ctr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 anchorCtr="0"/>
          <a:lstStyle/>
          <a:p>
            <a:pPr algn="ctr">
              <a:buClr>
                <a:srgbClr val="000000">
                  <a:lumMod val="50000"/>
                  <a:lumOff val="50000"/>
                </a:srgbClr>
              </a:buClr>
              <a:buSzPct val="60000"/>
              <a:buNone/>
            </a:pPr>
            <a:r>
              <a:rPr lang="en-US" altLang="zh-CN" sz="33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NB-LTE</a:t>
            </a:r>
            <a:endParaRPr lang="en-US" altLang="zh-CN" sz="3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1655854" y="11702716"/>
            <a:ext cx="576045" cy="695668"/>
          </a:xfrm>
          <a:prstGeom prst="rect">
            <a:avLst/>
          </a:prstGeom>
          <a:noFill/>
        </p:spPr>
        <p:txBody>
          <a:bodyPr wrap="none" lIns="186018" tIns="93010" rIns="186018" bIns="93010" rtlCol="0">
            <a:spAutoFit/>
          </a:bodyPr>
          <a:lstStyle/>
          <a:p>
            <a:pPr algn="ctr">
              <a:buNone/>
            </a:pPr>
            <a:r>
              <a:rPr lang="en-US" altLang="zh-CN" sz="33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?</a:t>
            </a:r>
          </a:p>
        </p:txBody>
      </p:sp>
      <p:sp>
        <p:nvSpPr>
          <p:cNvPr id="151" name="流程图: 联系 73"/>
          <p:cNvSpPr/>
          <p:nvPr/>
        </p:nvSpPr>
        <p:spPr bwMode="auto">
          <a:xfrm>
            <a:off x="12768858" y="11731848"/>
            <a:ext cx="365689" cy="383752"/>
          </a:xfrm>
          <a:prstGeom prst="flowChartConnector">
            <a:avLst/>
          </a:pr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185908" tIns="92953" rIns="185908" bIns="92953" rtlCol="0" anchor="ctr"/>
          <a:lstStyle/>
          <a:p>
            <a:pPr marL="726641" indent="-726641" defTabSz="1860195">
              <a:lnSpc>
                <a:spcPct val="140000"/>
              </a:lnSpc>
              <a:buClr>
                <a:srgbClr val="EEECE1"/>
              </a:buClr>
              <a:buFont typeface="Wingdings" pitchFamily="2" charset="2"/>
              <a:buChar char="l"/>
              <a:defRPr/>
            </a:pPr>
            <a:endParaRPr lang="en-US" sz="35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0" name="Down Arrow 59"/>
          <p:cNvSpPr/>
          <p:nvPr/>
        </p:nvSpPr>
        <p:spPr bwMode="auto">
          <a:xfrm>
            <a:off x="14929098" y="2370808"/>
            <a:ext cx="504056" cy="2736616"/>
          </a:xfrm>
          <a:prstGeom prst="downArrow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9200" tIns="39600" rIns="79200" bIns="396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FrutigerNext LT Regular" pitchFamily="34" charset="0"/>
              <a:ea typeface="MS PGothic" pitchFamily="34" charset="-128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3634351" y="1506712"/>
            <a:ext cx="2972352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We are here</a:t>
            </a:r>
            <a:endParaRPr lang="zh-CN" altLang="en-US" sz="36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0645761" y="12091888"/>
            <a:ext cx="4614843" cy="680279"/>
          </a:xfrm>
          <a:prstGeom prst="rect">
            <a:avLst/>
          </a:prstGeom>
          <a:noFill/>
          <a:ln>
            <a:noFill/>
          </a:ln>
        </p:spPr>
        <p:txBody>
          <a:bodyPr wrap="none" lIns="186018" tIns="93010" rIns="186018" bIns="93010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First outline concept</a:t>
            </a:r>
            <a:endParaRPr lang="zh-CN" altLang="en-US" sz="32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74" name="Picture 2" descr="D:\图片\图标\77094b36acaf2eddf5b95c3c8c1001e93801939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96850" y="5899200"/>
            <a:ext cx="925475" cy="971191"/>
          </a:xfrm>
          <a:prstGeom prst="rect">
            <a:avLst/>
          </a:prstGeom>
          <a:noFill/>
        </p:spPr>
      </p:pic>
      <p:sp>
        <p:nvSpPr>
          <p:cNvPr id="75" name="TextBox 74"/>
          <p:cNvSpPr txBox="1"/>
          <p:nvPr/>
        </p:nvSpPr>
        <p:spPr>
          <a:xfrm>
            <a:off x="12079940" y="6835304"/>
            <a:ext cx="2324922" cy="695668"/>
          </a:xfrm>
          <a:prstGeom prst="rect">
            <a:avLst/>
          </a:prstGeom>
          <a:noFill/>
        </p:spPr>
        <p:txBody>
          <a:bodyPr wrap="none" lIns="186018" tIns="93010" rIns="186018" bIns="93010" rtlCol="0">
            <a:spAutoFit/>
          </a:bodyPr>
          <a:lstStyle/>
          <a:p>
            <a:pPr algn="ctr">
              <a:buNone/>
            </a:pPr>
            <a:r>
              <a:rPr lang="en-US" altLang="zh-CN" sz="33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SI Closed</a:t>
            </a:r>
            <a:endParaRPr lang="zh-CN" altLang="en-US" sz="33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7" name="流程图: 联系 73"/>
          <p:cNvSpPr/>
          <p:nvPr/>
        </p:nvSpPr>
        <p:spPr bwMode="auto">
          <a:xfrm>
            <a:off x="7872314" y="8995544"/>
            <a:ext cx="365689" cy="383752"/>
          </a:xfrm>
          <a:prstGeom prst="flowChartConnector">
            <a:avLst/>
          </a:pr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185908" tIns="92953" rIns="185908" bIns="92953" rtlCol="0" anchor="ctr"/>
          <a:lstStyle/>
          <a:p>
            <a:pPr marL="726641" indent="-726641" defTabSz="1860195">
              <a:lnSpc>
                <a:spcPct val="140000"/>
              </a:lnSpc>
              <a:buClr>
                <a:srgbClr val="EEECE1"/>
              </a:buClr>
              <a:buFont typeface="Wingdings" pitchFamily="2" charset="2"/>
              <a:buChar char="l"/>
              <a:defRPr/>
            </a:pPr>
            <a:endParaRPr lang="en-US" sz="35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84" name="流程图: 联系 73"/>
          <p:cNvSpPr/>
          <p:nvPr/>
        </p:nvSpPr>
        <p:spPr bwMode="auto">
          <a:xfrm>
            <a:off x="7080226" y="10579720"/>
            <a:ext cx="365689" cy="383752"/>
          </a:xfrm>
          <a:prstGeom prst="flowChartConnector">
            <a:avLst/>
          </a:pr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185908" tIns="92953" rIns="185908" bIns="92953" rtlCol="0" anchor="ctr"/>
          <a:lstStyle/>
          <a:p>
            <a:pPr marL="726641" indent="-726641" defTabSz="1860195">
              <a:lnSpc>
                <a:spcPct val="140000"/>
              </a:lnSpc>
              <a:buClr>
                <a:srgbClr val="EEECE1"/>
              </a:buClr>
              <a:buFont typeface="Wingdings" pitchFamily="2" charset="2"/>
              <a:buChar char="l"/>
              <a:defRPr/>
            </a:pPr>
            <a:endParaRPr lang="en-US" sz="35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89" name="直接连接符 81"/>
          <p:cNvCxnSpPr/>
          <p:nvPr/>
        </p:nvCxnSpPr>
        <p:spPr>
          <a:xfrm flipH="1">
            <a:off x="12984882" y="3018880"/>
            <a:ext cx="0" cy="9820417"/>
          </a:xfrm>
          <a:prstGeom prst="line">
            <a:avLst/>
          </a:prstGeom>
          <a:ln w="12700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2" name="Date Placeholder 3"/>
          <p:cNvSpPr>
            <a:spLocks noGrp="1"/>
          </p:cNvSpPr>
          <p:nvPr>
            <p:ph type="dt" sz="half" idx="10"/>
          </p:nvPr>
        </p:nvSpPr>
        <p:spPr>
          <a:xfrm>
            <a:off x="16964029" y="13617589"/>
            <a:ext cx="5592764" cy="955676"/>
          </a:xfrm>
        </p:spPr>
        <p:txBody>
          <a:bodyPr/>
          <a:lstStyle/>
          <a:p>
            <a:pPr>
              <a:defRPr/>
            </a:pPr>
            <a:r>
              <a:rPr lang="de-DE" altLang="zh-CN" dirty="0" smtClean="0"/>
              <a:t>Page </a:t>
            </a:r>
            <a:fld id="{A532C2A1-E23D-4EBC-A06C-C7EE94BEF22C}" type="slidenum">
              <a:rPr lang="de-DE" altLang="zh-CN" smtClean="0"/>
              <a:pPr>
                <a:defRPr/>
              </a:pPr>
              <a:t>4</a:t>
            </a:fld>
            <a:endParaRPr lang="en-GB" altLang="zh-CN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498" y="210572"/>
            <a:ext cx="23498051" cy="1368148"/>
          </a:xfr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81400" rIns="162792" bIns="81400" numCol="1" anchor="ctr" anchorCtr="0" compatLnSpc="1">
            <a:prstTxWarp prst="textNoShape">
              <a:avLst/>
            </a:prstTxWarp>
          </a:bodyPr>
          <a:lstStyle/>
          <a:p>
            <a:pPr lvl="1">
              <a:defRPr/>
            </a:pPr>
            <a:r>
              <a:rPr lang="en-GB" altLang="zh-CN" sz="6500" b="1" kern="1200" dirty="0" smtClean="0">
                <a:latin typeface="+mj-lt"/>
                <a:ea typeface="+mj-ea"/>
                <a:cs typeface="+mj-cs"/>
                <a:sym typeface="Huawei Script Regular" charset="0"/>
              </a:rPr>
              <a:t>Conclusion of GERAN study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6964029" y="13617589"/>
            <a:ext cx="5592764" cy="955676"/>
          </a:xfrm>
        </p:spPr>
        <p:txBody>
          <a:bodyPr/>
          <a:lstStyle/>
          <a:p>
            <a:pPr>
              <a:defRPr/>
            </a:pPr>
            <a:r>
              <a:rPr lang="de-DE" altLang="zh-CN" dirty="0" smtClean="0"/>
              <a:t>Page </a:t>
            </a:r>
            <a:fld id="{A532C2A1-E23D-4EBC-A06C-C7EE94BEF22C}" type="slidenum">
              <a:rPr lang="de-DE" altLang="zh-CN" smtClean="0"/>
              <a:pPr>
                <a:defRPr/>
              </a:pPr>
              <a:t>5</a:t>
            </a:fld>
            <a:endParaRPr lang="en-GB" altLang="zh-CN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33228692"/>
              </p:ext>
            </p:extLst>
          </p:nvPr>
        </p:nvGraphicFramePr>
        <p:xfrm>
          <a:off x="311474" y="5092579"/>
          <a:ext cx="23690632" cy="8373294"/>
        </p:xfrm>
        <a:graphic>
          <a:graphicData uri="http://schemas.openxmlformats.org/drawingml/2006/table">
            <a:tbl>
              <a:tblPr/>
              <a:tblGrid>
                <a:gridCol w="4824536"/>
                <a:gridCol w="2376264"/>
                <a:gridCol w="2376264"/>
                <a:gridCol w="2808312"/>
                <a:gridCol w="2952328"/>
                <a:gridCol w="2736304"/>
                <a:gridCol w="2808312"/>
                <a:gridCol w="2808312"/>
              </a:tblGrid>
              <a:tr h="64848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1" kern="100" dirty="0" smtClean="0">
                          <a:latin typeface="Arial"/>
                          <a:ea typeface="宋体"/>
                          <a:cs typeface="Times New Roman"/>
                        </a:rPr>
                        <a:t>Objective</a:t>
                      </a:r>
                      <a:endParaRPr lang="zh-CN" sz="24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1" kern="100" dirty="0">
                          <a:latin typeface="Arial"/>
                          <a:ea typeface="宋体"/>
                          <a:cs typeface="Times New Roman"/>
                        </a:rPr>
                        <a:t>Completed techniques</a:t>
                      </a:r>
                      <a:endParaRPr lang="zh-CN" sz="24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1" kern="100" dirty="0">
                          <a:latin typeface="Arial"/>
                          <a:ea typeface="宋体"/>
                          <a:cs typeface="Times New Roman"/>
                        </a:rPr>
                        <a:t>Partially described techniques</a:t>
                      </a:r>
                      <a:endParaRPr lang="zh-CN" sz="24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90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1" kern="100" dirty="0">
                          <a:latin typeface="Arial"/>
                          <a:ea typeface="宋体"/>
                          <a:cs typeface="Times New Roman"/>
                        </a:rPr>
                        <a:t>EC-GSM</a:t>
                      </a:r>
                      <a:endParaRPr lang="zh-CN" sz="24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1" kern="100" dirty="0">
                          <a:latin typeface="Arial"/>
                          <a:ea typeface="宋体"/>
                          <a:cs typeface="Times New Roman"/>
                        </a:rPr>
                        <a:t>NB-CIoT</a:t>
                      </a:r>
                      <a:endParaRPr lang="zh-CN" sz="24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1" kern="100" dirty="0">
                          <a:latin typeface="Arial"/>
                          <a:ea typeface="宋体"/>
                          <a:cs typeface="Times New Roman"/>
                        </a:rPr>
                        <a:t>NB-LTE</a:t>
                      </a:r>
                      <a:endParaRPr lang="zh-CN" sz="24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1" kern="100" dirty="0" smtClean="0">
                          <a:latin typeface="Arial"/>
                          <a:ea typeface="宋体"/>
                          <a:cs typeface="Times New Roman"/>
                        </a:rPr>
                        <a:t>NB-M2M</a:t>
                      </a:r>
                      <a:endParaRPr lang="zh-CN" sz="24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1" kern="100">
                          <a:latin typeface="Arial"/>
                          <a:ea typeface="宋体"/>
                          <a:cs typeface="Times New Roman"/>
                        </a:rPr>
                        <a:t>NB-OFDMA</a:t>
                      </a:r>
                      <a:endParaRPr lang="zh-CN" sz="24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1" kern="100" dirty="0">
                          <a:latin typeface="Arial"/>
                          <a:ea typeface="宋体"/>
                          <a:cs typeface="Times New Roman"/>
                        </a:rPr>
                        <a:t>N-GSM</a:t>
                      </a:r>
                      <a:endParaRPr lang="zh-CN" sz="24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1" kern="100" dirty="0">
                          <a:latin typeface="Arial"/>
                          <a:ea typeface="宋体"/>
                          <a:cs typeface="Times New Roman"/>
                        </a:rPr>
                        <a:t>C-UNB</a:t>
                      </a:r>
                      <a:endParaRPr lang="zh-CN" sz="24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633205">
                <a:tc>
                  <a:txBody>
                    <a:bodyPr/>
                    <a:lstStyle/>
                    <a:p>
                      <a:pPr marL="72000">
                        <a:spcAft>
                          <a:spcPts val="0"/>
                        </a:spcAft>
                      </a:pPr>
                      <a:r>
                        <a:rPr lang="en-GB" sz="2400" kern="100" dirty="0">
                          <a:latin typeface="Arial"/>
                          <a:ea typeface="宋体"/>
                          <a:cs typeface="Times New Roman"/>
                        </a:rPr>
                        <a:t>Improved indoor </a:t>
                      </a:r>
                      <a:r>
                        <a:rPr lang="en-GB" sz="2400" kern="100" dirty="0" smtClean="0">
                          <a:latin typeface="Arial"/>
                          <a:ea typeface="宋体"/>
                          <a:cs typeface="Times New Roman"/>
                        </a:rPr>
                        <a:t>coverage (20dB)</a:t>
                      </a:r>
                      <a:endParaRPr lang="zh-CN" sz="2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Expected to be fulfilled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 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Expected to be fulfilled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Not 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881143">
                <a:tc>
                  <a:txBody>
                    <a:bodyPr/>
                    <a:lstStyle/>
                    <a:p>
                      <a:pPr marL="72000">
                        <a:spcAft>
                          <a:spcPts val="0"/>
                        </a:spcAft>
                      </a:pPr>
                      <a:r>
                        <a:rPr lang="en-GB" sz="2400" kern="100" dirty="0" smtClean="0">
                          <a:latin typeface="Arial"/>
                          <a:ea typeface="宋体"/>
                          <a:cs typeface="Times New Roman"/>
                        </a:rPr>
                        <a:t>Support of massive number of low throughput devices (52547 devices per cell by</a:t>
                      </a:r>
                      <a:r>
                        <a:rPr lang="en-GB" sz="2400" kern="100" baseline="0" dirty="0" smtClean="0">
                          <a:latin typeface="Arial"/>
                          <a:ea typeface="宋体"/>
                          <a:cs typeface="Times New Roman"/>
                        </a:rPr>
                        <a:t> mixed traffic models</a:t>
                      </a:r>
                      <a:r>
                        <a:rPr lang="en-GB" sz="2400" kern="100" dirty="0" smtClean="0">
                          <a:latin typeface="Arial"/>
                          <a:ea typeface="宋体"/>
                          <a:cs typeface="Times New Roman"/>
                        </a:rPr>
                        <a:t>)</a:t>
                      </a:r>
                      <a:endParaRPr lang="zh-CN" sz="2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Inconclusive/FFS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Expected to be fulfilled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Inconclusive/FFS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Not </a:t>
                      </a:r>
                      <a:r>
                        <a:rPr lang="en-GB" sz="2400" b="0" kern="100" dirty="0" smtClean="0">
                          <a:latin typeface="Arial"/>
                          <a:ea typeface="宋体"/>
                          <a:cs typeface="Times New Roman"/>
                        </a:rPr>
                        <a:t>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979458">
                <a:tc>
                  <a:txBody>
                    <a:bodyPr/>
                    <a:lstStyle/>
                    <a:p>
                      <a:pPr marL="72000">
                        <a:spcAft>
                          <a:spcPts val="0"/>
                        </a:spcAft>
                      </a:pPr>
                      <a:r>
                        <a:rPr lang="en-GB" sz="2400" kern="100" dirty="0">
                          <a:latin typeface="Arial"/>
                          <a:ea typeface="宋体"/>
                          <a:cs typeface="Times New Roman"/>
                        </a:rPr>
                        <a:t>Reduced device complexity </a:t>
                      </a:r>
                      <a:r>
                        <a:rPr lang="en-GB" sz="2400" kern="100" dirty="0" smtClean="0">
                          <a:latin typeface="Arial"/>
                          <a:ea typeface="宋体"/>
                          <a:cs typeface="Times New Roman"/>
                        </a:rPr>
                        <a:t>(much lower cost than</a:t>
                      </a:r>
                      <a:r>
                        <a:rPr lang="en-GB" sz="2400" kern="100" baseline="0" dirty="0" smtClean="0">
                          <a:latin typeface="Arial"/>
                          <a:ea typeface="宋体"/>
                          <a:cs typeface="Times New Roman"/>
                        </a:rPr>
                        <a:t> GPRS chipset</a:t>
                      </a:r>
                      <a:r>
                        <a:rPr lang="en-GB" sz="2400" kern="100" dirty="0" smtClean="0">
                          <a:latin typeface="Arial"/>
                          <a:ea typeface="宋体"/>
                          <a:cs typeface="Times New Roman"/>
                        </a:rPr>
                        <a:t>)</a:t>
                      </a:r>
                      <a:endParaRPr lang="zh-CN" sz="2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Inconclusive/FFS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Expected to be fulfilled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Expected to be fulfilled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Expected to be fulfilled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Not 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marL="72000">
                        <a:spcAft>
                          <a:spcPts val="0"/>
                        </a:spcAft>
                      </a:pPr>
                      <a:r>
                        <a:rPr lang="en-GB" sz="2400" kern="100" dirty="0">
                          <a:latin typeface="Arial"/>
                          <a:ea typeface="宋体"/>
                          <a:cs typeface="Times New Roman"/>
                        </a:rPr>
                        <a:t>Improved power efficiency </a:t>
                      </a:r>
                      <a:r>
                        <a:rPr lang="en-GB" sz="2400" kern="100" dirty="0" smtClean="0">
                          <a:latin typeface="Arial"/>
                          <a:ea typeface="宋体"/>
                          <a:cs typeface="Times New Roman"/>
                        </a:rPr>
                        <a:t>(10 years battery life)</a:t>
                      </a:r>
                      <a:endParaRPr lang="zh-CN" sz="2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Inconclusive/FFS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Inconclusive/FFS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Not 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835442">
                <a:tc>
                  <a:txBody>
                    <a:bodyPr/>
                    <a:lstStyle/>
                    <a:p>
                      <a:pPr marL="72000">
                        <a:spcAft>
                          <a:spcPts val="0"/>
                        </a:spcAft>
                      </a:pPr>
                      <a:r>
                        <a:rPr lang="en-GB" sz="2400" kern="100" dirty="0" smtClean="0">
                          <a:latin typeface="Arial"/>
                          <a:ea typeface="宋体"/>
                          <a:cs typeface="Times New Roman"/>
                        </a:rPr>
                        <a:t>Latency (exceptional report within 10 seconds)</a:t>
                      </a:r>
                      <a:endParaRPr lang="zh-CN" sz="2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>
                          <a:latin typeface="Arial"/>
                          <a:ea typeface="宋体"/>
                          <a:cs typeface="Times New Roman"/>
                        </a:rPr>
                        <a:t>Compliant</a:t>
                      </a:r>
                      <a:endParaRPr lang="zh-CN" sz="2400" b="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Expected to be fulfilled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Not 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1140688">
                <a:tc>
                  <a:txBody>
                    <a:bodyPr/>
                    <a:lstStyle/>
                    <a:p>
                      <a:pPr marL="72000">
                        <a:spcAft>
                          <a:spcPts val="0"/>
                        </a:spcAft>
                      </a:pPr>
                      <a:r>
                        <a:rPr lang="en-GB" sz="2400" kern="100" dirty="0">
                          <a:latin typeface="Arial"/>
                          <a:ea typeface="宋体"/>
                          <a:cs typeface="Times New Roman"/>
                        </a:rPr>
                        <a:t>Co-existence with </a:t>
                      </a:r>
                      <a:r>
                        <a:rPr lang="en-GB" sz="2400" kern="100" dirty="0" smtClean="0">
                          <a:latin typeface="Arial"/>
                          <a:ea typeface="宋体"/>
                          <a:cs typeface="Times New Roman"/>
                        </a:rPr>
                        <a:t>GSM/UMTS/LTE</a:t>
                      </a:r>
                      <a:endParaRPr lang="zh-CN" sz="2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Inconclusive/FFS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Expected to be fulfilled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Expected to be fulfilled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Expected to be fulfilled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Not 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1091560">
                <a:tc>
                  <a:txBody>
                    <a:bodyPr/>
                    <a:lstStyle/>
                    <a:p>
                      <a:pPr marL="72000">
                        <a:spcAft>
                          <a:spcPts val="0"/>
                        </a:spcAft>
                      </a:pPr>
                      <a:r>
                        <a:rPr lang="en-GB" sz="2400" kern="100" dirty="0">
                          <a:latin typeface="Arial"/>
                          <a:ea typeface="宋体"/>
                          <a:cs typeface="Times New Roman"/>
                        </a:rPr>
                        <a:t>Impact on GSM/EDGE BTS </a:t>
                      </a:r>
                      <a:r>
                        <a:rPr lang="en-GB" sz="2400" kern="100" dirty="0" smtClean="0">
                          <a:latin typeface="Arial"/>
                          <a:ea typeface="宋体"/>
                          <a:cs typeface="Times New Roman"/>
                        </a:rPr>
                        <a:t>hardware</a:t>
                      </a:r>
                      <a:endParaRPr lang="zh-CN" sz="2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Inconclusive/FFS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>
                          <a:latin typeface="Arial"/>
                          <a:ea typeface="宋体"/>
                          <a:cs typeface="Times New Roman"/>
                        </a:rPr>
                        <a:t>Expected to be fulfilled</a:t>
                      </a:r>
                      <a:endParaRPr lang="zh-CN" sz="2400" b="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Expected to be fulfilled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400" b="0" kern="100" dirty="0">
                          <a:latin typeface="Arial"/>
                          <a:ea typeface="宋体"/>
                          <a:cs typeface="Times New Roman"/>
                        </a:rPr>
                        <a:t>Not compliant</a:t>
                      </a:r>
                      <a:endParaRPr lang="zh-CN" sz="2400" b="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11474" y="1607541"/>
            <a:ext cx="23690632" cy="329320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800" b="1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Key conclusions (in GP-151022) are: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800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  NB-CIoT is the only completed clean-slate technique, and was shown to be compliant with all performance and compatibility objectives</a:t>
            </a:r>
            <a:endParaRPr lang="en-US" altLang="zh-CN" sz="2800" dirty="0" smtClean="0">
              <a:solidFill>
                <a:schemeClr val="tx1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800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  EC-GSM is also a completed technique, and was shown to be compliant with all performance and compatibility objectives</a:t>
            </a:r>
          </a:p>
          <a:p>
            <a:pPr lvl="2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800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  But assumes 2.4 MHz system bandwidth, has much less capacity in reports/hour/200kHz, requires 10 dB more UE transmit power for the </a:t>
            </a:r>
            <a:br>
              <a:rPr lang="en-US" altLang="zh-CN" sz="2800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</a:br>
            <a:r>
              <a:rPr lang="en-US" altLang="zh-CN" sz="2800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   same coverage, and does not offer a good solution after GSM re-farming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800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  NB-LTE, NB-M2M, NB-OFDMA, N-GSM, C-UNB are partially described techniques</a:t>
            </a:r>
          </a:p>
        </p:txBody>
      </p:sp>
    </p:spTree>
    <p:extLst>
      <p:ext uri="{BB962C8B-B14F-4D97-AF65-F5344CB8AC3E}">
        <p14:creationId xmlns="" xmlns:p14="http://schemas.microsoft.com/office/powerpoint/2010/main" val="29570243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9506" y="786632"/>
            <a:ext cx="20656548" cy="1830387"/>
          </a:xfrm>
        </p:spPr>
        <p:txBody>
          <a:bodyPr/>
          <a:lstStyle/>
          <a:p>
            <a:r>
              <a:rPr lang="en-GB" b="1" dirty="0" smtClean="0">
                <a:solidFill>
                  <a:srgbClr val="700000"/>
                </a:solidFill>
              </a:rPr>
              <a:t>CONTENTS</a:t>
            </a:r>
            <a:endParaRPr lang="en-GB" b="1" dirty="0">
              <a:solidFill>
                <a:srgbClr val="7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9904" y="3306912"/>
            <a:ext cx="21147086" cy="8939064"/>
          </a:xfrm>
        </p:spPr>
        <p:txBody>
          <a:bodyPr/>
          <a:lstStyle/>
          <a:p>
            <a:r>
              <a:rPr lang="en-US" altLang="zh-CN" sz="6000" dirty="0" smtClean="0">
                <a:solidFill>
                  <a:schemeClr val="bg1">
                    <a:lumMod val="50000"/>
                  </a:schemeClr>
                </a:solidFill>
              </a:rPr>
              <a:t>CIoT Standard status</a:t>
            </a:r>
          </a:p>
          <a:p>
            <a:r>
              <a:rPr lang="en-US" altLang="zh-CN" sz="6000" dirty="0" smtClean="0">
                <a:solidFill>
                  <a:schemeClr val="tx2">
                    <a:lumMod val="75000"/>
                  </a:schemeClr>
                </a:solidFill>
              </a:rPr>
              <a:t>Comparison between NB-</a:t>
            </a:r>
            <a:r>
              <a:rPr lang="en-US" altLang="zh-CN" sz="6000" dirty="0" err="1" smtClean="0">
                <a:solidFill>
                  <a:schemeClr val="tx2">
                    <a:lumMod val="75000"/>
                  </a:schemeClr>
                </a:solidFill>
              </a:rPr>
              <a:t>CIoT</a:t>
            </a:r>
            <a:r>
              <a:rPr lang="en-US" altLang="zh-CN" sz="6000" dirty="0" smtClean="0">
                <a:solidFill>
                  <a:schemeClr val="tx2">
                    <a:lumMod val="75000"/>
                  </a:schemeClr>
                </a:solidFill>
              </a:rPr>
              <a:t> and NB-LTE</a:t>
            </a:r>
          </a:p>
          <a:p>
            <a:r>
              <a:rPr lang="en-US" altLang="zh-CN" sz="6000" dirty="0" smtClean="0">
                <a:solidFill>
                  <a:schemeClr val="bg1">
                    <a:lumMod val="50000"/>
                  </a:schemeClr>
                </a:solidFill>
              </a:rPr>
              <a:t>View on way forward in RAN#69</a:t>
            </a: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A532C2A1-E23D-4EBC-A06C-C7EE94BEF22C}" type="slidenum">
              <a:rPr lang="de-DE" altLang="zh-CN" smtClean="0"/>
              <a:pPr>
                <a:defRPr/>
              </a:pPr>
              <a:t>6</a:t>
            </a:fld>
            <a:endParaRPr lang="en-GB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5490" y="66552"/>
            <a:ext cx="20656548" cy="1542355"/>
          </a:xfr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81461" rIns="162918" bIns="81461" numCol="1" anchor="ctr" anchorCtr="0" compatLnSpc="1">
            <a:prstTxWarp prst="textNoShape">
              <a:avLst/>
            </a:prstTxWarp>
          </a:bodyPr>
          <a:lstStyle/>
          <a:p>
            <a:pPr lvl="1">
              <a:defRPr/>
            </a:pPr>
            <a:r>
              <a:rPr lang="en-US" altLang="zh-CN" sz="6600" b="1" kern="1200" dirty="0" smtClean="0">
                <a:latin typeface="+mj-lt"/>
                <a:ea typeface="+mj-ea"/>
                <a:cs typeface="+mj-cs"/>
                <a:sym typeface="Huawei Script Regular" charset="0"/>
              </a:rPr>
              <a:t>Key messages on NB-LTE</a:t>
            </a:r>
            <a:endParaRPr lang="zh-CN" altLang="en-US" sz="6600" b="1" kern="1200" dirty="0" smtClean="0">
              <a:latin typeface="+mj-lt"/>
              <a:ea typeface="+mj-ea"/>
              <a:cs typeface="+mj-cs"/>
              <a:sym typeface="Huawei Script Regular" charset="0"/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idx="1"/>
          </p:nvPr>
        </p:nvSpPr>
        <p:spPr>
          <a:xfrm>
            <a:off x="239466" y="1794744"/>
            <a:ext cx="23930098" cy="1116124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altLang="zh-CN" sz="4000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NB-LTE was a last-minute proposal submitted to GERAN, based on LTE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altLang="zh-CN" sz="3200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The underlying concept for NB-LTE is to re-use LTE as much as possible. Therefore, the concept description is adopted into TR 45.820 as a separate chapter 7A, which is a different section than Sec 7 clean slate solution.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altLang="zh-CN" sz="3200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However, due to some key differences between Cellular IoT and </a:t>
            </a:r>
            <a:r>
              <a:rPr lang="en-US" altLang="zh-CN" sz="3200" dirty="0" err="1" smtClean="0">
                <a:latin typeface="Arial" pitchFamily="34" charset="0"/>
                <a:ea typeface="宋体" pitchFamily="2" charset="-122"/>
                <a:cs typeface="Arial" pitchFamily="34" charset="0"/>
              </a:rPr>
              <a:t>eMTC</a:t>
            </a:r>
            <a:r>
              <a:rPr lang="en-US" altLang="zh-CN" sz="3200" dirty="0">
                <a:latin typeface="Arial" pitchFamily="34" charset="0"/>
                <a:ea typeface="宋体" pitchFamily="2" charset="-122"/>
                <a:cs typeface="Arial" pitchFamily="34" charset="0"/>
              </a:rPr>
              <a:t>/</a:t>
            </a:r>
            <a:r>
              <a:rPr lang="en-US" altLang="zh-CN" sz="3200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LTE, it is actually very difficult to re-use many aspects of the </a:t>
            </a:r>
            <a:r>
              <a:rPr lang="en-US" altLang="zh-CN" sz="3200" dirty="0" err="1" smtClean="0">
                <a:latin typeface="Arial" pitchFamily="34" charset="0"/>
                <a:ea typeface="宋体" pitchFamily="2" charset="-122"/>
                <a:cs typeface="Arial" pitchFamily="34" charset="0"/>
              </a:rPr>
              <a:t>eMTC</a:t>
            </a:r>
            <a:r>
              <a:rPr lang="en-US" altLang="zh-CN" sz="3200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 and LTE design – so a large amount of standardization effort is still required.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altLang="zh-CN" sz="4000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NB-LTE proposal is incomplete and only evaluated to a very limited degree in GERAN.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GB" altLang="zh-CN" sz="3200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Proper evaluation to same level of maturity as other proposals in GERAN would need ~9 additional months of study, and even more for an in-band deployment option. 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GB" altLang="zh-CN" sz="3200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TR 45.820 captured many areas for FFS. It has not </a:t>
            </a:r>
            <a:r>
              <a:rPr lang="en-US" altLang="zh-CN" sz="3200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been </a:t>
            </a:r>
            <a:r>
              <a:rPr lang="en-GB" altLang="zh-CN" sz="3200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proven that NB-LTE can meet any of the Study Item objectives (see the Conclusions of the SI). No coexistence analysis for any scenarios was provided.</a:t>
            </a:r>
            <a:endParaRPr lang="en-US" altLang="zh-CN" sz="3200" dirty="0" smtClean="0"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altLang="zh-CN" sz="4000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Operation using in-band LTE spectrum is very challenging, unproven, and unlikely to meet the performance objectives defined in Cellular IoT study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altLang="zh-CN" sz="3200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NB-LTE in-band deployment was claimed in GERAN but the proponents did not provide the detailed design and there were no in-band performance evaluations or any coexistence analysis. 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altLang="zh-CN" sz="3200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Huawei submitted a paper in GP-150871 containing detail analysis explaining the challenges of in-band deployment for NB-LTE design (such as limited PSD boosting, non-orthogonality of uplink, etc.) and the drawbacks in terms of performance. No answers to these key questions were provided. 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endParaRPr lang="en-US" altLang="zh-CN" sz="3200" dirty="0" smtClean="0"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endParaRPr lang="en-GB" altLang="zh-CN" sz="3600" dirty="0" smtClean="0"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endParaRPr lang="en-US" altLang="zh-CN" sz="3600" dirty="0" smtClean="0"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6964029" y="13617589"/>
            <a:ext cx="5592764" cy="955676"/>
          </a:xfrm>
        </p:spPr>
        <p:txBody>
          <a:bodyPr/>
          <a:lstStyle/>
          <a:p>
            <a:pPr>
              <a:defRPr/>
            </a:pPr>
            <a:r>
              <a:rPr lang="de-DE" altLang="zh-CN" dirty="0" smtClean="0"/>
              <a:t>Page </a:t>
            </a:r>
            <a:fld id="{A532C2A1-E23D-4EBC-A06C-C7EE94BEF22C}" type="slidenum">
              <a:rPr lang="de-DE" altLang="zh-CN" smtClean="0"/>
              <a:pPr>
                <a:defRPr/>
              </a:pPr>
              <a:t>7</a:t>
            </a:fld>
            <a:endParaRPr lang="en-GB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482" y="354584"/>
            <a:ext cx="23498050" cy="1008112"/>
          </a:xfr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81400" rIns="162792" bIns="81400" numCol="1" anchor="ctr" anchorCtr="0" compatLnSpc="1">
            <a:prstTxWarp prst="textNoShape">
              <a:avLst/>
            </a:prstTxWarp>
          </a:bodyPr>
          <a:lstStyle/>
          <a:p>
            <a:pPr lvl="1">
              <a:defRPr/>
            </a:pPr>
            <a:r>
              <a:rPr lang="en-GB" altLang="zh-CN" sz="6600" b="1" kern="1200" dirty="0" smtClean="0">
                <a:latin typeface="+mj-lt"/>
                <a:ea typeface="+mj-ea"/>
                <a:cs typeface="+mj-cs"/>
                <a:sym typeface="Huawei Script Regular" charset="0"/>
              </a:rPr>
              <a:t>Overview of NB-</a:t>
            </a:r>
            <a:r>
              <a:rPr lang="en-GB" altLang="zh-CN" sz="6600" b="1" kern="1200" dirty="0" err="1" smtClean="0">
                <a:latin typeface="+mj-lt"/>
                <a:ea typeface="+mj-ea"/>
                <a:cs typeface="+mj-cs"/>
                <a:sym typeface="Huawei Script Regular" charset="0"/>
              </a:rPr>
              <a:t>CIoT</a:t>
            </a:r>
            <a:r>
              <a:rPr lang="en-GB" altLang="zh-CN" sz="6600" b="1" kern="1200" dirty="0" smtClean="0">
                <a:latin typeface="+mj-lt"/>
                <a:ea typeface="+mj-ea"/>
                <a:cs typeface="+mj-cs"/>
                <a:sym typeface="Huawei Script Regular" charset="0"/>
              </a:rPr>
              <a:t> and NB-LTE</a:t>
            </a:r>
            <a:endParaRPr lang="en-GB" altLang="zh-CN" sz="6600" b="1" kern="1200" dirty="0">
              <a:latin typeface="+mj-lt"/>
              <a:ea typeface="+mj-ea"/>
              <a:cs typeface="+mj-cs"/>
              <a:sym typeface="Huawei Script Regular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52454124"/>
              </p:ext>
            </p:extLst>
          </p:nvPr>
        </p:nvGraphicFramePr>
        <p:xfrm>
          <a:off x="2903762" y="1866752"/>
          <a:ext cx="18218026" cy="10141908"/>
        </p:xfrm>
        <a:graphic>
          <a:graphicData uri="http://schemas.openxmlformats.org/drawingml/2006/table">
            <a:tbl>
              <a:tblPr/>
              <a:tblGrid>
                <a:gridCol w="4662573"/>
                <a:gridCol w="3612516"/>
                <a:gridCol w="3592286"/>
                <a:gridCol w="3143251"/>
                <a:gridCol w="3207400"/>
              </a:tblGrid>
              <a:tr h="575628">
                <a:tc>
                  <a:txBody>
                    <a:bodyPr/>
                    <a:lstStyle/>
                    <a:p>
                      <a:pPr algn="l"/>
                      <a:endParaRPr lang="zh-CN" sz="2500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500" b="1" kern="100" dirty="0"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Downlink</a:t>
                      </a:r>
                      <a:endParaRPr lang="zh-CN" sz="2500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5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C9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247800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500" b="1" kern="100" dirty="0" smtClean="0"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Uplink</a:t>
                      </a:r>
                      <a:endParaRPr lang="zh-CN" altLang="zh-CN" sz="2500" kern="100" dirty="0" smtClean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5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C96"/>
                    </a:solidFill>
                  </a:tcPr>
                </a:tc>
              </a:tr>
              <a:tr h="57562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500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500" b="1" kern="100" dirty="0" smtClean="0"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NB-LTE</a:t>
                      </a:r>
                      <a:endParaRPr lang="zh-CN" sz="2500" b="1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500" b="1" kern="100" dirty="0" smtClean="0"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NB-</a:t>
                      </a:r>
                      <a:r>
                        <a:rPr lang="en-US" altLang="zh-CN" sz="2500" b="1" kern="100" dirty="0" err="1" smtClean="0"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CIoT</a:t>
                      </a:r>
                      <a:endParaRPr lang="zh-CN" sz="2500" b="1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500" b="1" kern="100" dirty="0" smtClean="0"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NB-LTE</a:t>
                      </a:r>
                      <a:endParaRPr lang="zh-CN" sz="2500" b="1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500" b="1" kern="100" dirty="0" smtClean="0"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NB-</a:t>
                      </a:r>
                      <a:r>
                        <a:rPr lang="en-US" altLang="zh-CN" sz="2500" b="1" kern="100" dirty="0" err="1" smtClean="0"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CIoT</a:t>
                      </a:r>
                      <a:endParaRPr lang="zh-CN" sz="2500" b="1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7562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1" kern="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Multiple access</a:t>
                      </a:r>
                      <a:endParaRPr lang="zh-CN" sz="2500" b="1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0" kern="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OFDMA</a:t>
                      </a:r>
                      <a:endParaRPr lang="zh-CN" sz="2500" b="0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247800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500" b="0" kern="10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OFDMA</a:t>
                      </a:r>
                      <a:endParaRPr lang="zh-CN" altLang="zh-CN" sz="2500" b="0" kern="100" dirty="0" smtClean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247800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500" b="0" kern="10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SC-FDMA</a:t>
                      </a:r>
                      <a:endParaRPr lang="zh-CN" altLang="zh-CN" sz="2500" b="0" kern="100" dirty="0" smtClean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247800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500" b="0" kern="10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FDMA</a:t>
                      </a:r>
                      <a:endParaRPr lang="zh-CN" altLang="zh-CN" sz="2500" b="0" kern="100" dirty="0" smtClean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62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500" b="1" kern="100" dirty="0" smtClean="0"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Frame structure</a:t>
                      </a:r>
                      <a:endParaRPr lang="zh-CN" sz="2500" b="1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M-frame</a:t>
                      </a:r>
                      <a:r>
                        <a:rPr lang="en-US" altLang="zh-CN" sz="2500" b="0" kern="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 60ms</a:t>
                      </a:r>
                      <a:br>
                        <a:rPr lang="en-US" altLang="zh-CN" sz="2500" b="0" kern="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</a:br>
                      <a:r>
                        <a:rPr lang="en-US" altLang="zh-CN" sz="2500" b="0" kern="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M-subframe 6ms</a:t>
                      </a:r>
                      <a:endParaRPr 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Frame</a:t>
                      </a:r>
                      <a:r>
                        <a:rPr lang="en-US" altLang="zh-CN" sz="2500" b="0" kern="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 1.28s</a:t>
                      </a:r>
                      <a:br>
                        <a:rPr lang="en-US" altLang="zh-CN" sz="2500" b="0" kern="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</a:br>
                      <a:r>
                        <a:rPr lang="en-US" altLang="zh-CN" sz="2500" b="0" kern="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Subframe 160ms</a:t>
                      </a:r>
                      <a:endParaRPr 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562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1" kern="10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Sub-carrier spacing</a:t>
                      </a:r>
                      <a:endParaRPr lang="zh-CN" sz="2500" b="1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15 </a:t>
                      </a:r>
                      <a:r>
                        <a:rPr lang="en-GB" sz="25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kHz</a:t>
                      </a:r>
                      <a:endParaRPr 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3.75 kHz</a:t>
                      </a:r>
                      <a:endParaRPr 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2.5 </a:t>
                      </a:r>
                      <a:r>
                        <a:rPr lang="en-GB" sz="25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kHz</a:t>
                      </a:r>
                      <a:endParaRPr 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5 kHz</a:t>
                      </a:r>
                      <a:endParaRPr 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659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1" kern="10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Number</a:t>
                      </a:r>
                      <a:r>
                        <a:rPr lang="en-GB" sz="2500" b="1" kern="100" baseline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GB" sz="2500" b="1" kern="10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of sub-channels</a:t>
                      </a:r>
                      <a:endParaRPr lang="zh-CN" sz="2500" b="1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2500" b="0" kern="10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12</a:t>
                      </a:r>
                      <a:endParaRPr lang="zh-CN" sz="2500" b="0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0" kern="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48</a:t>
                      </a:r>
                      <a:endParaRPr lang="zh-CN" sz="2500" b="0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500" b="0" kern="100" dirty="0" smtClean="0"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72</a:t>
                      </a:r>
                      <a:endParaRPr lang="zh-CN" sz="2500" b="0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0" kern="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36</a:t>
                      </a:r>
                      <a:endParaRPr lang="zh-CN" sz="2500" b="0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178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1" kern="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Maximum transmit power </a:t>
                      </a:r>
                      <a:endParaRPr lang="zh-CN" sz="2500" b="1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43 </a:t>
                      </a:r>
                      <a:r>
                        <a:rPr lang="en-GB" sz="2500" b="0" kern="1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dBm</a:t>
                      </a:r>
                      <a:endParaRPr 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0" kern="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43 </a:t>
                      </a:r>
                      <a:r>
                        <a:rPr lang="en-GB" sz="2500" b="0" kern="100" dirty="0" err="1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dBm</a:t>
                      </a:r>
                      <a:r>
                        <a:rPr lang="en-GB" sz="2500" b="0" kern="10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 (1/1 reuse)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2500" b="0" kern="10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38 </a:t>
                      </a:r>
                      <a:r>
                        <a:rPr lang="en-GB" altLang="zh-CN" sz="2500" b="0" kern="100" dirty="0" err="1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dBm</a:t>
                      </a:r>
                      <a:r>
                        <a:rPr lang="en-GB" altLang="zh-CN" sz="2500" b="0" kern="10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 (1/3 reuse)</a:t>
                      </a:r>
                      <a:endParaRPr lang="zh-CN" sz="2500" b="0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23 </a:t>
                      </a:r>
                      <a:r>
                        <a:rPr lang="en-GB" sz="2500" b="0" kern="1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dBm</a:t>
                      </a:r>
                      <a:endParaRPr 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0" kern="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23 </a:t>
                      </a:r>
                      <a:r>
                        <a:rPr lang="en-GB" sz="2500" b="0" kern="100" dirty="0" err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dBm</a:t>
                      </a:r>
                      <a:endParaRPr lang="zh-CN" sz="2500" b="0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1" kern="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Modulation mandatory</a:t>
                      </a:r>
                      <a:endParaRPr lang="zh-CN" sz="2500" b="1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BPSK, </a:t>
                      </a:r>
                      <a:r>
                        <a:rPr lang="en-GB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QPSK</a:t>
                      </a:r>
                      <a:endParaRPr 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0" kern="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BPSK, QPSK</a:t>
                      </a:r>
                      <a:endParaRPr lang="zh-CN" sz="2500" b="0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BPSK, QPSK</a:t>
                      </a:r>
                      <a:endParaRPr lang="zh-CN" alt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0" kern="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GMSK</a:t>
                      </a:r>
                      <a:endParaRPr lang="zh-CN" sz="2500" b="0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62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1" kern="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Modulation optional</a:t>
                      </a:r>
                      <a:endParaRPr lang="zh-CN" sz="2500" b="1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16QAM</a:t>
                      </a:r>
                      <a:endParaRPr 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0" kern="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16QAM</a:t>
                      </a:r>
                      <a:endParaRPr lang="zh-CN" sz="2500" b="0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16QAM</a:t>
                      </a:r>
                      <a:endParaRPr lang="zh-CN" altLang="zh-CN" sz="2500" b="0" kern="1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0" kern="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BPSK, QPSK, 8PSK</a:t>
                      </a:r>
                      <a:endParaRPr lang="zh-CN" sz="2500" b="0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62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1" kern="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FFT size</a:t>
                      </a:r>
                      <a:endParaRPr lang="zh-CN" sz="2500" b="1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128</a:t>
                      </a:r>
                      <a:endParaRPr 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0" kern="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64</a:t>
                      </a:r>
                      <a:endParaRPr lang="zh-CN" sz="2500" b="0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128</a:t>
                      </a:r>
                      <a:endParaRPr 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0" kern="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-</a:t>
                      </a:r>
                      <a:endParaRPr lang="zh-CN" sz="2500" b="0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62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2500" b="1" kern="10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Sampling rate</a:t>
                      </a:r>
                      <a:endParaRPr lang="zh-CN" sz="2500" b="1" kern="1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1.92MHz</a:t>
                      </a:r>
                      <a:endParaRPr 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240kHz</a:t>
                      </a:r>
                      <a:endParaRPr 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320kHz</a:t>
                      </a:r>
                      <a:endParaRPr lang="zh-CN" altLang="zh-CN" sz="2500" b="0" kern="1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240kHz</a:t>
                      </a:r>
                      <a:endParaRPr lang="zh-CN" altLang="zh-CN" sz="2500" b="0" kern="1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562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1" kern="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Cyclic prefix</a:t>
                      </a:r>
                      <a:endParaRPr lang="zh-CN" sz="2500" b="1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9/10 samples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(4.7/5.2us)</a:t>
                      </a:r>
                      <a:endParaRPr 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0" kern="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6 </a:t>
                      </a:r>
                      <a:r>
                        <a:rPr lang="en-GB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samples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(25us)</a:t>
                      </a:r>
                      <a:endParaRPr 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9/10</a:t>
                      </a:r>
                      <a:r>
                        <a:rPr lang="en-GB" altLang="zh-CN" sz="2500" b="0" kern="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 samples</a:t>
                      </a:r>
                    </a:p>
                    <a:p>
                      <a:pPr marL="0" marR="0" indent="0" algn="l" defTabSz="247800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(28.125/31.25us)</a:t>
                      </a:r>
                      <a:endParaRPr lang="zh-CN" altLang="zh-CN" sz="2500" b="0" kern="1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None</a:t>
                      </a:r>
                      <a:endParaRPr 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562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1" kern="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FEC</a:t>
                      </a:r>
                      <a:endParaRPr lang="zh-CN" sz="2500" b="1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CC</a:t>
                      </a:r>
                      <a:endParaRPr lang="zh-CN" alt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0" kern="10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CC</a:t>
                      </a:r>
                      <a:endParaRPr lang="zh-CN" sz="2500" b="0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Turbo</a:t>
                      </a:r>
                      <a:endParaRPr 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500" b="0" kern="1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Turbo</a:t>
                      </a:r>
                      <a:endParaRPr lang="zh-CN" sz="2500" b="0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62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2500" b="1" kern="10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PAPR (dB)</a:t>
                      </a:r>
                      <a:endParaRPr lang="zh-CN" sz="2500" b="1" kern="1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7.8</a:t>
                      </a:r>
                      <a:endParaRPr lang="zh-CN" alt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500" b="0" kern="100" dirty="0" smtClean="0"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7.9</a:t>
                      </a:r>
                      <a:endParaRPr lang="zh-CN" sz="2500" b="0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5.7 dB</a:t>
                      </a:r>
                      <a:endParaRPr 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500" b="0" kern="100" dirty="0" smtClean="0"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0 dB</a:t>
                      </a:r>
                      <a:endParaRPr lang="zh-CN" sz="2500" b="0" kern="100" dirty="0"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62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2500" b="1" kern="10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DC overhead</a:t>
                      </a:r>
                      <a:endParaRPr lang="zh-CN" sz="2500" b="1" kern="1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8.3%</a:t>
                      </a:r>
                      <a:endParaRPr lang="zh-CN" alt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2%</a:t>
                      </a:r>
                      <a:endParaRPr 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-</a:t>
                      </a:r>
                      <a:endParaRPr 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2500" b="0" kern="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/>
                          <a:cs typeface="Arial" panose="020B0604020202020204" pitchFamily="34" charset="0"/>
                        </a:rPr>
                        <a:t>-</a:t>
                      </a:r>
                      <a:endParaRPr lang="zh-CN" sz="2500" b="0" kern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182844" marR="182844" marT="95938" marB="95938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16964029" y="13617589"/>
            <a:ext cx="5592764" cy="955676"/>
          </a:xfrm>
        </p:spPr>
        <p:txBody>
          <a:bodyPr/>
          <a:lstStyle/>
          <a:p>
            <a:pPr>
              <a:defRPr/>
            </a:pPr>
            <a:r>
              <a:rPr lang="de-DE" altLang="zh-CN" dirty="0" smtClean="0"/>
              <a:t>Page </a:t>
            </a:r>
            <a:fld id="{A532C2A1-E23D-4EBC-A06C-C7EE94BEF22C}" type="slidenum">
              <a:rPr lang="de-DE" altLang="zh-CN" smtClean="0"/>
              <a:pPr>
                <a:defRPr/>
              </a:pPr>
              <a:t>8</a:t>
            </a:fld>
            <a:endParaRPr lang="en-GB" altLang="zh-CN" dirty="0"/>
          </a:p>
        </p:txBody>
      </p:sp>
      <p:sp>
        <p:nvSpPr>
          <p:cNvPr id="7" name="矩形 6"/>
          <p:cNvSpPr/>
          <p:nvPr/>
        </p:nvSpPr>
        <p:spPr>
          <a:xfrm>
            <a:off x="1463602" y="12235904"/>
            <a:ext cx="20882320" cy="707886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r>
              <a:rPr lang="en-GB" altLang="zh-CN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uawei Script Regular" charset="0"/>
              </a:rPr>
              <a:t>NB-LTE has higher sampling rate, more overhead, and </a:t>
            </a:r>
            <a:r>
              <a:rPr lang="en-US" altLang="zh-CN" sz="4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sym typeface="Huawei Script Regular" charset="0"/>
              </a:rPr>
              <a:t>cannot support large cell sizes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7080226" y="8707512"/>
            <a:ext cx="2736304" cy="693936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9200" tIns="39600" rIns="79200" bIns="396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FrutigerNext LT Regular" pitchFamily="34" charset="0"/>
              <a:ea typeface="MS PGothic" pitchFamily="34" charset="-128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10608618" y="8707512"/>
            <a:ext cx="2376264" cy="693936"/>
          </a:xfrm>
          <a:prstGeom prst="ellipse">
            <a:avLst/>
          </a:prstGeom>
          <a:noFill/>
          <a:ln w="571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9200" tIns="39600" rIns="79200" bIns="396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FrutigerNext LT Regular" pitchFamily="34" charset="0"/>
              <a:ea typeface="MS PGothic" pitchFamily="34" charset="-128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14497050" y="10851238"/>
            <a:ext cx="1800200" cy="648072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9200" tIns="39600" rIns="79200" bIns="396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FrutigerNext LT Regular" pitchFamily="34" charset="0"/>
              <a:ea typeface="MS PGothic" pitchFamily="34" charset="-128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17665402" y="10851238"/>
            <a:ext cx="1440160" cy="648072"/>
          </a:xfrm>
          <a:prstGeom prst="ellipse">
            <a:avLst/>
          </a:prstGeom>
          <a:noFill/>
          <a:ln w="571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9200" tIns="39600" rIns="79200" bIns="396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801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FrutigerNext LT Regular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70243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498" y="108373"/>
            <a:ext cx="23138011" cy="1614363"/>
          </a:xfr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81400" rIns="162792" bIns="81400" numCol="1" anchor="ctr" anchorCtr="0" compatLnSpc="1">
            <a:prstTxWarp prst="textNoShape">
              <a:avLst/>
            </a:prstTxWarp>
          </a:bodyPr>
          <a:lstStyle/>
          <a:p>
            <a:pPr lvl="1">
              <a:defRPr/>
            </a:pPr>
            <a:r>
              <a:rPr lang="en-GB" altLang="zh-CN" sz="6600" b="1" kern="1200" dirty="0" smtClean="0">
                <a:latin typeface="+mj-lt"/>
                <a:ea typeface="+mj-ea"/>
                <a:cs typeface="+mj-cs"/>
                <a:sym typeface="Huawei Script Regular" charset="0"/>
              </a:rPr>
              <a:t>Performance comparison between NB-LTE </a:t>
            </a:r>
            <a:r>
              <a:rPr lang="en-GB" altLang="zh-CN" sz="6600" b="1" kern="1200" dirty="0" err="1" smtClean="0">
                <a:latin typeface="+mj-lt"/>
                <a:ea typeface="+mj-ea"/>
                <a:cs typeface="+mj-cs"/>
                <a:sym typeface="Huawei Script Regular" charset="0"/>
              </a:rPr>
              <a:t>vs</a:t>
            </a:r>
            <a:r>
              <a:rPr lang="en-GB" altLang="zh-CN" sz="6600" b="1" kern="1200" dirty="0" smtClean="0">
                <a:latin typeface="+mj-lt"/>
                <a:ea typeface="+mj-ea"/>
                <a:cs typeface="+mj-cs"/>
                <a:sym typeface="Huawei Script Regular" charset="0"/>
              </a:rPr>
              <a:t> NB-CIoT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6964029" y="13617589"/>
            <a:ext cx="5592764" cy="955676"/>
          </a:xfrm>
        </p:spPr>
        <p:txBody>
          <a:bodyPr/>
          <a:lstStyle/>
          <a:p>
            <a:pPr>
              <a:defRPr/>
            </a:pPr>
            <a:r>
              <a:rPr lang="de-DE" altLang="zh-CN" dirty="0" smtClean="0"/>
              <a:t>Page </a:t>
            </a:r>
            <a:fld id="{A532C2A1-E23D-4EBC-A06C-C7EE94BEF22C}" type="slidenum">
              <a:rPr lang="de-DE" altLang="zh-CN" smtClean="0"/>
              <a:pPr>
                <a:defRPr/>
              </a:pPr>
              <a:t>9</a:t>
            </a:fld>
            <a:endParaRPr lang="en-GB" altLang="zh-CN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96996226"/>
              </p:ext>
            </p:extLst>
          </p:nvPr>
        </p:nvGraphicFramePr>
        <p:xfrm>
          <a:off x="3047778" y="1938761"/>
          <a:ext cx="17785976" cy="1081425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402847"/>
                <a:gridCol w="6454469"/>
                <a:gridCol w="5928660"/>
              </a:tblGrid>
              <a:tr h="715588">
                <a:tc>
                  <a:txBody>
                    <a:bodyPr/>
                    <a:lstStyle/>
                    <a:p>
                      <a:pPr marL="108000">
                        <a:spcBef>
                          <a:spcPts val="0"/>
                        </a:spcBef>
                      </a:pPr>
                      <a:endParaRPr lang="zh-CN" altLang="en-US" sz="25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NB-CIoT</a:t>
                      </a:r>
                      <a:endParaRPr lang="zh-CN" altLang="en-US" sz="25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NB-LTE</a:t>
                      </a:r>
                      <a:endParaRPr lang="zh-CN" altLang="en-US" sz="25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71568">
                <a:tc>
                  <a:txBody>
                    <a:bodyPr/>
                    <a:lstStyle/>
                    <a:p>
                      <a:pPr marL="108000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Coverage enhancement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20dB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20dB (for stand-alone deployment)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1568">
                <a:tc>
                  <a:txBody>
                    <a:bodyPr/>
                    <a:lstStyle/>
                    <a:p>
                      <a:pPr marL="108000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Battery</a:t>
                      </a:r>
                      <a:r>
                        <a:rPr lang="en-US" altLang="zh-CN" sz="2500" baseline="0" dirty="0" smtClean="0">
                          <a:latin typeface="Arial" pitchFamily="34" charset="0"/>
                          <a:cs typeface="Arial" pitchFamily="34" charset="0"/>
                        </a:rPr>
                        <a:t> life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&gt;10 years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GB" altLang="zh-CN" sz="25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Not shown, probably ~10 years</a:t>
                      </a:r>
                      <a:endParaRPr lang="zh-CN" altLang="en-US" sz="25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1568">
                <a:tc>
                  <a:txBody>
                    <a:bodyPr/>
                    <a:lstStyle/>
                    <a:p>
                      <a:pPr marL="108000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Re-farm</a:t>
                      </a:r>
                      <a:r>
                        <a:rPr lang="en-US" altLang="zh-CN" sz="2500" baseline="0" dirty="0" smtClean="0">
                          <a:latin typeface="Arial" pitchFamily="34" charset="0"/>
                          <a:cs typeface="Arial" pitchFamily="34" charset="0"/>
                        </a:rPr>
                        <a:t> GSM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Yes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Not shown,</a:t>
                      </a:r>
                      <a:r>
                        <a:rPr lang="en-US" altLang="zh-CN" sz="25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but problem with Tx mask</a:t>
                      </a:r>
                      <a:r>
                        <a:rPr lang="en-US" altLang="zh-CN" sz="25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zh-CN" altLang="en-US" sz="25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1568">
                <a:tc>
                  <a:txBody>
                    <a:bodyPr/>
                    <a:lstStyle/>
                    <a:p>
                      <a:pPr marL="108000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LTE in-band</a:t>
                      </a:r>
                      <a:r>
                        <a:rPr lang="en-US" altLang="zh-CN" sz="2500" baseline="0" dirty="0" smtClean="0">
                          <a:latin typeface="Arial" pitchFamily="34" charset="0"/>
                          <a:cs typeface="Arial" pitchFamily="34" charset="0"/>
                        </a:rPr>
                        <a:t> (in PRBs)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Not</a:t>
                      </a:r>
                      <a:r>
                        <a:rPr lang="en-US" altLang="zh-CN" sz="2500" baseline="0" dirty="0" smtClean="0">
                          <a:latin typeface="Arial" pitchFamily="34" charset="0"/>
                          <a:cs typeface="Arial" pitchFamily="34" charset="0"/>
                        </a:rPr>
                        <a:t> shown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Not</a:t>
                      </a:r>
                      <a:r>
                        <a:rPr lang="en-US" altLang="zh-CN" sz="25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shown</a:t>
                      </a:r>
                      <a:endParaRPr lang="zh-CN" altLang="en-US" sz="25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1568">
                <a:tc>
                  <a:txBody>
                    <a:bodyPr/>
                    <a:lstStyle/>
                    <a:p>
                      <a:pPr marL="108000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LTE guard-band deployment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Yes,</a:t>
                      </a:r>
                      <a:r>
                        <a:rPr lang="en-US" altLang="zh-CN" sz="2500" baseline="0" dirty="0" smtClean="0">
                          <a:latin typeface="Arial" pitchFamily="34" charset="0"/>
                          <a:cs typeface="Arial" pitchFamily="34" charset="0"/>
                        </a:rPr>
                        <a:t> s</a:t>
                      </a: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hown in trial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Likely</a:t>
                      </a:r>
                      <a:endParaRPr lang="zh-CN" altLang="en-US" sz="25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1568">
                <a:tc>
                  <a:txBody>
                    <a:bodyPr/>
                    <a:lstStyle/>
                    <a:p>
                      <a:pPr marL="108000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Capacity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&gt;50k devices/sector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GB" altLang="zh-CN" sz="25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Not shown</a:t>
                      </a:r>
                      <a:endParaRPr lang="zh-CN" altLang="en-US" sz="25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6479">
                <a:tc>
                  <a:txBody>
                    <a:bodyPr/>
                    <a:lstStyle/>
                    <a:p>
                      <a:pPr marL="108000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Data</a:t>
                      </a:r>
                      <a:r>
                        <a:rPr lang="en-US" altLang="zh-CN" sz="2500" baseline="0" dirty="0" smtClean="0">
                          <a:latin typeface="Arial" pitchFamily="34" charset="0"/>
                          <a:cs typeface="Arial" pitchFamily="34" charset="0"/>
                        </a:rPr>
                        <a:t> rate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DL: 0.45 to 360 kbps </a:t>
                      </a:r>
                    </a:p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UL: 0.3 to 48 kbps</a:t>
                      </a: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DL: 0.3 to 128 kbps</a:t>
                      </a:r>
                    </a:p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UL:</a:t>
                      </a:r>
                      <a:r>
                        <a:rPr lang="en-US" altLang="zh-CN" sz="25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0.22 to 64 kbps</a:t>
                      </a:r>
                      <a:endParaRPr lang="zh-CN" altLang="en-US" sz="25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19205">
                <a:tc>
                  <a:txBody>
                    <a:bodyPr/>
                    <a:lstStyle/>
                    <a:p>
                      <a:pPr marL="108000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Frequency re-use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Flexible:</a:t>
                      </a:r>
                      <a:r>
                        <a:rPr lang="en-US" altLang="zh-CN" sz="25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Re-use</a:t>
                      </a:r>
                      <a:r>
                        <a:rPr lang="en-US" altLang="zh-CN" sz="2500" baseline="0" dirty="0" smtClean="0">
                          <a:latin typeface="Arial" pitchFamily="34" charset="0"/>
                          <a:cs typeface="Arial" pitchFamily="34" charset="0"/>
                        </a:rPr>
                        <a:t> factor 1/3 or 1 within 200 kHz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Relies on re-use factor 1 within</a:t>
                      </a:r>
                      <a:r>
                        <a:rPr lang="en-US" altLang="zh-CN" sz="25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200 kHz but inter-cell interference not modelled</a:t>
                      </a:r>
                      <a:endParaRPr lang="zh-CN" altLang="en-US" sz="25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1568">
                <a:tc>
                  <a:txBody>
                    <a:bodyPr/>
                    <a:lstStyle/>
                    <a:p>
                      <a:pPr marL="108000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Scalability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Yes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Yes</a:t>
                      </a:r>
                      <a:endParaRPr lang="zh-CN" altLang="en-US" sz="25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1568">
                <a:tc>
                  <a:txBody>
                    <a:bodyPr/>
                    <a:lstStyle/>
                    <a:p>
                      <a:pPr marL="108000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Maturity of solution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Good, concept description and evaluation completed in study item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Last-minute proposal: much</a:t>
                      </a:r>
                      <a:r>
                        <a:rPr lang="en-US" altLang="zh-CN" sz="25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of the detailed design </a:t>
                      </a:r>
                      <a:r>
                        <a:rPr lang="en-US" altLang="zh-CN" sz="25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and most of the evaluation is missing</a:t>
                      </a:r>
                      <a:endParaRPr lang="zh-CN" altLang="en-US" sz="25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9080">
                <a:tc>
                  <a:txBody>
                    <a:bodyPr/>
                    <a:lstStyle/>
                    <a:p>
                      <a:pPr marL="108000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Standardization</a:t>
                      </a:r>
                      <a:r>
                        <a:rPr lang="en-US" altLang="zh-CN" sz="2500" baseline="0" dirty="0" smtClean="0">
                          <a:latin typeface="Arial" pitchFamily="34" charset="0"/>
                          <a:cs typeface="Arial" pitchFamily="34" charset="0"/>
                        </a:rPr>
                        <a:t> effort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Medium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Im</a:t>
                      </a:r>
                      <a:r>
                        <a:rPr lang="en-US" altLang="zh-CN" sz="25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mature solution</a:t>
                      </a:r>
                      <a:endParaRPr lang="zh-CN" altLang="en-US" sz="25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68302">
                <a:tc>
                  <a:txBody>
                    <a:bodyPr/>
                    <a:lstStyle/>
                    <a:p>
                      <a:pPr marL="108000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Base station baseband complexity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Low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Medium</a:t>
                      </a:r>
                      <a:endParaRPr lang="zh-CN" altLang="en-US" sz="25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56479">
                <a:tc>
                  <a:txBody>
                    <a:bodyPr/>
                    <a:lstStyle/>
                    <a:p>
                      <a:pPr marL="108000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Re-use of RRU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baseline="0" dirty="0" smtClean="0">
                          <a:latin typeface="Arial" pitchFamily="34" charset="0"/>
                          <a:cs typeface="Arial" pitchFamily="34" charset="0"/>
                        </a:rPr>
                        <a:t>LTE only RRU, MSR RRU, GSM MCBTS RRU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LTE only</a:t>
                      </a:r>
                      <a:r>
                        <a:rPr lang="en-US" altLang="zh-CN" sz="25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RRU, MSR </a:t>
                      </a:r>
                      <a:r>
                        <a:rPr lang="en-US" altLang="zh-CN" sz="25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RRU, cannot </a:t>
                      </a:r>
                      <a:br>
                        <a:rPr lang="en-US" altLang="zh-CN" sz="25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US" altLang="zh-CN" sz="25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re-use GSM MCBTS RRU</a:t>
                      </a:r>
                      <a:endParaRPr lang="zh-CN" altLang="en-US" sz="25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1568">
                <a:tc>
                  <a:txBody>
                    <a:bodyPr/>
                    <a:lstStyle/>
                    <a:p>
                      <a:pPr marL="108000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Future proof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Yes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8000" algn="l">
                        <a:spcBef>
                          <a:spcPts val="0"/>
                        </a:spcBef>
                      </a:pPr>
                      <a:r>
                        <a:rPr lang="en-US" altLang="zh-CN" sz="2500" dirty="0" smtClean="0">
                          <a:latin typeface="Arial" pitchFamily="34" charset="0"/>
                          <a:cs typeface="Arial" pitchFamily="34" charset="0"/>
                        </a:rPr>
                        <a:t>Yes</a:t>
                      </a:r>
                      <a:endParaRPr lang="zh-CN" altLang="en-US" sz="25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9" marR="45729" marT="21788" marB="217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57024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">
  <a:themeElements>
    <a:clrScheme name="default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99"/>
      </a:accent1>
      <a:accent2>
        <a:srgbClr val="FFCC66"/>
      </a:accent2>
      <a:accent3>
        <a:srgbClr val="FFFFFF"/>
      </a:accent3>
      <a:accent4>
        <a:srgbClr val="000000"/>
      </a:accent4>
      <a:accent5>
        <a:srgbClr val="FFE2CA"/>
      </a:accent5>
      <a:accent6>
        <a:srgbClr val="E7B95C"/>
      </a:accent6>
      <a:hlink>
        <a:srgbClr val="FF9900"/>
      </a:hlink>
      <a:folHlink>
        <a:srgbClr val="996600"/>
      </a:folHlink>
    </a:clrScheme>
    <a:fontScheme name="default">
      <a:majorFont>
        <a:latin typeface="FrutigerNext LT Medium"/>
        <a:ea typeface="黑体"/>
        <a:cs typeface=""/>
      </a:majorFont>
      <a:minorFont>
        <a:latin typeface="FrutigerNext LT Regular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571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itchFamily="34" charset="-128"/>
          </a:defRPr>
        </a:defPPr>
      </a:lstStyle>
    </a:spDef>
    <a:ln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lg" len="lg"/>
        </a:ln>
        <a:effectLst/>
      </a:spPr>
      <a:bodyPr/>
      <a:lstStyle/>
    </a:lnDef>
    <a:txDef>
      <a:spPr>
        <a:solidFill>
          <a:schemeClr val="accent2"/>
        </a:solidFill>
      </a:spPr>
      <a:bodyPr wrap="square" rtlCol="0">
        <a:spAutoFit/>
      </a:bodyPr>
      <a:lstStyle>
        <a:defPPr>
          <a:defRPr dirty="0" smtClean="0">
            <a:latin typeface="宋体" pitchFamily="2" charset="-122"/>
            <a:ea typeface="宋体" pitchFamily="2" charset="-122"/>
          </a:defRPr>
        </a:defPPr>
      </a:lstStyle>
    </a:tx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969696"/>
        </a:lt2>
        <a:accent1>
          <a:srgbClr val="DDDDDD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57218</TotalTime>
  <Pages>0</Pages>
  <Words>2616</Words>
  <Characters>0</Characters>
  <Application>Microsoft Office PowerPoint</Application>
  <PresentationFormat>Custom</PresentationFormat>
  <Lines>0</Lines>
  <Paragraphs>402</Paragraphs>
  <Slides>17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1_default</vt:lpstr>
      <vt:lpstr>Narrowband Cellular-IoT (NB-CIoT): The clean-slate technology for the Internet of Things  </vt:lpstr>
      <vt:lpstr>CONTENTS</vt:lpstr>
      <vt:lpstr>PCG decision</vt:lpstr>
      <vt:lpstr>3GPP Standard Progress</vt:lpstr>
      <vt:lpstr>Conclusion of GERAN study</vt:lpstr>
      <vt:lpstr>CONTENTS</vt:lpstr>
      <vt:lpstr>Key messages on NB-LTE</vt:lpstr>
      <vt:lpstr>Overview of NB-CIoT and NB-LTE</vt:lpstr>
      <vt:lpstr>Performance comparison between NB-LTE vs NB-CIoT</vt:lpstr>
      <vt:lpstr>Device Complexity – Why is NB-CIoT cheaper?</vt:lpstr>
      <vt:lpstr>Integrated in LTE network –NB-CIoT is feasible</vt:lpstr>
      <vt:lpstr>NB-LTE design cannot support in-band deployment with 20dB coverage enhancement and massive number of devices per cell</vt:lpstr>
      <vt:lpstr>References to GERAN key documents</vt:lpstr>
      <vt:lpstr>CONTENTS</vt:lpstr>
      <vt:lpstr>Overall Summary</vt:lpstr>
      <vt:lpstr>Way forward 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Adada.</dc:creator>
  <cp:lastModifiedBy>Huawei</cp:lastModifiedBy>
  <cp:revision>5218</cp:revision>
  <dcterms:modified xsi:type="dcterms:W3CDTF">2015-09-08T14:34:43Z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(2)NKI0gCkBSMWnXEG77TQ2ekZ9Uef9d8Z1Vo49UPh3Srg5A++ZPEDy3uAQO550dOZPhl/hML/9_x000d_ T8k2twwYx6nQJasZ2Q5UO4CroEMGe6HxIiw7KuQaqmnKS2rHhyV7FRaeKEWVkbum9Hwe2l8a_x000d_ b1bYWOyDku8VYA8btstUGdL+qBI9gQttGFFfuoy6wcLcUt/lM31O9wHrceM/YyhYypc749B+_x000d_ WbQ3ZOO2OrvSmYPs9K</vt:lpwstr>
  </property>
  <property fmtid="{D5CDD505-2E9C-101B-9397-08002B2CF9AE}" pid="3" name="_ms_pID_7253431">
    <vt:lpwstr>TKLDlwGVQ3jEb4I1dxDhyjYi4AlXT+k/oB9l0+FEQPsnYxTTM5NL9r_x000d_ u/AjqU5KxcwnjY3mlq69mqITtZM81M4lXhOhuEbkyFteDrUlIinCQGPvood8I6PvuOWqKFBI_x000d_ VDQglA44ua70wvRsVERb0TIYib/fwAy5GVsyp+DeSuji+w==</vt:lpwstr>
  </property>
  <property fmtid="{D5CDD505-2E9C-101B-9397-08002B2CF9AE}" pid="4" name="_ms_pID_7253432">
    <vt:lpwstr>UbBgqkwaIO4/z4Wo+qtrbxlSCsB87hCXkMV3GSiPOw/8EwlZs2NIIZe79zrWvRVGLEdFVn0eecjWKe+VWVkuD2xEbxpy0nXGK4Ydk4e2EkgIS/MPrbP8fNahJu1j9C6dJl47z32D4LdVEQ3TYhW/aSC6F43mzEHvjGqnzDOCqITriMXeKufHAlYjCEbf7y9LZTw1Uep5nreU9DiTSRjCBp6Sf3ETcmr2vjpcn61X3HycsKTc</vt:lpwstr>
  </property>
  <property fmtid="{D5CDD505-2E9C-101B-9397-08002B2CF9AE}" pid="5" name="_ms_pID_7253433">
    <vt:lpwstr>LQ8tY2pO3KPEwfPOZgnyLw04e5HfS71TAqMZmrleNvJx6WKBB5iaSVacsKYZje/ZyCQ+aSfKTC1zivohZGg6eaWWFEJsIi+KK14Qe4YO3fJcun2h7IXBG6EPncSW9CsXF67UXGmy9ShlZYlK8OJcEDtUcWf1DO9zhRCYPHiFcotD2FEo</vt:lpwstr>
  </property>
  <property fmtid="{D5CDD505-2E9C-101B-9397-08002B2CF9AE}" pid="6" name="_new_ms_pID_72543">
    <vt:lpwstr>(3)+f6aaPgpbcGZjF5Nf5NVwzqJVc7uZQxZKbIKIC3BwuzbJQd+GyOjXZpWPLs6yvKd6gn5nUqA
mBy0MsWEIRdCGmR7xSSBdhCm34+4vOu9iquoXtXAj6/FD6hdqvj6xaEP0xEOcNkryeVGdw1d
V656px7aJcmY8FCYpHzf44XQ+ardt/4vG3ms8sl++QFVCL5v3emnk34XQoHIlKnWWyjpAgyG
BQuYAZSfj20jyDpbAS</vt:lpwstr>
  </property>
  <property fmtid="{D5CDD505-2E9C-101B-9397-08002B2CF9AE}" pid="7" name="_new_ms_pID_725431">
    <vt:lpwstr>h4mvY/b1aJwSbviXZRvriOZVkvNvwlckjolxpbgsrJ1aW/bk5rY9IB
A0lqnI/MdJZWKEKxzXxc7qcFM6YI2bcbkFdgUQhkN7sWulQVvc58Vy6v/mG3+h3HL+JyZQq/
aX9zb93mocokzgxFLmTYaqooDHlrOYIC0lgnuJgxFHIL1mCm5kvjRakkiGpD3hrupXJuwo4r
hjr6RcDM6vT1mEOBEiOkEJkph8HKIF/0iHHZ</vt:lpwstr>
  </property>
  <property fmtid="{D5CDD505-2E9C-101B-9397-08002B2CF9AE}" pid="8" name="_new_ms_pID_725432">
    <vt:lpwstr>f+TjBeZKP/awIbGyTV+JHWRIwtbrN9t8WABS
Yc4iftHshQnjRMRw4nJd58Uk1eQeQgTfTRzJbe0ywgmNYyZIsgsqe9/VlQ0Ddw38Lg2vRTJZ
emF8c6TdFENIAQ/bzsi7XoEHhU3TguosalPLe5vPkBI=</vt:lpwstr>
  </property>
  <property fmtid="{D5CDD505-2E9C-101B-9397-08002B2CF9AE}" pid="9" name="_new_ms_pID_725433">
    <vt:lpwstr>oT</vt:lpwstr>
  </property>
  <property fmtid="{D5CDD505-2E9C-101B-9397-08002B2CF9AE}" pid="10" name="sflag">
    <vt:lpwstr>1441722845</vt:lpwstr>
  </property>
</Properties>
</file>