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1"/>
  </p:sldMasterIdLst>
  <p:notesMasterIdLst>
    <p:notesMasterId r:id="rId21"/>
  </p:notesMasterIdLst>
  <p:handoutMasterIdLst>
    <p:handoutMasterId r:id="rId22"/>
  </p:handoutMasterIdLst>
  <p:sldIdLst>
    <p:sldId id="262" r:id="rId2"/>
    <p:sldId id="356" r:id="rId3"/>
    <p:sldId id="339" r:id="rId4"/>
    <p:sldId id="340" r:id="rId5"/>
    <p:sldId id="341" r:id="rId6"/>
    <p:sldId id="342" r:id="rId7"/>
    <p:sldId id="343" r:id="rId8"/>
    <p:sldId id="344" r:id="rId9"/>
    <p:sldId id="345" r:id="rId10"/>
    <p:sldId id="346" r:id="rId11"/>
    <p:sldId id="349" r:id="rId12"/>
    <p:sldId id="350" r:id="rId13"/>
    <p:sldId id="351" r:id="rId14"/>
    <p:sldId id="347" r:id="rId15"/>
    <p:sldId id="348" r:id="rId16"/>
    <p:sldId id="353" r:id="rId17"/>
    <p:sldId id="352" r:id="rId18"/>
    <p:sldId id="354" r:id="rId19"/>
    <p:sldId id="261" r:id="rId20"/>
  </p:sldIdLst>
  <p:sldSz cx="9144000" cy="5143500" type="screen16x9"/>
  <p:notesSz cx="6858000" cy="9144000"/>
  <p:custShowLst>
    <p:custShow name="自定义放映 1" id="0">
      <p:sldLst>
        <p:sld r:id="rId7"/>
      </p:sldLst>
    </p:custShow>
  </p:custShowLst>
  <p:custDataLst>
    <p:tags r:id="rId23"/>
  </p:custDataLst>
  <p:defaultTextStyle>
    <a:defPPr>
      <a:defRPr lang="zh-CN"/>
    </a:defPPr>
    <a:lvl1pPr algn="l" defTabSz="457200"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9999FF"/>
    <a:srgbClr val="008FD4"/>
    <a:srgbClr val="6699FF"/>
    <a:srgbClr val="66CCFF"/>
    <a:srgbClr val="6666FF"/>
    <a:srgbClr val="0033CC"/>
    <a:srgbClr val="0000FF"/>
    <a:srgbClr val="5ACBF5"/>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35" autoAdjust="0"/>
    <p:restoredTop sz="94660"/>
  </p:normalViewPr>
  <p:slideViewPr>
    <p:cSldViewPr snapToObjects="1">
      <p:cViewPr>
        <p:scale>
          <a:sx n="90" d="100"/>
          <a:sy n="90" d="100"/>
        </p:scale>
        <p:origin x="-1002" y="-48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30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1122B9C1-0347-4797-8559-BCE4B674AE76}" type="datetimeFigureOut">
              <a:rPr lang="zh-CN" altLang="en-US"/>
              <a:pPr>
                <a:defRPr/>
              </a:pPr>
              <a:t>2015/9/7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AA093980-0F13-400B-AAAA-49AB8A1FFE8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3BD5C37-0990-47E4-9D0C-F4F2292734AA}" type="datetimeFigureOut">
              <a:rPr lang="zh-CN" altLang="en-US"/>
              <a:pPr>
                <a:defRPr/>
              </a:pPr>
              <a:t>2015/9/7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5E4DF1ED-E7AA-4E1A-A85F-B6E3952451B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p:spPr>
      </p:sp>
      <p:sp>
        <p:nvSpPr>
          <p:cNvPr id="266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DFAFA0-1BF8-4872-BEA1-86C9FA001F57}" type="slidenum">
              <a:rPr lang="zh-CN" altLang="en-US" smtClean="0"/>
              <a:pPr/>
              <a:t>1</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：32-</a:t>
            </a:r>
            <a:r>
              <a:rPr lang="en-US" altLang="ja-JP" sz="800" noProof="1">
                <a:solidFill>
                  <a:schemeClr val="bg1"/>
                </a:solidFill>
                <a:latin typeface="Arial" pitchFamily="34" charset="0"/>
                <a:ea typeface="Heiti SC Light"/>
                <a:cs typeface="Heiti SC Light"/>
              </a:rPr>
              <a:t>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20pt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grpSp>
        <p:nvGrpSpPr>
          <p:cNvPr id="11" name="组 5"/>
          <p:cNvGrpSpPr>
            <a:grpSpLocks/>
          </p:cNvGrpSpPr>
          <p:nvPr/>
        </p:nvGrpSpPr>
        <p:grpSpPr bwMode="auto">
          <a:xfrm>
            <a:off x="9364663" y="3851275"/>
            <a:ext cx="1392237" cy="989013"/>
            <a:chOff x="9286278" y="1725515"/>
            <a:chExt cx="1392554" cy="989008"/>
          </a:xfrm>
        </p:grpSpPr>
        <p:grpSp>
          <p:nvGrpSpPr>
            <p:cNvPr id="12"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3"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a:defRPr/>
            </a:pPr>
            <a:endParaRPr kumimoji="1" lang="en-US">
              <a:latin typeface="Arial" pitchFamily="34" charset="0"/>
              <a:cs typeface="Arial"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pPr>
              <a:defRPr/>
            </a:pPr>
            <a:endParaRPr kumimoji="1" lang="en-US">
              <a:latin typeface="Arial" pitchFamily="34" charset="0"/>
              <a:cs typeface="Arial"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itchFamily="34" charset="0"/>
                <a:ea typeface="微软雅黑"/>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smtClean="0"/>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itchFamily="34" charset="0"/>
                <a:ea typeface="Arial" pitchFamily="34" charset="0"/>
                <a:cs typeface="Arial" pitchFamily="34" charset="0"/>
              </a:defRPr>
            </a:lvl1pPr>
          </a:lstStyle>
          <a:p>
            <a:pPr lvl="0"/>
            <a:r>
              <a:rPr lang="zh-CN" altLang="en-US" smtClean="0"/>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itchFamily="34" charset="0"/>
                <a:ea typeface="微软雅黑"/>
                <a:cs typeface="Arial" pitchFamily="34" charset="0"/>
              </a:defRPr>
            </a:lvl1pPr>
          </a:lstStyle>
          <a:p>
            <a:pPr lvl="0"/>
            <a:r>
              <a:rPr lang="zh-CN" altLang="en-US" smtClean="0"/>
              <a:t>单击此处编辑母版标题样式</a:t>
            </a:r>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zh-CN" sz="800" noProof="1">
                <a:solidFill>
                  <a:schemeClr val="bg1"/>
                </a:solidFill>
                <a:latin typeface="Arial" pitchFamily="34" charset="0"/>
                <a:ea typeface="Heiti SC Light"/>
                <a:cs typeface="Heiti SC Light"/>
              </a:rPr>
              <a:t>16-</a:t>
            </a:r>
            <a:r>
              <a:rPr lang="en-US" altLang="ja-JP" sz="800" noProof="1">
                <a:solidFill>
                  <a:schemeClr val="bg1"/>
                </a:solidFill>
                <a:latin typeface="Arial" pitchFamily="34" charset="0"/>
                <a:ea typeface="Heiti SC Light"/>
                <a:cs typeface="Heiti SC Light"/>
              </a:rPr>
              <a:t>20pt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itchFamily="34" charset="0"/>
                <a:cs typeface="Arial" pitchFamily="34" charset="0"/>
              </a:defRPr>
            </a:lvl1pPr>
          </a:lstStyle>
          <a:p>
            <a:pPr lvl="0"/>
            <a:r>
              <a:rPr lang="zh-CN" altLang="en-US" smtClean="0"/>
              <a:t>单击此处编辑母版标题样式</a:t>
            </a:r>
            <a:endParaRPr lang="en-US" altLang="zh-CN" dirty="0" smtClean="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ext uri="{91240B29-F687-4F45-9708-019B960494DF}"/>
            <a:ext uri="{FAA26D3D-D897-4be2-8F04-BA451C77F1D7}"/>
          </a:extLst>
        </p:spPr>
        <p:txBody>
          <a:bodyPr rtlCol="0">
            <a:normAutofit/>
          </a:bodyPr>
          <a:lstStyle>
            <a:lvl1pPr>
              <a:defRPr kumimoji="1" lang="zh-CN" altLang="en-US" sz="2000" dirty="0">
                <a:solidFill>
                  <a:schemeClr val="tx1">
                    <a:lumMod val="75000"/>
                    <a:lumOff val="25000"/>
                  </a:schemeClr>
                </a:solidFill>
                <a:latin typeface="Arial" pitchFamily="34" charset="0"/>
                <a:cs typeface="Arial" pitchFamily="34" charset="0"/>
              </a:defRPr>
            </a:lvl1pPr>
            <a:lvl2pPr>
              <a:defRPr kumimoji="1" lang="zh-CN" altLang="en-US" sz="1800" b="0" i="0" kern="1200" baseline="0" dirty="0">
                <a:solidFill>
                  <a:schemeClr val="tx1">
                    <a:lumMod val="75000"/>
                    <a:lumOff val="25000"/>
                  </a:schemeClr>
                </a:solidFill>
                <a:latin typeface="Arial" pitchFamily="34" charset="0"/>
                <a:ea typeface="微软雅黑"/>
                <a:cs typeface="Arial" pitchFamily="34" charset="0"/>
              </a:defRPr>
            </a:lvl2pPr>
            <a:lvl3pPr>
              <a:defRPr kumimoji="1" lang="zh-CN" altLang="en-US" sz="1600" b="0" i="0" kern="1200" dirty="0">
                <a:solidFill>
                  <a:schemeClr val="tx1">
                    <a:lumMod val="75000"/>
                    <a:lumOff val="25000"/>
                  </a:schemeClr>
                </a:solidFill>
                <a:latin typeface="Arial" pitchFamily="34" charset="0"/>
                <a:ea typeface="微软雅黑"/>
                <a:cs typeface="Arial" pitchFamily="34" charset="0"/>
              </a:defRPr>
            </a:lvl3pPr>
            <a:lvl4pPr>
              <a:defRPr kumimoji="1" lang="zh-CN" altLang="en-US" sz="1400" b="0" i="0" kern="1200" dirty="0">
                <a:solidFill>
                  <a:schemeClr val="tx1">
                    <a:lumMod val="75000"/>
                    <a:lumOff val="25000"/>
                  </a:schemeClr>
                </a:solidFill>
                <a:latin typeface="Arial" pitchFamily="34" charset="0"/>
                <a:ea typeface="微软雅黑"/>
                <a:cs typeface="Arial" pitchFamily="34" charset="0"/>
              </a:defRPr>
            </a:lvl4pPr>
            <a:lvl5pPr>
              <a:defRPr kumimoji="1" lang="zh-CN" altLang="en-US" sz="1200" b="0" i="0" kern="1200" dirty="0">
                <a:solidFill>
                  <a:schemeClr val="tx1">
                    <a:lumMod val="75000"/>
                    <a:lumOff val="25000"/>
                  </a:schemeClr>
                </a:solidFill>
                <a:latin typeface="Arial" pitchFamily="34" charset="0"/>
                <a:ea typeface="微软雅黑"/>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defRPr/>
            </a:pPr>
            <a:r>
              <a:rPr kumimoji="1" lang="en-US" sz="600">
                <a:solidFill>
                  <a:srgbClr val="7F7F7F"/>
                </a:solidFill>
                <a:latin typeface="Arial" pitchFamily="34" charset="0"/>
                <a:cs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3C506D15-C680-4ED2-A84B-BDE91278CD53}"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defRPr/>
            </a:pPr>
            <a:r>
              <a:rPr kumimoji="1" lang="en-US" sz="600">
                <a:solidFill>
                  <a:srgbClr val="7F7F7F"/>
                </a:solidFill>
                <a:latin typeface="Arial" pitchFamily="34" charset="0"/>
                <a:cs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A175D854-15A5-426C-A53D-8352C4C857C1}"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9" name="组 5"/>
          <p:cNvGrpSpPr>
            <a:grpSpLocks/>
          </p:cNvGrpSpPr>
          <p:nvPr/>
        </p:nvGrpSpPr>
        <p:grpSpPr bwMode="auto">
          <a:xfrm>
            <a:off x="9364663" y="3851275"/>
            <a:ext cx="1392237" cy="989013"/>
            <a:chOff x="9286278" y="1725515"/>
            <a:chExt cx="1392554" cy="989008"/>
          </a:xfrm>
        </p:grpSpPr>
        <p:grpSp>
          <p:nvGrpSpPr>
            <p:cNvPr id="10"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1"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defRPr/>
            </a:pPr>
            <a:r>
              <a:rPr kumimoji="1" lang="en-US" sz="600">
                <a:solidFill>
                  <a:srgbClr val="7F7F7F"/>
                </a:solidFill>
                <a:latin typeface="Arial" pitchFamily="34" charset="0"/>
                <a:cs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9F582E11-A060-4CDD-B6FD-3B10817E3F81}"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9" name="组 5"/>
          <p:cNvGrpSpPr>
            <a:grpSpLocks/>
          </p:cNvGrpSpPr>
          <p:nvPr/>
        </p:nvGrpSpPr>
        <p:grpSpPr bwMode="auto">
          <a:xfrm>
            <a:off x="9364663" y="3851275"/>
            <a:ext cx="1392237" cy="989013"/>
            <a:chOff x="9286278" y="1725515"/>
            <a:chExt cx="1392554" cy="989008"/>
          </a:xfrm>
        </p:grpSpPr>
        <p:grpSp>
          <p:nvGrpSpPr>
            <p:cNvPr id="10"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1"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itchFamily="34" charset="0"/>
                <a:cs typeface="Arial" pitchFamily="34" charset="0"/>
              </a:defRPr>
            </a:lvl1pPr>
          </a:lstStyle>
          <a:p>
            <a:pPr lvl="0"/>
            <a:r>
              <a:rPr lang="zh-CN" altLang="en-US" smtClean="0"/>
              <a:t>单击此处编辑母版标题样式</a:t>
            </a:r>
            <a:endParaRPr 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Lst>
  <p:transition/>
  <p:timing>
    <p:tnLst>
      <p:par>
        <p:cTn id="1" dur="indefinite" restart="never" nodeType="tmRoot"/>
      </p:par>
    </p:tnLst>
  </p:timing>
  <p:hf hdr="0" ftr="0" dt="0"/>
  <p:txStyles>
    <p:titleStyle>
      <a:lvl1pPr algn="l" defTabSz="457200" rtl="0" eaLnBrk="0" fontAlgn="base" hangingPunct="0">
        <a:spcBef>
          <a:spcPct val="0"/>
        </a:spcBef>
        <a:spcAft>
          <a:spcPct val="0"/>
        </a:spcAft>
        <a:defRPr kumimoji="1" lang="zh-CN" altLang="en-US" sz="2400" kern="1200" dirty="0">
          <a:solidFill>
            <a:schemeClr val="tx1"/>
          </a:solidFill>
          <a:latin typeface="+mn-lt"/>
          <a:ea typeface="微软雅黑"/>
          <a:cs typeface="+mn-cs"/>
        </a:defRPr>
      </a:lvl1pPr>
      <a:lvl2pPr algn="l" defTabSz="457200" rtl="0" eaLnBrk="0" fontAlgn="base" hangingPunct="0">
        <a:spcBef>
          <a:spcPct val="0"/>
        </a:spcBef>
        <a:spcAft>
          <a:spcPct val="0"/>
        </a:spcAft>
        <a:defRPr kumimoji="1" sz="2400">
          <a:solidFill>
            <a:schemeClr val="tx1"/>
          </a:solidFill>
          <a:latin typeface="Calibri" pitchFamily="34" charset="0"/>
          <a:ea typeface="微软雅黑" pitchFamily="34" charset="-122"/>
        </a:defRPr>
      </a:lvl2pPr>
      <a:lvl3pPr algn="l" defTabSz="457200" rtl="0" eaLnBrk="0" fontAlgn="base" hangingPunct="0">
        <a:spcBef>
          <a:spcPct val="0"/>
        </a:spcBef>
        <a:spcAft>
          <a:spcPct val="0"/>
        </a:spcAft>
        <a:defRPr kumimoji="1" sz="2400">
          <a:solidFill>
            <a:schemeClr val="tx1"/>
          </a:solidFill>
          <a:latin typeface="Calibri" pitchFamily="34" charset="0"/>
          <a:ea typeface="微软雅黑" pitchFamily="34" charset="-122"/>
        </a:defRPr>
      </a:lvl3pPr>
      <a:lvl4pPr algn="l" defTabSz="457200" rtl="0" eaLnBrk="0" fontAlgn="base" hangingPunct="0">
        <a:spcBef>
          <a:spcPct val="0"/>
        </a:spcBef>
        <a:spcAft>
          <a:spcPct val="0"/>
        </a:spcAft>
        <a:defRPr kumimoji="1" sz="2400">
          <a:solidFill>
            <a:schemeClr val="tx1"/>
          </a:solidFill>
          <a:latin typeface="Calibri" pitchFamily="34" charset="0"/>
          <a:ea typeface="微软雅黑" pitchFamily="34" charset="-122"/>
        </a:defRPr>
      </a:lvl4pPr>
      <a:lvl5pPr algn="l" defTabSz="457200" rtl="0" eaLnBrk="0" fontAlgn="base" hangingPunct="0">
        <a:spcBef>
          <a:spcPct val="0"/>
        </a:spcBef>
        <a:spcAft>
          <a:spcPct val="0"/>
        </a:spcAft>
        <a:defRPr kumimoji="1"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algn="l" defTabSz="457200" rtl="0" eaLnBrk="0" fontAlgn="base" hangingPunct="0">
        <a:lnSpc>
          <a:spcPct val="120000"/>
        </a:lnSpc>
        <a:spcBef>
          <a:spcPct val="20000"/>
        </a:spcBef>
        <a:spcAft>
          <a:spcPct val="0"/>
        </a:spcAft>
        <a:buFont typeface="Arial" pitchFamily="34" charset="0"/>
        <a:defRPr sz="2000" kern="1200">
          <a:solidFill>
            <a:schemeClr val="tx1"/>
          </a:solidFill>
          <a:latin typeface="+mn-lt"/>
          <a:ea typeface="微软雅黑"/>
          <a:cs typeface="+mn-cs"/>
        </a:defRPr>
      </a:lvl1pPr>
      <a:lvl2pPr marL="742950" indent="-285750" algn="l" defTabSz="457200" rtl="0" eaLnBrk="0" fontAlgn="base" hangingPunct="0">
        <a:lnSpc>
          <a:spcPct val="120000"/>
        </a:lnSpc>
        <a:spcBef>
          <a:spcPct val="20000"/>
        </a:spcBef>
        <a:spcAft>
          <a:spcPct val="0"/>
        </a:spcAft>
        <a:buFont typeface="Arial" pitchFamily="34" charset="0"/>
        <a:buChar char="–"/>
        <a:defRPr kern="1200">
          <a:solidFill>
            <a:schemeClr val="tx1"/>
          </a:solidFill>
          <a:latin typeface="+mn-lt"/>
          <a:ea typeface="微软雅黑"/>
          <a:cs typeface="+mn-cs"/>
        </a:defRPr>
      </a:lvl2pPr>
      <a:lvl3pPr marL="1143000" indent="-228600" algn="l" defTabSz="457200" rtl="0" eaLnBrk="0" fontAlgn="base" hangingPunct="0">
        <a:lnSpc>
          <a:spcPct val="120000"/>
        </a:lnSpc>
        <a:spcBef>
          <a:spcPct val="20000"/>
        </a:spcBef>
        <a:spcAft>
          <a:spcPct val="0"/>
        </a:spcAft>
        <a:buFont typeface="Arial" pitchFamily="34" charset="0"/>
        <a:buChar char="•"/>
        <a:defRPr sz="1600" kern="1200">
          <a:solidFill>
            <a:schemeClr val="tx1"/>
          </a:solidFill>
          <a:latin typeface="+mn-lt"/>
          <a:ea typeface="微软雅黑"/>
          <a:cs typeface="+mn-cs"/>
        </a:defRPr>
      </a:lvl3pPr>
      <a:lvl4pPr marL="1600200" indent="-228600" algn="l" defTabSz="457200" rtl="0" eaLnBrk="0" fontAlgn="base" hangingPunct="0">
        <a:lnSpc>
          <a:spcPct val="120000"/>
        </a:lnSpc>
        <a:spcBef>
          <a:spcPct val="20000"/>
        </a:spcBef>
        <a:spcAft>
          <a:spcPct val="0"/>
        </a:spcAft>
        <a:buFont typeface="Arial" pitchFamily="34" charset="0"/>
        <a:buChar char="–"/>
        <a:defRPr sz="1400" kern="1200">
          <a:solidFill>
            <a:schemeClr val="tx1"/>
          </a:solidFill>
          <a:latin typeface="+mn-lt"/>
          <a:ea typeface="微软雅黑"/>
          <a:cs typeface="+mn-cs"/>
        </a:defRPr>
      </a:lvl4pPr>
      <a:lvl5pPr marL="2057400" indent="-228600" algn="l" defTabSz="457200" rtl="0" eaLnBrk="0" fontAlgn="base" hangingPunct="0">
        <a:lnSpc>
          <a:spcPct val="120000"/>
        </a:lnSpc>
        <a:spcBef>
          <a:spcPct val="20000"/>
        </a:spcBef>
        <a:spcAft>
          <a:spcPct val="0"/>
        </a:spcAft>
        <a:buFont typeface="Arial" pitchFamily="34" charset="0"/>
        <a:buChar char="»"/>
        <a:defRPr sz="1200" kern="1200">
          <a:solidFill>
            <a:schemeClr val="tx1"/>
          </a:solidFill>
          <a:latin typeface="+mn-lt"/>
          <a:ea typeface="微软雅黑"/>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0.emf"/><Relationship Id="rId4" Type="http://schemas.openxmlformats.org/officeDocument/2006/relationships/image" Target="../media/image9.wmf"/></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Text Placeholder 2"/>
          <p:cNvSpPr>
            <a:spLocks noGrp="1"/>
          </p:cNvSpPr>
          <p:nvPr>
            <p:ph type="body" sz="quarter" idx="10"/>
          </p:nvPr>
        </p:nvSpPr>
        <p:spPr>
          <a:xfrm>
            <a:off x="250825" y="1995488"/>
            <a:ext cx="4478338" cy="1008062"/>
          </a:xfrm>
        </p:spPr>
        <p:txBody>
          <a:bodyPr/>
          <a:lstStyle/>
          <a:p>
            <a:pPr eaLnBrk="1" hangingPunct="1">
              <a:lnSpc>
                <a:spcPct val="100000"/>
              </a:lnSpc>
              <a:spcBef>
                <a:spcPct val="0"/>
              </a:spcBef>
            </a:pPr>
            <a:r>
              <a:rPr lang="en-US" altLang="zh-CN" sz="1000" dirty="0" smtClean="0">
                <a:ea typeface="微软雅黑" pitchFamily="34" charset="-122"/>
              </a:rPr>
              <a:t>Sept.  14~16  2015</a:t>
            </a:r>
            <a:endParaRPr lang="en-US" altLang="zh-CN" sz="1000" dirty="0" smtClean="0">
              <a:ea typeface="微软雅黑" pitchFamily="34" charset="-122"/>
            </a:endParaRPr>
          </a:p>
        </p:txBody>
      </p:sp>
      <p:sp>
        <p:nvSpPr>
          <p:cNvPr id="8195" name="Title 7"/>
          <p:cNvSpPr>
            <a:spLocks noGrp="1"/>
          </p:cNvSpPr>
          <p:nvPr>
            <p:ph type="ctrTitle"/>
          </p:nvPr>
        </p:nvSpPr>
        <p:spPr>
          <a:xfrm>
            <a:off x="250825" y="860424"/>
            <a:ext cx="7324725" cy="854069"/>
          </a:xfrm>
        </p:spPr>
        <p:txBody>
          <a:bodyPr/>
          <a:lstStyle/>
          <a:p>
            <a:pPr eaLnBrk="1" hangingPunct="1"/>
            <a:r>
              <a:rPr lang="en-US" dirty="0" smtClean="0">
                <a:ea typeface="微软雅黑" pitchFamily="34" charset="-122"/>
              </a:rPr>
              <a:t>Motivation on smooth mobility across small </a:t>
            </a:r>
            <a:r>
              <a:rPr lang="en-US" dirty="0" smtClean="0">
                <a:ea typeface="微软雅黑" pitchFamily="34" charset="-122"/>
              </a:rPr>
              <a:t>cells </a:t>
            </a:r>
            <a:r>
              <a:rPr lang="en-US" altLang="zh-CN" dirty="0" smtClean="0">
                <a:ea typeface="微软雅黑" pitchFamily="34" charset="-122"/>
              </a:rPr>
              <a:t>in LTE</a:t>
            </a:r>
            <a:endParaRPr lang="en-US" dirty="0" smtClean="0">
              <a:ea typeface="微软雅黑"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Potential mobility issue- split bearer</a:t>
            </a:r>
            <a:endParaRPr lang="zh-CN" altLang="en-US" dirty="0"/>
          </a:p>
        </p:txBody>
      </p:sp>
      <p:grpSp>
        <p:nvGrpSpPr>
          <p:cNvPr id="28" name="组合 27"/>
          <p:cNvGrpSpPr/>
          <p:nvPr/>
        </p:nvGrpSpPr>
        <p:grpSpPr>
          <a:xfrm>
            <a:off x="1645345" y="1161126"/>
            <a:ext cx="5806975" cy="3426849"/>
            <a:chOff x="1357313" y="653654"/>
            <a:chExt cx="6757987" cy="4264825"/>
          </a:xfrm>
        </p:grpSpPr>
        <p:grpSp>
          <p:nvGrpSpPr>
            <p:cNvPr id="2" name="组合 10"/>
            <p:cNvGrpSpPr/>
            <p:nvPr/>
          </p:nvGrpSpPr>
          <p:grpSpPr>
            <a:xfrm>
              <a:off x="2657476" y="3439722"/>
              <a:ext cx="3700462" cy="1478757"/>
              <a:chOff x="2657476" y="4343398"/>
              <a:chExt cx="3700462" cy="1971674"/>
            </a:xfrm>
            <a:solidFill>
              <a:schemeClr val="accent2">
                <a:lumMod val="20000"/>
                <a:lumOff val="80000"/>
                <a:alpha val="42000"/>
              </a:schemeClr>
            </a:solidFill>
          </p:grpSpPr>
          <p:sp>
            <p:nvSpPr>
              <p:cNvPr id="4" name="椭圆 3"/>
              <p:cNvSpPr/>
              <p:nvPr/>
            </p:nvSpPr>
            <p:spPr>
              <a:xfrm>
                <a:off x="3157539" y="4343398"/>
                <a:ext cx="1000125" cy="828673"/>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 name="椭圆 4"/>
              <p:cNvSpPr/>
              <p:nvPr/>
            </p:nvSpPr>
            <p:spPr>
              <a:xfrm>
                <a:off x="3357563" y="4972047"/>
                <a:ext cx="1000125" cy="828673"/>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 name="椭圆 5"/>
              <p:cNvSpPr/>
              <p:nvPr/>
            </p:nvSpPr>
            <p:spPr>
              <a:xfrm>
                <a:off x="2657476" y="4814886"/>
                <a:ext cx="1000125" cy="828673"/>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 name="椭圆 6"/>
              <p:cNvSpPr/>
              <p:nvPr/>
            </p:nvSpPr>
            <p:spPr>
              <a:xfrm>
                <a:off x="4657727" y="4343400"/>
                <a:ext cx="1000125" cy="82867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8" name="椭圆 7"/>
              <p:cNvSpPr/>
              <p:nvPr/>
            </p:nvSpPr>
            <p:spPr>
              <a:xfrm>
                <a:off x="4857751" y="4972050"/>
                <a:ext cx="1000125" cy="82867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椭圆 8"/>
              <p:cNvSpPr/>
              <p:nvPr/>
            </p:nvSpPr>
            <p:spPr>
              <a:xfrm>
                <a:off x="5357813" y="4557712"/>
                <a:ext cx="1000125" cy="82867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椭圆 9"/>
              <p:cNvSpPr/>
              <p:nvPr/>
            </p:nvSpPr>
            <p:spPr>
              <a:xfrm>
                <a:off x="3857626" y="5486398"/>
                <a:ext cx="1000125" cy="828674"/>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cxnSp>
          <p:nvCxnSpPr>
            <p:cNvPr id="13" name="直接箭头连接符 12"/>
            <p:cNvCxnSpPr/>
            <p:nvPr/>
          </p:nvCxnSpPr>
          <p:spPr>
            <a:xfrm flipV="1">
              <a:off x="1357313" y="3911210"/>
              <a:ext cx="5586412" cy="5036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直接连接符 14"/>
            <p:cNvCxnSpPr/>
            <p:nvPr/>
          </p:nvCxnSpPr>
          <p:spPr>
            <a:xfrm flipH="1">
              <a:off x="1357314" y="653654"/>
              <a:ext cx="14287" cy="2507462"/>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接连接符 16"/>
            <p:cNvCxnSpPr/>
            <p:nvPr/>
          </p:nvCxnSpPr>
          <p:spPr>
            <a:xfrm>
              <a:off x="1357313" y="3161116"/>
              <a:ext cx="6729412" cy="0"/>
            </a:xfrm>
            <a:prstGeom prst="line">
              <a:avLst/>
            </a:prstGeom>
          </p:spPr>
          <p:style>
            <a:lnRef idx="2">
              <a:schemeClr val="accent1"/>
            </a:lnRef>
            <a:fillRef idx="0">
              <a:schemeClr val="accent1"/>
            </a:fillRef>
            <a:effectRef idx="1">
              <a:schemeClr val="accent1"/>
            </a:effectRef>
            <a:fontRef idx="minor">
              <a:schemeClr val="tx1"/>
            </a:fontRef>
          </p:style>
        </p:cxnSp>
        <p:sp>
          <p:nvSpPr>
            <p:cNvPr id="19" name="任意多边形 18"/>
            <p:cNvSpPr/>
            <p:nvPr/>
          </p:nvSpPr>
          <p:spPr>
            <a:xfrm>
              <a:off x="1371600" y="2767666"/>
              <a:ext cx="6743700" cy="187718"/>
            </a:xfrm>
            <a:custGeom>
              <a:avLst/>
              <a:gdLst>
                <a:gd name="connsiteX0" fmla="*/ 0 w 6743700"/>
                <a:gd name="connsiteY0" fmla="*/ 81688 h 250290"/>
                <a:gd name="connsiteX1" fmla="*/ 300038 w 6743700"/>
                <a:gd name="connsiteY1" fmla="*/ 124550 h 250290"/>
                <a:gd name="connsiteX2" fmla="*/ 342900 w 6743700"/>
                <a:gd name="connsiteY2" fmla="*/ 153125 h 250290"/>
                <a:gd name="connsiteX3" fmla="*/ 428625 w 6743700"/>
                <a:gd name="connsiteY3" fmla="*/ 181700 h 250290"/>
                <a:gd name="connsiteX4" fmla="*/ 514350 w 6743700"/>
                <a:gd name="connsiteY4" fmla="*/ 167413 h 250290"/>
                <a:gd name="connsiteX5" fmla="*/ 557213 w 6743700"/>
                <a:gd name="connsiteY5" fmla="*/ 138838 h 250290"/>
                <a:gd name="connsiteX6" fmla="*/ 671513 w 6743700"/>
                <a:gd name="connsiteY6" fmla="*/ 153125 h 250290"/>
                <a:gd name="connsiteX7" fmla="*/ 742950 w 6743700"/>
                <a:gd name="connsiteY7" fmla="*/ 195988 h 250290"/>
                <a:gd name="connsiteX8" fmla="*/ 842963 w 6743700"/>
                <a:gd name="connsiteY8" fmla="*/ 210275 h 250290"/>
                <a:gd name="connsiteX9" fmla="*/ 885825 w 6743700"/>
                <a:gd name="connsiteY9" fmla="*/ 224563 h 250290"/>
                <a:gd name="connsiteX10" fmla="*/ 1443038 w 6743700"/>
                <a:gd name="connsiteY10" fmla="*/ 181700 h 250290"/>
                <a:gd name="connsiteX11" fmla="*/ 1671638 w 6743700"/>
                <a:gd name="connsiteY11" fmla="*/ 124550 h 250290"/>
                <a:gd name="connsiteX12" fmla="*/ 1885950 w 6743700"/>
                <a:gd name="connsiteY12" fmla="*/ 95975 h 250290"/>
                <a:gd name="connsiteX13" fmla="*/ 1943100 w 6743700"/>
                <a:gd name="connsiteY13" fmla="*/ 81688 h 250290"/>
                <a:gd name="connsiteX14" fmla="*/ 2371725 w 6743700"/>
                <a:gd name="connsiteY14" fmla="*/ 95975 h 250290"/>
                <a:gd name="connsiteX15" fmla="*/ 2457450 w 6743700"/>
                <a:gd name="connsiteY15" fmla="*/ 110263 h 250290"/>
                <a:gd name="connsiteX16" fmla="*/ 2671763 w 6743700"/>
                <a:gd name="connsiteY16" fmla="*/ 124550 h 250290"/>
                <a:gd name="connsiteX17" fmla="*/ 2800350 w 6743700"/>
                <a:gd name="connsiteY17" fmla="*/ 153125 h 250290"/>
                <a:gd name="connsiteX18" fmla="*/ 2886075 w 6743700"/>
                <a:gd name="connsiteY18" fmla="*/ 181700 h 250290"/>
                <a:gd name="connsiteX19" fmla="*/ 2957513 w 6743700"/>
                <a:gd name="connsiteY19" fmla="*/ 195988 h 250290"/>
                <a:gd name="connsiteX20" fmla="*/ 3014663 w 6743700"/>
                <a:gd name="connsiteY20" fmla="*/ 210275 h 250290"/>
                <a:gd name="connsiteX21" fmla="*/ 3328988 w 6743700"/>
                <a:gd name="connsiteY21" fmla="*/ 195988 h 250290"/>
                <a:gd name="connsiteX22" fmla="*/ 3600450 w 6743700"/>
                <a:gd name="connsiteY22" fmla="*/ 167413 h 250290"/>
                <a:gd name="connsiteX23" fmla="*/ 3686175 w 6743700"/>
                <a:gd name="connsiteY23" fmla="*/ 110263 h 250290"/>
                <a:gd name="connsiteX24" fmla="*/ 3743325 w 6743700"/>
                <a:gd name="connsiteY24" fmla="*/ 153125 h 250290"/>
                <a:gd name="connsiteX25" fmla="*/ 3843338 w 6743700"/>
                <a:gd name="connsiteY25" fmla="*/ 195988 h 250290"/>
                <a:gd name="connsiteX26" fmla="*/ 3929063 w 6743700"/>
                <a:gd name="connsiteY26" fmla="*/ 210275 h 250290"/>
                <a:gd name="connsiteX27" fmla="*/ 3986213 w 6743700"/>
                <a:gd name="connsiteY27" fmla="*/ 195988 h 250290"/>
                <a:gd name="connsiteX28" fmla="*/ 4029075 w 6743700"/>
                <a:gd name="connsiteY28" fmla="*/ 167413 h 250290"/>
                <a:gd name="connsiteX29" fmla="*/ 4200525 w 6743700"/>
                <a:gd name="connsiteY29" fmla="*/ 181700 h 250290"/>
                <a:gd name="connsiteX30" fmla="*/ 4429125 w 6743700"/>
                <a:gd name="connsiteY30" fmla="*/ 181700 h 250290"/>
                <a:gd name="connsiteX31" fmla="*/ 4514850 w 6743700"/>
                <a:gd name="connsiteY31" fmla="*/ 124550 h 250290"/>
                <a:gd name="connsiteX32" fmla="*/ 4600575 w 6743700"/>
                <a:gd name="connsiteY32" fmla="*/ 138838 h 250290"/>
                <a:gd name="connsiteX33" fmla="*/ 4743450 w 6743700"/>
                <a:gd name="connsiteY33" fmla="*/ 167413 h 250290"/>
                <a:gd name="connsiteX34" fmla="*/ 4872038 w 6743700"/>
                <a:gd name="connsiteY34" fmla="*/ 153125 h 250290"/>
                <a:gd name="connsiteX35" fmla="*/ 4914900 w 6743700"/>
                <a:gd name="connsiteY35" fmla="*/ 138838 h 250290"/>
                <a:gd name="connsiteX36" fmla="*/ 5014913 w 6743700"/>
                <a:gd name="connsiteY36" fmla="*/ 153125 h 250290"/>
                <a:gd name="connsiteX37" fmla="*/ 5072063 w 6743700"/>
                <a:gd name="connsiteY37" fmla="*/ 181700 h 250290"/>
                <a:gd name="connsiteX38" fmla="*/ 5157788 w 6743700"/>
                <a:gd name="connsiteY38" fmla="*/ 195988 h 250290"/>
                <a:gd name="connsiteX39" fmla="*/ 5214938 w 6743700"/>
                <a:gd name="connsiteY39" fmla="*/ 210275 h 250290"/>
                <a:gd name="connsiteX40" fmla="*/ 5329238 w 6743700"/>
                <a:gd name="connsiteY40" fmla="*/ 195988 h 250290"/>
                <a:gd name="connsiteX41" fmla="*/ 5443538 w 6743700"/>
                <a:gd name="connsiteY41" fmla="*/ 138838 h 250290"/>
                <a:gd name="connsiteX42" fmla="*/ 5757863 w 6743700"/>
                <a:gd name="connsiteY42" fmla="*/ 124550 h 250290"/>
                <a:gd name="connsiteX43" fmla="*/ 6329363 w 6743700"/>
                <a:gd name="connsiteY43" fmla="*/ 124550 h 250290"/>
                <a:gd name="connsiteX44" fmla="*/ 6457950 w 6743700"/>
                <a:gd name="connsiteY44" fmla="*/ 167413 h 250290"/>
                <a:gd name="connsiteX45" fmla="*/ 6743700 w 6743700"/>
                <a:gd name="connsiteY45" fmla="*/ 167413 h 250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743700" h="250290">
                  <a:moveTo>
                    <a:pt x="0" y="81688"/>
                  </a:moveTo>
                  <a:cubicBezTo>
                    <a:pt x="195333" y="93178"/>
                    <a:pt x="188420" y="60768"/>
                    <a:pt x="300038" y="124550"/>
                  </a:cubicBezTo>
                  <a:cubicBezTo>
                    <a:pt x="314947" y="133069"/>
                    <a:pt x="327209" y="146151"/>
                    <a:pt x="342900" y="153125"/>
                  </a:cubicBezTo>
                  <a:cubicBezTo>
                    <a:pt x="370425" y="165358"/>
                    <a:pt x="428625" y="181700"/>
                    <a:pt x="428625" y="181700"/>
                  </a:cubicBezTo>
                  <a:cubicBezTo>
                    <a:pt x="457200" y="176938"/>
                    <a:pt x="486867" y="176574"/>
                    <a:pt x="514350" y="167413"/>
                  </a:cubicBezTo>
                  <a:cubicBezTo>
                    <a:pt x="530640" y="161983"/>
                    <a:pt x="540112" y="140393"/>
                    <a:pt x="557213" y="138838"/>
                  </a:cubicBezTo>
                  <a:cubicBezTo>
                    <a:pt x="595452" y="135362"/>
                    <a:pt x="633413" y="148363"/>
                    <a:pt x="671513" y="153125"/>
                  </a:cubicBezTo>
                  <a:cubicBezTo>
                    <a:pt x="695325" y="167413"/>
                    <a:pt x="716605" y="187206"/>
                    <a:pt x="742950" y="195988"/>
                  </a:cubicBezTo>
                  <a:cubicBezTo>
                    <a:pt x="774898" y="206637"/>
                    <a:pt x="809941" y="203671"/>
                    <a:pt x="842963" y="210275"/>
                  </a:cubicBezTo>
                  <a:cubicBezTo>
                    <a:pt x="857731" y="213229"/>
                    <a:pt x="871538" y="219800"/>
                    <a:pt x="885825" y="224563"/>
                  </a:cubicBezTo>
                  <a:cubicBezTo>
                    <a:pt x="1415212" y="195153"/>
                    <a:pt x="1237273" y="250290"/>
                    <a:pt x="1443038" y="181700"/>
                  </a:cubicBezTo>
                  <a:cubicBezTo>
                    <a:pt x="1530839" y="93899"/>
                    <a:pt x="1462587" y="143555"/>
                    <a:pt x="1671638" y="124550"/>
                  </a:cubicBezTo>
                  <a:cubicBezTo>
                    <a:pt x="1741543" y="118195"/>
                    <a:pt x="1816445" y="109876"/>
                    <a:pt x="1885950" y="95975"/>
                  </a:cubicBezTo>
                  <a:cubicBezTo>
                    <a:pt x="1905205" y="92124"/>
                    <a:pt x="1924050" y="86450"/>
                    <a:pt x="1943100" y="81688"/>
                  </a:cubicBezTo>
                  <a:cubicBezTo>
                    <a:pt x="2085975" y="86450"/>
                    <a:pt x="2228991" y="88045"/>
                    <a:pt x="2371725" y="95975"/>
                  </a:cubicBezTo>
                  <a:cubicBezTo>
                    <a:pt x="2400650" y="97582"/>
                    <a:pt x="2428611" y="107516"/>
                    <a:pt x="2457450" y="110263"/>
                  </a:cubicBezTo>
                  <a:cubicBezTo>
                    <a:pt x="2528724" y="117051"/>
                    <a:pt x="2600325" y="119788"/>
                    <a:pt x="2671763" y="124550"/>
                  </a:cubicBezTo>
                  <a:cubicBezTo>
                    <a:pt x="2714625" y="134075"/>
                    <a:pt x="2757925" y="141812"/>
                    <a:pt x="2800350" y="153125"/>
                  </a:cubicBezTo>
                  <a:cubicBezTo>
                    <a:pt x="2829454" y="160886"/>
                    <a:pt x="2857016" y="173775"/>
                    <a:pt x="2886075" y="181700"/>
                  </a:cubicBezTo>
                  <a:cubicBezTo>
                    <a:pt x="2909504" y="188090"/>
                    <a:pt x="2933807" y="190720"/>
                    <a:pt x="2957513" y="195988"/>
                  </a:cubicBezTo>
                  <a:cubicBezTo>
                    <a:pt x="2976682" y="200248"/>
                    <a:pt x="2995613" y="205513"/>
                    <a:pt x="3014663" y="210275"/>
                  </a:cubicBezTo>
                  <a:lnTo>
                    <a:pt x="3328988" y="195988"/>
                  </a:lnTo>
                  <a:cubicBezTo>
                    <a:pt x="3564052" y="183616"/>
                    <a:pt x="3486847" y="205280"/>
                    <a:pt x="3600450" y="167413"/>
                  </a:cubicBezTo>
                  <a:cubicBezTo>
                    <a:pt x="3629025" y="148363"/>
                    <a:pt x="3658701" y="89657"/>
                    <a:pt x="3686175" y="110263"/>
                  </a:cubicBezTo>
                  <a:cubicBezTo>
                    <a:pt x="3705225" y="124550"/>
                    <a:pt x="3723132" y="140505"/>
                    <a:pt x="3743325" y="153125"/>
                  </a:cubicBezTo>
                  <a:cubicBezTo>
                    <a:pt x="3767423" y="168186"/>
                    <a:pt x="3813166" y="189283"/>
                    <a:pt x="3843338" y="195988"/>
                  </a:cubicBezTo>
                  <a:cubicBezTo>
                    <a:pt x="3871617" y="202272"/>
                    <a:pt x="3900488" y="205513"/>
                    <a:pt x="3929063" y="210275"/>
                  </a:cubicBezTo>
                  <a:cubicBezTo>
                    <a:pt x="3948113" y="205513"/>
                    <a:pt x="3968164" y="203723"/>
                    <a:pt x="3986213" y="195988"/>
                  </a:cubicBezTo>
                  <a:cubicBezTo>
                    <a:pt x="4001996" y="189224"/>
                    <a:pt x="4011942" y="168555"/>
                    <a:pt x="4029075" y="167413"/>
                  </a:cubicBezTo>
                  <a:cubicBezTo>
                    <a:pt x="4086296" y="163598"/>
                    <a:pt x="4143375" y="176938"/>
                    <a:pt x="4200525" y="181700"/>
                  </a:cubicBezTo>
                  <a:cubicBezTo>
                    <a:pt x="4289214" y="203873"/>
                    <a:pt x="4308480" y="215213"/>
                    <a:pt x="4429125" y="181700"/>
                  </a:cubicBezTo>
                  <a:cubicBezTo>
                    <a:pt x="4462215" y="172508"/>
                    <a:pt x="4514850" y="124550"/>
                    <a:pt x="4514850" y="124550"/>
                  </a:cubicBezTo>
                  <a:cubicBezTo>
                    <a:pt x="4543425" y="129313"/>
                    <a:pt x="4572102" y="133499"/>
                    <a:pt x="4600575" y="138838"/>
                  </a:cubicBezTo>
                  <a:cubicBezTo>
                    <a:pt x="4648311" y="147789"/>
                    <a:pt x="4743450" y="167413"/>
                    <a:pt x="4743450" y="167413"/>
                  </a:cubicBezTo>
                  <a:cubicBezTo>
                    <a:pt x="4786313" y="162650"/>
                    <a:pt x="4829498" y="160215"/>
                    <a:pt x="4872038" y="153125"/>
                  </a:cubicBezTo>
                  <a:cubicBezTo>
                    <a:pt x="4886893" y="150649"/>
                    <a:pt x="4899840" y="138838"/>
                    <a:pt x="4914900" y="138838"/>
                  </a:cubicBezTo>
                  <a:cubicBezTo>
                    <a:pt x="4948576" y="138838"/>
                    <a:pt x="4981575" y="148363"/>
                    <a:pt x="5014913" y="153125"/>
                  </a:cubicBezTo>
                  <a:cubicBezTo>
                    <a:pt x="5033963" y="162650"/>
                    <a:pt x="5051663" y="175580"/>
                    <a:pt x="5072063" y="181700"/>
                  </a:cubicBezTo>
                  <a:cubicBezTo>
                    <a:pt x="5099810" y="190024"/>
                    <a:pt x="5129381" y="190307"/>
                    <a:pt x="5157788" y="195988"/>
                  </a:cubicBezTo>
                  <a:cubicBezTo>
                    <a:pt x="5177043" y="199839"/>
                    <a:pt x="5195888" y="205513"/>
                    <a:pt x="5214938" y="210275"/>
                  </a:cubicBezTo>
                  <a:cubicBezTo>
                    <a:pt x="5253038" y="205513"/>
                    <a:pt x="5292539" y="207280"/>
                    <a:pt x="5329238" y="195988"/>
                  </a:cubicBezTo>
                  <a:cubicBezTo>
                    <a:pt x="5379908" y="180397"/>
                    <a:pt x="5392597" y="142913"/>
                    <a:pt x="5443538" y="138838"/>
                  </a:cubicBezTo>
                  <a:cubicBezTo>
                    <a:pt x="5548087" y="130474"/>
                    <a:pt x="5653088" y="129313"/>
                    <a:pt x="5757863" y="124550"/>
                  </a:cubicBezTo>
                  <a:cubicBezTo>
                    <a:pt x="5944686" y="0"/>
                    <a:pt x="5813080" y="75380"/>
                    <a:pt x="6329363" y="124550"/>
                  </a:cubicBezTo>
                  <a:cubicBezTo>
                    <a:pt x="6512488" y="141990"/>
                    <a:pt x="6304365" y="161013"/>
                    <a:pt x="6457950" y="167413"/>
                  </a:cubicBezTo>
                  <a:cubicBezTo>
                    <a:pt x="6553117" y="171378"/>
                    <a:pt x="6648450" y="167413"/>
                    <a:pt x="6743700" y="167413"/>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cxnSp>
          <p:nvCxnSpPr>
            <p:cNvPr id="21" name="直接连接符 20"/>
            <p:cNvCxnSpPr/>
            <p:nvPr/>
          </p:nvCxnSpPr>
          <p:spPr>
            <a:xfrm flipV="1">
              <a:off x="2757492" y="2955384"/>
              <a:ext cx="0" cy="1341589"/>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23" name="直接连接符 22"/>
            <p:cNvCxnSpPr/>
            <p:nvPr/>
          </p:nvCxnSpPr>
          <p:spPr>
            <a:xfrm flipV="1">
              <a:off x="3514731" y="2880372"/>
              <a:ext cx="0" cy="1341589"/>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24" name="直接连接符 23"/>
            <p:cNvCxnSpPr/>
            <p:nvPr/>
          </p:nvCxnSpPr>
          <p:spPr>
            <a:xfrm flipV="1">
              <a:off x="4257680" y="2923236"/>
              <a:ext cx="0" cy="1245148"/>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26" name="直接连接符 25"/>
            <p:cNvCxnSpPr/>
            <p:nvPr/>
          </p:nvCxnSpPr>
          <p:spPr>
            <a:xfrm flipV="1">
              <a:off x="4986343" y="2880372"/>
              <a:ext cx="0" cy="1245148"/>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27" name="直接连接符 26"/>
            <p:cNvCxnSpPr>
              <a:endCxn id="19" idx="35"/>
            </p:cNvCxnSpPr>
            <p:nvPr/>
          </p:nvCxnSpPr>
          <p:spPr>
            <a:xfrm flipH="1" flipV="1">
              <a:off x="6286502" y="2871795"/>
              <a:ext cx="28573" cy="1141021"/>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31" name="任意多边形 30"/>
            <p:cNvSpPr/>
            <p:nvPr/>
          </p:nvSpPr>
          <p:spPr>
            <a:xfrm>
              <a:off x="2671764" y="1927033"/>
              <a:ext cx="1557337" cy="955477"/>
            </a:xfrm>
            <a:custGeom>
              <a:avLst/>
              <a:gdLst>
                <a:gd name="connsiteX0" fmla="*/ 0 w 1557337"/>
                <a:gd name="connsiteY0" fmla="*/ 1259682 h 1273969"/>
                <a:gd name="connsiteX1" fmla="*/ 300037 w 1557337"/>
                <a:gd name="connsiteY1" fmla="*/ 45244 h 1273969"/>
                <a:gd name="connsiteX2" fmla="*/ 828675 w 1557337"/>
                <a:gd name="connsiteY2" fmla="*/ 1173957 h 1273969"/>
                <a:gd name="connsiteX3" fmla="*/ 1071562 w 1557337"/>
                <a:gd name="connsiteY3" fmla="*/ 16669 h 1273969"/>
                <a:gd name="connsiteX4" fmla="*/ 1557337 w 1557337"/>
                <a:gd name="connsiteY4" fmla="*/ 1273969 h 1273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337" h="1273969">
                  <a:moveTo>
                    <a:pt x="0" y="1259682"/>
                  </a:moveTo>
                  <a:cubicBezTo>
                    <a:pt x="80962" y="659607"/>
                    <a:pt x="161925" y="59532"/>
                    <a:pt x="300037" y="45244"/>
                  </a:cubicBezTo>
                  <a:cubicBezTo>
                    <a:pt x="438150" y="30957"/>
                    <a:pt x="700088" y="1178719"/>
                    <a:pt x="828675" y="1173957"/>
                  </a:cubicBezTo>
                  <a:cubicBezTo>
                    <a:pt x="957262" y="1169195"/>
                    <a:pt x="950118" y="0"/>
                    <a:pt x="1071562" y="16669"/>
                  </a:cubicBezTo>
                  <a:cubicBezTo>
                    <a:pt x="1193006" y="33338"/>
                    <a:pt x="1471612" y="1064419"/>
                    <a:pt x="1557337" y="1273969"/>
                  </a:cubicBezTo>
                </a:path>
              </a:pathLst>
            </a:custGeom>
            <a:ln>
              <a:solidFill>
                <a:srgbClr val="00B05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sp>
          <p:nvSpPr>
            <p:cNvPr id="32" name="任意多边形 31"/>
            <p:cNvSpPr/>
            <p:nvPr/>
          </p:nvSpPr>
          <p:spPr>
            <a:xfrm>
              <a:off x="4986345" y="1927033"/>
              <a:ext cx="1300157" cy="955477"/>
            </a:xfrm>
            <a:custGeom>
              <a:avLst/>
              <a:gdLst>
                <a:gd name="connsiteX0" fmla="*/ 0 w 1557337"/>
                <a:gd name="connsiteY0" fmla="*/ 1259682 h 1273969"/>
                <a:gd name="connsiteX1" fmla="*/ 300037 w 1557337"/>
                <a:gd name="connsiteY1" fmla="*/ 45244 h 1273969"/>
                <a:gd name="connsiteX2" fmla="*/ 828675 w 1557337"/>
                <a:gd name="connsiteY2" fmla="*/ 1173957 h 1273969"/>
                <a:gd name="connsiteX3" fmla="*/ 1071562 w 1557337"/>
                <a:gd name="connsiteY3" fmla="*/ 16669 h 1273969"/>
                <a:gd name="connsiteX4" fmla="*/ 1557337 w 1557337"/>
                <a:gd name="connsiteY4" fmla="*/ 1273969 h 1273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337" h="1273969">
                  <a:moveTo>
                    <a:pt x="0" y="1259682"/>
                  </a:moveTo>
                  <a:cubicBezTo>
                    <a:pt x="80962" y="659607"/>
                    <a:pt x="161925" y="59532"/>
                    <a:pt x="300037" y="45244"/>
                  </a:cubicBezTo>
                  <a:cubicBezTo>
                    <a:pt x="438150" y="30957"/>
                    <a:pt x="700088" y="1178719"/>
                    <a:pt x="828675" y="1173957"/>
                  </a:cubicBezTo>
                  <a:cubicBezTo>
                    <a:pt x="957262" y="1169195"/>
                    <a:pt x="950118" y="0"/>
                    <a:pt x="1071562" y="16669"/>
                  </a:cubicBezTo>
                  <a:cubicBezTo>
                    <a:pt x="1193006" y="33338"/>
                    <a:pt x="1471612" y="1064419"/>
                    <a:pt x="1557337" y="1273969"/>
                  </a:cubicBezTo>
                </a:path>
              </a:pathLst>
            </a:custGeom>
            <a:ln>
              <a:solidFill>
                <a:srgbClr val="00B05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cxnSp>
          <p:nvCxnSpPr>
            <p:cNvPr id="33" name="直接连接符 32"/>
            <p:cNvCxnSpPr>
              <a:endCxn id="19" idx="29"/>
            </p:cNvCxnSpPr>
            <p:nvPr/>
          </p:nvCxnSpPr>
          <p:spPr>
            <a:xfrm flipH="1" flipV="1">
              <a:off x="5572125" y="2903941"/>
              <a:ext cx="14286" cy="1108874"/>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7" name="直接连接符 36"/>
            <p:cNvCxnSpPr/>
            <p:nvPr/>
          </p:nvCxnSpPr>
          <p:spPr>
            <a:xfrm>
              <a:off x="1371600" y="1841305"/>
              <a:ext cx="6743700"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42" name="TextBox 41"/>
          <p:cNvSpPr txBox="1"/>
          <p:nvPr/>
        </p:nvSpPr>
        <p:spPr>
          <a:xfrm>
            <a:off x="739569" y="1298889"/>
            <a:ext cx="806863" cy="385619"/>
          </a:xfrm>
          <a:prstGeom prst="rect">
            <a:avLst/>
          </a:prstGeom>
        </p:spPr>
        <p:txBody>
          <a:bodyPr vert="horz" wrap="square" lIns="0" tIns="0" rIns="0" bIns="0" rtlCol="0" anchor="t">
            <a:noAutofit/>
          </a:bodyPr>
          <a:lstStyle/>
          <a:p>
            <a:r>
              <a:rPr kumimoji="1" lang="en-US" altLang="zh-CN" dirty="0" smtClean="0"/>
              <a:t>TCP </a:t>
            </a:r>
            <a:r>
              <a:rPr kumimoji="1" lang="en-US" altLang="zh-CN" dirty="0" err="1" smtClean="0"/>
              <a:t>Thp</a:t>
            </a:r>
            <a:endParaRPr kumimoji="1" lang="zh-CN" altLang="en-US" dirty="0" smtClean="0"/>
          </a:p>
        </p:txBody>
      </p:sp>
      <p:sp>
        <p:nvSpPr>
          <p:cNvPr id="43" name="TextBox 42"/>
          <p:cNvSpPr txBox="1"/>
          <p:nvPr/>
        </p:nvSpPr>
        <p:spPr>
          <a:xfrm>
            <a:off x="739569" y="2282357"/>
            <a:ext cx="806863" cy="385619"/>
          </a:xfrm>
          <a:prstGeom prst="rect">
            <a:avLst/>
          </a:prstGeom>
        </p:spPr>
        <p:txBody>
          <a:bodyPr vert="horz" wrap="square" lIns="0" tIns="0" rIns="0" bIns="0" rtlCol="0" anchor="t">
            <a:noAutofit/>
          </a:bodyPr>
          <a:lstStyle/>
          <a:p>
            <a:r>
              <a:rPr kumimoji="1" lang="en-US" altLang="zh-CN" dirty="0" err="1" smtClean="0"/>
              <a:t>Uu</a:t>
            </a:r>
            <a:r>
              <a:rPr kumimoji="1" lang="en-US" altLang="zh-CN" dirty="0" smtClean="0"/>
              <a:t> </a:t>
            </a:r>
            <a:r>
              <a:rPr kumimoji="1" lang="en-US" altLang="zh-CN" dirty="0" err="1" smtClean="0"/>
              <a:t>Thp</a:t>
            </a:r>
            <a:endParaRPr kumimoji="1" lang="zh-CN" altLang="en-US" dirty="0" smtClean="0"/>
          </a:p>
        </p:txBody>
      </p:sp>
      <p:sp>
        <p:nvSpPr>
          <p:cNvPr id="29" name="任意多边形 28"/>
          <p:cNvSpPr/>
          <p:nvPr/>
        </p:nvSpPr>
        <p:spPr>
          <a:xfrm>
            <a:off x="1711842" y="1201479"/>
            <a:ext cx="4540102" cy="893135"/>
          </a:xfrm>
          <a:custGeom>
            <a:avLst/>
            <a:gdLst>
              <a:gd name="connsiteX0" fmla="*/ 0 w 4540102"/>
              <a:gd name="connsiteY0" fmla="*/ 808074 h 893135"/>
              <a:gd name="connsiteX1" fmla="*/ 116958 w 4540102"/>
              <a:gd name="connsiteY1" fmla="*/ 797442 h 893135"/>
              <a:gd name="connsiteX2" fmla="*/ 180753 w 4540102"/>
              <a:gd name="connsiteY2" fmla="*/ 776177 h 893135"/>
              <a:gd name="connsiteX3" fmla="*/ 276446 w 4540102"/>
              <a:gd name="connsiteY3" fmla="*/ 765544 h 893135"/>
              <a:gd name="connsiteX4" fmla="*/ 340242 w 4540102"/>
              <a:gd name="connsiteY4" fmla="*/ 744279 h 893135"/>
              <a:gd name="connsiteX5" fmla="*/ 393405 w 4540102"/>
              <a:gd name="connsiteY5" fmla="*/ 733647 h 893135"/>
              <a:gd name="connsiteX6" fmla="*/ 457200 w 4540102"/>
              <a:gd name="connsiteY6" fmla="*/ 712381 h 893135"/>
              <a:gd name="connsiteX7" fmla="*/ 489098 w 4540102"/>
              <a:gd name="connsiteY7" fmla="*/ 701749 h 893135"/>
              <a:gd name="connsiteX8" fmla="*/ 552893 w 4540102"/>
              <a:gd name="connsiteY8" fmla="*/ 680484 h 893135"/>
              <a:gd name="connsiteX9" fmla="*/ 584791 w 4540102"/>
              <a:gd name="connsiteY9" fmla="*/ 669851 h 893135"/>
              <a:gd name="connsiteX10" fmla="*/ 648586 w 4540102"/>
              <a:gd name="connsiteY10" fmla="*/ 627321 h 893135"/>
              <a:gd name="connsiteX11" fmla="*/ 680484 w 4540102"/>
              <a:gd name="connsiteY11" fmla="*/ 606056 h 893135"/>
              <a:gd name="connsiteX12" fmla="*/ 712381 w 4540102"/>
              <a:gd name="connsiteY12" fmla="*/ 595423 h 893135"/>
              <a:gd name="connsiteX13" fmla="*/ 776177 w 4540102"/>
              <a:gd name="connsiteY13" fmla="*/ 563526 h 893135"/>
              <a:gd name="connsiteX14" fmla="*/ 808074 w 4540102"/>
              <a:gd name="connsiteY14" fmla="*/ 542261 h 893135"/>
              <a:gd name="connsiteX15" fmla="*/ 850605 w 4540102"/>
              <a:gd name="connsiteY15" fmla="*/ 499730 h 893135"/>
              <a:gd name="connsiteX16" fmla="*/ 893135 w 4540102"/>
              <a:gd name="connsiteY16" fmla="*/ 446568 h 893135"/>
              <a:gd name="connsiteX17" fmla="*/ 903767 w 4540102"/>
              <a:gd name="connsiteY17" fmla="*/ 404037 h 893135"/>
              <a:gd name="connsiteX18" fmla="*/ 925032 w 4540102"/>
              <a:gd name="connsiteY18" fmla="*/ 372140 h 893135"/>
              <a:gd name="connsiteX19" fmla="*/ 935665 w 4540102"/>
              <a:gd name="connsiteY19" fmla="*/ 340242 h 893135"/>
              <a:gd name="connsiteX20" fmla="*/ 956930 w 4540102"/>
              <a:gd name="connsiteY20" fmla="*/ 308344 h 893135"/>
              <a:gd name="connsiteX21" fmla="*/ 988828 w 4540102"/>
              <a:gd name="connsiteY21" fmla="*/ 255181 h 893135"/>
              <a:gd name="connsiteX22" fmla="*/ 1031358 w 4540102"/>
              <a:gd name="connsiteY22" fmla="*/ 191386 h 893135"/>
              <a:gd name="connsiteX23" fmla="*/ 1052623 w 4540102"/>
              <a:gd name="connsiteY23" fmla="*/ 159488 h 893135"/>
              <a:gd name="connsiteX24" fmla="*/ 1158949 w 4540102"/>
              <a:gd name="connsiteY24" fmla="*/ 74428 h 893135"/>
              <a:gd name="connsiteX25" fmla="*/ 1222744 w 4540102"/>
              <a:gd name="connsiteY25" fmla="*/ 63795 h 893135"/>
              <a:gd name="connsiteX26" fmla="*/ 1307805 w 4540102"/>
              <a:gd name="connsiteY26" fmla="*/ 53163 h 893135"/>
              <a:gd name="connsiteX27" fmla="*/ 1424763 w 4540102"/>
              <a:gd name="connsiteY27" fmla="*/ 53163 h 893135"/>
              <a:gd name="connsiteX28" fmla="*/ 1435395 w 4540102"/>
              <a:gd name="connsiteY28" fmla="*/ 85061 h 893135"/>
              <a:gd name="connsiteX29" fmla="*/ 1446028 w 4540102"/>
              <a:gd name="connsiteY29" fmla="*/ 212651 h 893135"/>
              <a:gd name="connsiteX30" fmla="*/ 1467293 w 4540102"/>
              <a:gd name="connsiteY30" fmla="*/ 276447 h 893135"/>
              <a:gd name="connsiteX31" fmla="*/ 1477925 w 4540102"/>
              <a:gd name="connsiteY31" fmla="*/ 340242 h 893135"/>
              <a:gd name="connsiteX32" fmla="*/ 1520456 w 4540102"/>
              <a:gd name="connsiteY32" fmla="*/ 457200 h 893135"/>
              <a:gd name="connsiteX33" fmla="*/ 1552353 w 4540102"/>
              <a:gd name="connsiteY33" fmla="*/ 563526 h 893135"/>
              <a:gd name="connsiteX34" fmla="*/ 1573618 w 4540102"/>
              <a:gd name="connsiteY34" fmla="*/ 595423 h 893135"/>
              <a:gd name="connsiteX35" fmla="*/ 1584251 w 4540102"/>
              <a:gd name="connsiteY35" fmla="*/ 627321 h 893135"/>
              <a:gd name="connsiteX36" fmla="*/ 1626781 w 4540102"/>
              <a:gd name="connsiteY36" fmla="*/ 691116 h 893135"/>
              <a:gd name="connsiteX37" fmla="*/ 1637414 w 4540102"/>
              <a:gd name="connsiteY37" fmla="*/ 723014 h 893135"/>
              <a:gd name="connsiteX38" fmla="*/ 1690577 w 4540102"/>
              <a:gd name="connsiteY38" fmla="*/ 776177 h 893135"/>
              <a:gd name="connsiteX39" fmla="*/ 1711842 w 4540102"/>
              <a:gd name="connsiteY39" fmla="*/ 808074 h 893135"/>
              <a:gd name="connsiteX40" fmla="*/ 1733107 w 4540102"/>
              <a:gd name="connsiteY40" fmla="*/ 871870 h 893135"/>
              <a:gd name="connsiteX41" fmla="*/ 1765005 w 4540102"/>
              <a:gd name="connsiteY41" fmla="*/ 776177 h 893135"/>
              <a:gd name="connsiteX42" fmla="*/ 1775637 w 4540102"/>
              <a:gd name="connsiteY42" fmla="*/ 744279 h 893135"/>
              <a:gd name="connsiteX43" fmla="*/ 1796902 w 4540102"/>
              <a:gd name="connsiteY43" fmla="*/ 659219 h 893135"/>
              <a:gd name="connsiteX44" fmla="*/ 1818167 w 4540102"/>
              <a:gd name="connsiteY44" fmla="*/ 520995 h 893135"/>
              <a:gd name="connsiteX45" fmla="*/ 1839432 w 4540102"/>
              <a:gd name="connsiteY45" fmla="*/ 457200 h 893135"/>
              <a:gd name="connsiteX46" fmla="*/ 1850065 w 4540102"/>
              <a:gd name="connsiteY46" fmla="*/ 425302 h 893135"/>
              <a:gd name="connsiteX47" fmla="*/ 1871330 w 4540102"/>
              <a:gd name="connsiteY47" fmla="*/ 393405 h 893135"/>
              <a:gd name="connsiteX48" fmla="*/ 1881963 w 4540102"/>
              <a:gd name="connsiteY48" fmla="*/ 329609 h 893135"/>
              <a:gd name="connsiteX49" fmla="*/ 1892595 w 4540102"/>
              <a:gd name="connsiteY49" fmla="*/ 297712 h 893135"/>
              <a:gd name="connsiteX50" fmla="*/ 1913860 w 4540102"/>
              <a:gd name="connsiteY50" fmla="*/ 212651 h 893135"/>
              <a:gd name="connsiteX51" fmla="*/ 1913860 w 4540102"/>
              <a:gd name="connsiteY51" fmla="*/ 212651 h 893135"/>
              <a:gd name="connsiteX52" fmla="*/ 1924493 w 4540102"/>
              <a:gd name="connsiteY52" fmla="*/ 148856 h 893135"/>
              <a:gd name="connsiteX53" fmla="*/ 1967023 w 4540102"/>
              <a:gd name="connsiteY53" fmla="*/ 85061 h 893135"/>
              <a:gd name="connsiteX54" fmla="*/ 2020186 w 4540102"/>
              <a:gd name="connsiteY54" fmla="*/ 31898 h 893135"/>
              <a:gd name="connsiteX55" fmla="*/ 2052084 w 4540102"/>
              <a:gd name="connsiteY55" fmla="*/ 21265 h 893135"/>
              <a:gd name="connsiteX56" fmla="*/ 2200939 w 4540102"/>
              <a:gd name="connsiteY56" fmla="*/ 31898 h 893135"/>
              <a:gd name="connsiteX57" fmla="*/ 2232837 w 4540102"/>
              <a:gd name="connsiteY57" fmla="*/ 42530 h 893135"/>
              <a:gd name="connsiteX58" fmla="*/ 2254102 w 4540102"/>
              <a:gd name="connsiteY58" fmla="*/ 74428 h 893135"/>
              <a:gd name="connsiteX59" fmla="*/ 2286000 w 4540102"/>
              <a:gd name="connsiteY59" fmla="*/ 106326 h 893135"/>
              <a:gd name="connsiteX60" fmla="*/ 2381693 w 4540102"/>
              <a:gd name="connsiteY60" fmla="*/ 180754 h 893135"/>
              <a:gd name="connsiteX61" fmla="*/ 2402958 w 4540102"/>
              <a:gd name="connsiteY61" fmla="*/ 244549 h 893135"/>
              <a:gd name="connsiteX62" fmla="*/ 2413591 w 4540102"/>
              <a:gd name="connsiteY62" fmla="*/ 276447 h 893135"/>
              <a:gd name="connsiteX63" fmla="*/ 2424223 w 4540102"/>
              <a:gd name="connsiteY63" fmla="*/ 404037 h 893135"/>
              <a:gd name="connsiteX64" fmla="*/ 2445488 w 4540102"/>
              <a:gd name="connsiteY64" fmla="*/ 467833 h 893135"/>
              <a:gd name="connsiteX65" fmla="*/ 2456121 w 4540102"/>
              <a:gd name="connsiteY65" fmla="*/ 499730 h 893135"/>
              <a:gd name="connsiteX66" fmla="*/ 2466753 w 4540102"/>
              <a:gd name="connsiteY66" fmla="*/ 531628 h 893135"/>
              <a:gd name="connsiteX67" fmla="*/ 2541181 w 4540102"/>
              <a:gd name="connsiteY67" fmla="*/ 627321 h 893135"/>
              <a:gd name="connsiteX68" fmla="*/ 2573079 w 4540102"/>
              <a:gd name="connsiteY68" fmla="*/ 648586 h 893135"/>
              <a:gd name="connsiteX69" fmla="*/ 2594344 w 4540102"/>
              <a:gd name="connsiteY69" fmla="*/ 680484 h 893135"/>
              <a:gd name="connsiteX70" fmla="*/ 2626242 w 4540102"/>
              <a:gd name="connsiteY70" fmla="*/ 701749 h 893135"/>
              <a:gd name="connsiteX71" fmla="*/ 2658139 w 4540102"/>
              <a:gd name="connsiteY71" fmla="*/ 733647 h 893135"/>
              <a:gd name="connsiteX72" fmla="*/ 2668772 w 4540102"/>
              <a:gd name="connsiteY72" fmla="*/ 776177 h 893135"/>
              <a:gd name="connsiteX73" fmla="*/ 2700670 w 4540102"/>
              <a:gd name="connsiteY73" fmla="*/ 797442 h 893135"/>
              <a:gd name="connsiteX74" fmla="*/ 3009014 w 4540102"/>
              <a:gd name="connsiteY74" fmla="*/ 786809 h 893135"/>
              <a:gd name="connsiteX75" fmla="*/ 3040911 w 4540102"/>
              <a:gd name="connsiteY75" fmla="*/ 776177 h 893135"/>
              <a:gd name="connsiteX76" fmla="*/ 3072809 w 4540102"/>
              <a:gd name="connsiteY76" fmla="*/ 723014 h 893135"/>
              <a:gd name="connsiteX77" fmla="*/ 3094074 w 4540102"/>
              <a:gd name="connsiteY77" fmla="*/ 680484 h 893135"/>
              <a:gd name="connsiteX78" fmla="*/ 3115339 w 4540102"/>
              <a:gd name="connsiteY78" fmla="*/ 616688 h 893135"/>
              <a:gd name="connsiteX79" fmla="*/ 3157870 w 4540102"/>
              <a:gd name="connsiteY79" fmla="*/ 563526 h 893135"/>
              <a:gd name="connsiteX80" fmla="*/ 3189767 w 4540102"/>
              <a:gd name="connsiteY80" fmla="*/ 499730 h 893135"/>
              <a:gd name="connsiteX81" fmla="*/ 3211032 w 4540102"/>
              <a:gd name="connsiteY81" fmla="*/ 435935 h 893135"/>
              <a:gd name="connsiteX82" fmla="*/ 3232298 w 4540102"/>
              <a:gd name="connsiteY82" fmla="*/ 372140 h 893135"/>
              <a:gd name="connsiteX83" fmla="*/ 3253563 w 4540102"/>
              <a:gd name="connsiteY83" fmla="*/ 308344 h 893135"/>
              <a:gd name="connsiteX84" fmla="*/ 3264195 w 4540102"/>
              <a:gd name="connsiteY84" fmla="*/ 276447 h 893135"/>
              <a:gd name="connsiteX85" fmla="*/ 3274828 w 4540102"/>
              <a:gd name="connsiteY85" fmla="*/ 223284 h 893135"/>
              <a:gd name="connsiteX86" fmla="*/ 3296093 w 4540102"/>
              <a:gd name="connsiteY86" fmla="*/ 159488 h 893135"/>
              <a:gd name="connsiteX87" fmla="*/ 3317358 w 4540102"/>
              <a:gd name="connsiteY87" fmla="*/ 74428 h 893135"/>
              <a:gd name="connsiteX88" fmla="*/ 3359888 w 4540102"/>
              <a:gd name="connsiteY88" fmla="*/ 21265 h 893135"/>
              <a:gd name="connsiteX89" fmla="*/ 3423684 w 4540102"/>
              <a:gd name="connsiteY89" fmla="*/ 0 h 893135"/>
              <a:gd name="connsiteX90" fmla="*/ 3530009 w 4540102"/>
              <a:gd name="connsiteY90" fmla="*/ 10633 h 893135"/>
              <a:gd name="connsiteX91" fmla="*/ 3551274 w 4540102"/>
              <a:gd name="connsiteY91" fmla="*/ 74428 h 893135"/>
              <a:gd name="connsiteX92" fmla="*/ 3583172 w 4540102"/>
              <a:gd name="connsiteY92" fmla="*/ 138223 h 893135"/>
              <a:gd name="connsiteX93" fmla="*/ 3593805 w 4540102"/>
              <a:gd name="connsiteY93" fmla="*/ 170121 h 893135"/>
              <a:gd name="connsiteX94" fmla="*/ 3615070 w 4540102"/>
              <a:gd name="connsiteY94" fmla="*/ 212651 h 893135"/>
              <a:gd name="connsiteX95" fmla="*/ 3636335 w 4540102"/>
              <a:gd name="connsiteY95" fmla="*/ 265814 h 893135"/>
              <a:gd name="connsiteX96" fmla="*/ 3646967 w 4540102"/>
              <a:gd name="connsiteY96" fmla="*/ 318977 h 893135"/>
              <a:gd name="connsiteX97" fmla="*/ 3668232 w 4540102"/>
              <a:gd name="connsiteY97" fmla="*/ 382772 h 893135"/>
              <a:gd name="connsiteX98" fmla="*/ 3678865 w 4540102"/>
              <a:gd name="connsiteY98" fmla="*/ 414670 h 893135"/>
              <a:gd name="connsiteX99" fmla="*/ 3689498 w 4540102"/>
              <a:gd name="connsiteY99" fmla="*/ 457200 h 893135"/>
              <a:gd name="connsiteX100" fmla="*/ 3710763 w 4540102"/>
              <a:gd name="connsiteY100" fmla="*/ 520995 h 893135"/>
              <a:gd name="connsiteX101" fmla="*/ 3732028 w 4540102"/>
              <a:gd name="connsiteY101" fmla="*/ 584791 h 893135"/>
              <a:gd name="connsiteX102" fmla="*/ 3753293 w 4540102"/>
              <a:gd name="connsiteY102" fmla="*/ 637954 h 893135"/>
              <a:gd name="connsiteX103" fmla="*/ 3785191 w 4540102"/>
              <a:gd name="connsiteY103" fmla="*/ 765544 h 893135"/>
              <a:gd name="connsiteX104" fmla="*/ 3806456 w 4540102"/>
              <a:gd name="connsiteY104" fmla="*/ 797442 h 893135"/>
              <a:gd name="connsiteX105" fmla="*/ 3912781 w 4540102"/>
              <a:gd name="connsiteY105" fmla="*/ 786809 h 893135"/>
              <a:gd name="connsiteX106" fmla="*/ 3923414 w 4540102"/>
              <a:gd name="connsiteY106" fmla="*/ 733647 h 893135"/>
              <a:gd name="connsiteX107" fmla="*/ 3934046 w 4540102"/>
              <a:gd name="connsiteY107" fmla="*/ 595423 h 893135"/>
              <a:gd name="connsiteX108" fmla="*/ 3955311 w 4540102"/>
              <a:gd name="connsiteY108" fmla="*/ 531628 h 893135"/>
              <a:gd name="connsiteX109" fmla="*/ 3965944 w 4540102"/>
              <a:gd name="connsiteY109" fmla="*/ 499730 h 893135"/>
              <a:gd name="connsiteX110" fmla="*/ 3987209 w 4540102"/>
              <a:gd name="connsiteY110" fmla="*/ 467833 h 893135"/>
              <a:gd name="connsiteX111" fmla="*/ 4008474 w 4540102"/>
              <a:gd name="connsiteY111" fmla="*/ 404037 h 893135"/>
              <a:gd name="connsiteX112" fmla="*/ 4019107 w 4540102"/>
              <a:gd name="connsiteY112" fmla="*/ 372140 h 893135"/>
              <a:gd name="connsiteX113" fmla="*/ 4029739 w 4540102"/>
              <a:gd name="connsiteY113" fmla="*/ 329609 h 893135"/>
              <a:gd name="connsiteX114" fmla="*/ 4051005 w 4540102"/>
              <a:gd name="connsiteY114" fmla="*/ 297712 h 893135"/>
              <a:gd name="connsiteX115" fmla="*/ 4082902 w 4540102"/>
              <a:gd name="connsiteY115" fmla="*/ 223284 h 893135"/>
              <a:gd name="connsiteX116" fmla="*/ 4093535 w 4540102"/>
              <a:gd name="connsiteY116" fmla="*/ 191386 h 893135"/>
              <a:gd name="connsiteX117" fmla="*/ 4146698 w 4540102"/>
              <a:gd name="connsiteY117" fmla="*/ 127591 h 893135"/>
              <a:gd name="connsiteX118" fmla="*/ 4178595 w 4540102"/>
              <a:gd name="connsiteY118" fmla="*/ 116958 h 893135"/>
              <a:gd name="connsiteX119" fmla="*/ 4380614 w 4540102"/>
              <a:gd name="connsiteY119" fmla="*/ 95693 h 893135"/>
              <a:gd name="connsiteX120" fmla="*/ 4540102 w 4540102"/>
              <a:gd name="connsiteY120" fmla="*/ 85061 h 893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4540102" h="893135">
                <a:moveTo>
                  <a:pt x="0" y="808074"/>
                </a:moveTo>
                <a:cubicBezTo>
                  <a:pt x="38986" y="804530"/>
                  <a:pt x="78407" y="804245"/>
                  <a:pt x="116958" y="797442"/>
                </a:cubicBezTo>
                <a:cubicBezTo>
                  <a:pt x="139032" y="793547"/>
                  <a:pt x="158475" y="778652"/>
                  <a:pt x="180753" y="776177"/>
                </a:cubicBezTo>
                <a:lnTo>
                  <a:pt x="276446" y="765544"/>
                </a:lnTo>
                <a:cubicBezTo>
                  <a:pt x="297711" y="758456"/>
                  <a:pt x="318262" y="748675"/>
                  <a:pt x="340242" y="744279"/>
                </a:cubicBezTo>
                <a:cubicBezTo>
                  <a:pt x="357963" y="740735"/>
                  <a:pt x="375970" y="738402"/>
                  <a:pt x="393405" y="733647"/>
                </a:cubicBezTo>
                <a:cubicBezTo>
                  <a:pt x="415031" y="727749"/>
                  <a:pt x="435935" y="719469"/>
                  <a:pt x="457200" y="712381"/>
                </a:cubicBezTo>
                <a:lnTo>
                  <a:pt x="489098" y="701749"/>
                </a:lnTo>
                <a:lnTo>
                  <a:pt x="552893" y="680484"/>
                </a:lnTo>
                <a:cubicBezTo>
                  <a:pt x="563526" y="676940"/>
                  <a:pt x="575466" y="676068"/>
                  <a:pt x="584791" y="669851"/>
                </a:cubicBezTo>
                <a:lnTo>
                  <a:pt x="648586" y="627321"/>
                </a:lnTo>
                <a:cubicBezTo>
                  <a:pt x="659219" y="620233"/>
                  <a:pt x="668361" y="610097"/>
                  <a:pt x="680484" y="606056"/>
                </a:cubicBezTo>
                <a:cubicBezTo>
                  <a:pt x="691116" y="602512"/>
                  <a:pt x="702357" y="600435"/>
                  <a:pt x="712381" y="595423"/>
                </a:cubicBezTo>
                <a:cubicBezTo>
                  <a:pt x="794816" y="554205"/>
                  <a:pt x="696011" y="590246"/>
                  <a:pt x="776177" y="563526"/>
                </a:cubicBezTo>
                <a:cubicBezTo>
                  <a:pt x="786809" y="556438"/>
                  <a:pt x="798372" y="550577"/>
                  <a:pt x="808074" y="542261"/>
                </a:cubicBezTo>
                <a:cubicBezTo>
                  <a:pt x="823297" y="529213"/>
                  <a:pt x="850605" y="499730"/>
                  <a:pt x="850605" y="499730"/>
                </a:cubicBezTo>
                <a:cubicBezTo>
                  <a:pt x="885363" y="395452"/>
                  <a:pt x="829010" y="542757"/>
                  <a:pt x="893135" y="446568"/>
                </a:cubicBezTo>
                <a:cubicBezTo>
                  <a:pt x="901241" y="434409"/>
                  <a:pt x="898011" y="417469"/>
                  <a:pt x="903767" y="404037"/>
                </a:cubicBezTo>
                <a:cubicBezTo>
                  <a:pt x="908801" y="392292"/>
                  <a:pt x="919317" y="383569"/>
                  <a:pt x="925032" y="372140"/>
                </a:cubicBezTo>
                <a:cubicBezTo>
                  <a:pt x="930044" y="362115"/>
                  <a:pt x="930653" y="350267"/>
                  <a:pt x="935665" y="340242"/>
                </a:cubicBezTo>
                <a:cubicBezTo>
                  <a:pt x="941380" y="328812"/>
                  <a:pt x="951215" y="319774"/>
                  <a:pt x="956930" y="308344"/>
                </a:cubicBezTo>
                <a:cubicBezTo>
                  <a:pt x="984535" y="253134"/>
                  <a:pt x="947293" y="296718"/>
                  <a:pt x="988828" y="255181"/>
                </a:cubicBezTo>
                <a:cubicBezTo>
                  <a:pt x="1007513" y="199125"/>
                  <a:pt x="987110" y="244483"/>
                  <a:pt x="1031358" y="191386"/>
                </a:cubicBezTo>
                <a:cubicBezTo>
                  <a:pt x="1039539" y="181569"/>
                  <a:pt x="1044133" y="169039"/>
                  <a:pt x="1052623" y="159488"/>
                </a:cubicBezTo>
                <a:cubicBezTo>
                  <a:pt x="1084329" y="123819"/>
                  <a:pt x="1112339" y="88411"/>
                  <a:pt x="1158949" y="74428"/>
                </a:cubicBezTo>
                <a:cubicBezTo>
                  <a:pt x="1179598" y="68233"/>
                  <a:pt x="1201402" y="66844"/>
                  <a:pt x="1222744" y="63795"/>
                </a:cubicBezTo>
                <a:cubicBezTo>
                  <a:pt x="1251031" y="59754"/>
                  <a:pt x="1279451" y="56707"/>
                  <a:pt x="1307805" y="53163"/>
                </a:cubicBezTo>
                <a:cubicBezTo>
                  <a:pt x="1351316" y="38658"/>
                  <a:pt x="1368083" y="27972"/>
                  <a:pt x="1424763" y="53163"/>
                </a:cubicBezTo>
                <a:cubicBezTo>
                  <a:pt x="1435005" y="57715"/>
                  <a:pt x="1431851" y="74428"/>
                  <a:pt x="1435395" y="85061"/>
                </a:cubicBezTo>
                <a:cubicBezTo>
                  <a:pt x="1438939" y="127591"/>
                  <a:pt x="1439012" y="170554"/>
                  <a:pt x="1446028" y="212651"/>
                </a:cubicBezTo>
                <a:cubicBezTo>
                  <a:pt x="1449713" y="234762"/>
                  <a:pt x="1467293" y="276447"/>
                  <a:pt x="1467293" y="276447"/>
                </a:cubicBezTo>
                <a:cubicBezTo>
                  <a:pt x="1470837" y="297712"/>
                  <a:pt x="1472696" y="319327"/>
                  <a:pt x="1477925" y="340242"/>
                </a:cubicBezTo>
                <a:cubicBezTo>
                  <a:pt x="1495299" y="409735"/>
                  <a:pt x="1499320" y="393790"/>
                  <a:pt x="1520456" y="457200"/>
                </a:cubicBezTo>
                <a:cubicBezTo>
                  <a:pt x="1530362" y="486919"/>
                  <a:pt x="1535920" y="538876"/>
                  <a:pt x="1552353" y="563526"/>
                </a:cubicBezTo>
                <a:cubicBezTo>
                  <a:pt x="1559441" y="574158"/>
                  <a:pt x="1567903" y="583994"/>
                  <a:pt x="1573618" y="595423"/>
                </a:cubicBezTo>
                <a:cubicBezTo>
                  <a:pt x="1578630" y="605448"/>
                  <a:pt x="1578808" y="617524"/>
                  <a:pt x="1584251" y="627321"/>
                </a:cubicBezTo>
                <a:cubicBezTo>
                  <a:pt x="1596663" y="649662"/>
                  <a:pt x="1618699" y="666870"/>
                  <a:pt x="1626781" y="691116"/>
                </a:cubicBezTo>
                <a:cubicBezTo>
                  <a:pt x="1630325" y="701749"/>
                  <a:pt x="1630689" y="714048"/>
                  <a:pt x="1637414" y="723014"/>
                </a:cubicBezTo>
                <a:cubicBezTo>
                  <a:pt x="1652451" y="743063"/>
                  <a:pt x="1676675" y="755325"/>
                  <a:pt x="1690577" y="776177"/>
                </a:cubicBezTo>
                <a:lnTo>
                  <a:pt x="1711842" y="808074"/>
                </a:lnTo>
                <a:cubicBezTo>
                  <a:pt x="1718930" y="829339"/>
                  <a:pt x="1726019" y="893135"/>
                  <a:pt x="1733107" y="871870"/>
                </a:cubicBezTo>
                <a:lnTo>
                  <a:pt x="1765005" y="776177"/>
                </a:lnTo>
                <a:cubicBezTo>
                  <a:pt x="1768549" y="765544"/>
                  <a:pt x="1773439" y="755269"/>
                  <a:pt x="1775637" y="744279"/>
                </a:cubicBezTo>
                <a:cubicBezTo>
                  <a:pt x="1788468" y="680126"/>
                  <a:pt x="1780555" y="708261"/>
                  <a:pt x="1796902" y="659219"/>
                </a:cubicBezTo>
                <a:cubicBezTo>
                  <a:pt x="1801876" y="619428"/>
                  <a:pt x="1806928" y="562205"/>
                  <a:pt x="1818167" y="520995"/>
                </a:cubicBezTo>
                <a:cubicBezTo>
                  <a:pt x="1824065" y="499370"/>
                  <a:pt x="1832344" y="478465"/>
                  <a:pt x="1839432" y="457200"/>
                </a:cubicBezTo>
                <a:cubicBezTo>
                  <a:pt x="1842976" y="446567"/>
                  <a:pt x="1843848" y="434627"/>
                  <a:pt x="1850065" y="425302"/>
                </a:cubicBezTo>
                <a:lnTo>
                  <a:pt x="1871330" y="393405"/>
                </a:lnTo>
                <a:cubicBezTo>
                  <a:pt x="1874874" y="372140"/>
                  <a:pt x="1877286" y="350654"/>
                  <a:pt x="1881963" y="329609"/>
                </a:cubicBezTo>
                <a:cubicBezTo>
                  <a:pt x="1884394" y="318668"/>
                  <a:pt x="1889646" y="308525"/>
                  <a:pt x="1892595" y="297712"/>
                </a:cubicBezTo>
                <a:cubicBezTo>
                  <a:pt x="1900285" y="269516"/>
                  <a:pt x="1906772" y="241005"/>
                  <a:pt x="1913860" y="212651"/>
                </a:cubicBezTo>
                <a:lnTo>
                  <a:pt x="1913860" y="212651"/>
                </a:lnTo>
                <a:cubicBezTo>
                  <a:pt x="1917404" y="191386"/>
                  <a:pt x="1916201" y="168756"/>
                  <a:pt x="1924493" y="148856"/>
                </a:cubicBezTo>
                <a:cubicBezTo>
                  <a:pt x="1934323" y="125265"/>
                  <a:pt x="1952846" y="106326"/>
                  <a:pt x="1967023" y="85061"/>
                </a:cubicBezTo>
                <a:cubicBezTo>
                  <a:pt x="1988289" y="53162"/>
                  <a:pt x="1984743" y="49620"/>
                  <a:pt x="2020186" y="31898"/>
                </a:cubicBezTo>
                <a:cubicBezTo>
                  <a:pt x="2030211" y="26886"/>
                  <a:pt x="2041451" y="24809"/>
                  <a:pt x="2052084" y="21265"/>
                </a:cubicBezTo>
                <a:cubicBezTo>
                  <a:pt x="2101702" y="24809"/>
                  <a:pt x="2151535" y="26086"/>
                  <a:pt x="2200939" y="31898"/>
                </a:cubicBezTo>
                <a:cubicBezTo>
                  <a:pt x="2212070" y="33208"/>
                  <a:pt x="2224085" y="35529"/>
                  <a:pt x="2232837" y="42530"/>
                </a:cubicBezTo>
                <a:cubicBezTo>
                  <a:pt x="2242816" y="50513"/>
                  <a:pt x="2245921" y="64611"/>
                  <a:pt x="2254102" y="74428"/>
                </a:cubicBezTo>
                <a:cubicBezTo>
                  <a:pt x="2263728" y="85980"/>
                  <a:pt x="2274131" y="97094"/>
                  <a:pt x="2286000" y="106326"/>
                </a:cubicBezTo>
                <a:cubicBezTo>
                  <a:pt x="2400460" y="195351"/>
                  <a:pt x="2309275" y="108336"/>
                  <a:pt x="2381693" y="180754"/>
                </a:cubicBezTo>
                <a:lnTo>
                  <a:pt x="2402958" y="244549"/>
                </a:lnTo>
                <a:lnTo>
                  <a:pt x="2413591" y="276447"/>
                </a:lnTo>
                <a:cubicBezTo>
                  <a:pt x="2417135" y="318977"/>
                  <a:pt x="2417207" y="361940"/>
                  <a:pt x="2424223" y="404037"/>
                </a:cubicBezTo>
                <a:cubicBezTo>
                  <a:pt x="2427908" y="426148"/>
                  <a:pt x="2438399" y="446568"/>
                  <a:pt x="2445488" y="467833"/>
                </a:cubicBezTo>
                <a:lnTo>
                  <a:pt x="2456121" y="499730"/>
                </a:lnTo>
                <a:cubicBezTo>
                  <a:pt x="2459665" y="510363"/>
                  <a:pt x="2460536" y="522303"/>
                  <a:pt x="2466753" y="531628"/>
                </a:cubicBezTo>
                <a:cubicBezTo>
                  <a:pt x="2496388" y="576079"/>
                  <a:pt x="2503707" y="596092"/>
                  <a:pt x="2541181" y="627321"/>
                </a:cubicBezTo>
                <a:cubicBezTo>
                  <a:pt x="2550998" y="635502"/>
                  <a:pt x="2562446" y="641498"/>
                  <a:pt x="2573079" y="648586"/>
                </a:cubicBezTo>
                <a:cubicBezTo>
                  <a:pt x="2580167" y="659219"/>
                  <a:pt x="2585308" y="671448"/>
                  <a:pt x="2594344" y="680484"/>
                </a:cubicBezTo>
                <a:cubicBezTo>
                  <a:pt x="2603380" y="689520"/>
                  <a:pt x="2616425" y="693568"/>
                  <a:pt x="2626242" y="701749"/>
                </a:cubicBezTo>
                <a:cubicBezTo>
                  <a:pt x="2637793" y="711375"/>
                  <a:pt x="2647507" y="723014"/>
                  <a:pt x="2658139" y="733647"/>
                </a:cubicBezTo>
                <a:cubicBezTo>
                  <a:pt x="2661683" y="747824"/>
                  <a:pt x="2660666" y="764018"/>
                  <a:pt x="2668772" y="776177"/>
                </a:cubicBezTo>
                <a:cubicBezTo>
                  <a:pt x="2675861" y="786810"/>
                  <a:pt x="2687897" y="797043"/>
                  <a:pt x="2700670" y="797442"/>
                </a:cubicBezTo>
                <a:lnTo>
                  <a:pt x="3009014" y="786809"/>
                </a:lnTo>
                <a:cubicBezTo>
                  <a:pt x="3019646" y="783265"/>
                  <a:pt x="3031301" y="781943"/>
                  <a:pt x="3040911" y="776177"/>
                </a:cubicBezTo>
                <a:cubicBezTo>
                  <a:pt x="3068115" y="759855"/>
                  <a:pt x="3061228" y="750036"/>
                  <a:pt x="3072809" y="723014"/>
                </a:cubicBezTo>
                <a:cubicBezTo>
                  <a:pt x="3079053" y="708446"/>
                  <a:pt x="3088188" y="695200"/>
                  <a:pt x="3094074" y="680484"/>
                </a:cubicBezTo>
                <a:cubicBezTo>
                  <a:pt x="3102399" y="659672"/>
                  <a:pt x="3099488" y="632538"/>
                  <a:pt x="3115339" y="616688"/>
                </a:cubicBezTo>
                <a:cubicBezTo>
                  <a:pt x="3145641" y="586387"/>
                  <a:pt x="3131044" y="603764"/>
                  <a:pt x="3157870" y="563526"/>
                </a:cubicBezTo>
                <a:cubicBezTo>
                  <a:pt x="3196640" y="447209"/>
                  <a:pt x="3134810" y="623384"/>
                  <a:pt x="3189767" y="499730"/>
                </a:cubicBezTo>
                <a:cubicBezTo>
                  <a:pt x="3198871" y="479247"/>
                  <a:pt x="3203944" y="457200"/>
                  <a:pt x="3211032" y="435935"/>
                </a:cubicBezTo>
                <a:lnTo>
                  <a:pt x="3232298" y="372140"/>
                </a:lnTo>
                <a:lnTo>
                  <a:pt x="3253563" y="308344"/>
                </a:lnTo>
                <a:cubicBezTo>
                  <a:pt x="3257107" y="297712"/>
                  <a:pt x="3261997" y="287437"/>
                  <a:pt x="3264195" y="276447"/>
                </a:cubicBezTo>
                <a:cubicBezTo>
                  <a:pt x="3267739" y="258726"/>
                  <a:pt x="3270073" y="240719"/>
                  <a:pt x="3274828" y="223284"/>
                </a:cubicBezTo>
                <a:cubicBezTo>
                  <a:pt x="3280726" y="201658"/>
                  <a:pt x="3290656" y="181234"/>
                  <a:pt x="3296093" y="159488"/>
                </a:cubicBezTo>
                <a:cubicBezTo>
                  <a:pt x="3303181" y="131135"/>
                  <a:pt x="3308116" y="102154"/>
                  <a:pt x="3317358" y="74428"/>
                </a:cubicBezTo>
                <a:cubicBezTo>
                  <a:pt x="3328888" y="39840"/>
                  <a:pt x="3322250" y="37993"/>
                  <a:pt x="3359888" y="21265"/>
                </a:cubicBezTo>
                <a:cubicBezTo>
                  <a:pt x="3380372" y="12161"/>
                  <a:pt x="3423684" y="0"/>
                  <a:pt x="3423684" y="0"/>
                </a:cubicBezTo>
                <a:lnTo>
                  <a:pt x="3530009" y="10633"/>
                </a:lnTo>
                <a:cubicBezTo>
                  <a:pt x="3549371" y="21927"/>
                  <a:pt x="3544186" y="53163"/>
                  <a:pt x="3551274" y="74428"/>
                </a:cubicBezTo>
                <a:cubicBezTo>
                  <a:pt x="3577999" y="154602"/>
                  <a:pt x="3541950" y="55781"/>
                  <a:pt x="3583172" y="138223"/>
                </a:cubicBezTo>
                <a:cubicBezTo>
                  <a:pt x="3588184" y="148248"/>
                  <a:pt x="3589390" y="159819"/>
                  <a:pt x="3593805" y="170121"/>
                </a:cubicBezTo>
                <a:cubicBezTo>
                  <a:pt x="3600049" y="184689"/>
                  <a:pt x="3608633" y="198167"/>
                  <a:pt x="3615070" y="212651"/>
                </a:cubicBezTo>
                <a:cubicBezTo>
                  <a:pt x="3622822" y="230092"/>
                  <a:pt x="3629247" y="248093"/>
                  <a:pt x="3636335" y="265814"/>
                </a:cubicBezTo>
                <a:cubicBezTo>
                  <a:pt x="3639879" y="283535"/>
                  <a:pt x="3642212" y="301542"/>
                  <a:pt x="3646967" y="318977"/>
                </a:cubicBezTo>
                <a:cubicBezTo>
                  <a:pt x="3652865" y="340602"/>
                  <a:pt x="3661144" y="361507"/>
                  <a:pt x="3668232" y="382772"/>
                </a:cubicBezTo>
                <a:cubicBezTo>
                  <a:pt x="3671776" y="393405"/>
                  <a:pt x="3676147" y="403797"/>
                  <a:pt x="3678865" y="414670"/>
                </a:cubicBezTo>
                <a:cubicBezTo>
                  <a:pt x="3682409" y="428847"/>
                  <a:pt x="3685299" y="443203"/>
                  <a:pt x="3689498" y="457200"/>
                </a:cubicBezTo>
                <a:cubicBezTo>
                  <a:pt x="3695939" y="478670"/>
                  <a:pt x="3703675" y="499730"/>
                  <a:pt x="3710763" y="520995"/>
                </a:cubicBezTo>
                <a:lnTo>
                  <a:pt x="3732028" y="584791"/>
                </a:lnTo>
                <a:lnTo>
                  <a:pt x="3753293" y="637954"/>
                </a:lnTo>
                <a:cubicBezTo>
                  <a:pt x="3758608" y="669846"/>
                  <a:pt x="3766467" y="737458"/>
                  <a:pt x="3785191" y="765544"/>
                </a:cubicBezTo>
                <a:lnTo>
                  <a:pt x="3806456" y="797442"/>
                </a:lnTo>
                <a:cubicBezTo>
                  <a:pt x="3841898" y="793898"/>
                  <a:pt x="3881512" y="803865"/>
                  <a:pt x="3912781" y="786809"/>
                </a:cubicBezTo>
                <a:cubicBezTo>
                  <a:pt x="3928646" y="778155"/>
                  <a:pt x="3921418" y="751608"/>
                  <a:pt x="3923414" y="733647"/>
                </a:cubicBezTo>
                <a:cubicBezTo>
                  <a:pt x="3928517" y="687719"/>
                  <a:pt x="3926839" y="641068"/>
                  <a:pt x="3934046" y="595423"/>
                </a:cubicBezTo>
                <a:cubicBezTo>
                  <a:pt x="3937542" y="573282"/>
                  <a:pt x="3948223" y="552893"/>
                  <a:pt x="3955311" y="531628"/>
                </a:cubicBezTo>
                <a:cubicBezTo>
                  <a:pt x="3958855" y="520995"/>
                  <a:pt x="3959727" y="509055"/>
                  <a:pt x="3965944" y="499730"/>
                </a:cubicBezTo>
                <a:cubicBezTo>
                  <a:pt x="3973032" y="489098"/>
                  <a:pt x="3982019" y="479510"/>
                  <a:pt x="3987209" y="467833"/>
                </a:cubicBezTo>
                <a:cubicBezTo>
                  <a:pt x="3996313" y="447349"/>
                  <a:pt x="4001385" y="425302"/>
                  <a:pt x="4008474" y="404037"/>
                </a:cubicBezTo>
                <a:cubicBezTo>
                  <a:pt x="4012018" y="393405"/>
                  <a:pt x="4016389" y="383013"/>
                  <a:pt x="4019107" y="372140"/>
                </a:cubicBezTo>
                <a:cubicBezTo>
                  <a:pt x="4022651" y="357963"/>
                  <a:pt x="4023983" y="343041"/>
                  <a:pt x="4029739" y="329609"/>
                </a:cubicBezTo>
                <a:cubicBezTo>
                  <a:pt x="4034773" y="317864"/>
                  <a:pt x="4043916" y="308344"/>
                  <a:pt x="4051005" y="297712"/>
                </a:cubicBezTo>
                <a:cubicBezTo>
                  <a:pt x="4075936" y="222915"/>
                  <a:pt x="4043491" y="315242"/>
                  <a:pt x="4082902" y="223284"/>
                </a:cubicBezTo>
                <a:cubicBezTo>
                  <a:pt x="4087317" y="212982"/>
                  <a:pt x="4088523" y="201411"/>
                  <a:pt x="4093535" y="191386"/>
                </a:cubicBezTo>
                <a:cubicBezTo>
                  <a:pt x="4103343" y="171770"/>
                  <a:pt x="4129060" y="139350"/>
                  <a:pt x="4146698" y="127591"/>
                </a:cubicBezTo>
                <a:cubicBezTo>
                  <a:pt x="4156023" y="121374"/>
                  <a:pt x="4167605" y="119156"/>
                  <a:pt x="4178595" y="116958"/>
                </a:cubicBezTo>
                <a:cubicBezTo>
                  <a:pt x="4238115" y="105054"/>
                  <a:pt x="4325384" y="100296"/>
                  <a:pt x="4380614" y="95693"/>
                </a:cubicBezTo>
                <a:cubicBezTo>
                  <a:pt x="4468530" y="78111"/>
                  <a:pt x="4415705" y="85061"/>
                  <a:pt x="4540102" y="85061"/>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Further analysis (1/3)</a:t>
            </a:r>
            <a:endParaRPr lang="zh-CN" altLang="en-US" dirty="0"/>
          </a:p>
        </p:txBody>
      </p:sp>
      <p:sp>
        <p:nvSpPr>
          <p:cNvPr id="1026" name="Rectangle 2"/>
          <p:cNvSpPr>
            <a:spLocks noChangeArrowheads="1"/>
          </p:cNvSpPr>
          <p:nvPr/>
        </p:nvSpPr>
        <p:spPr bwMode="auto">
          <a:xfrm>
            <a:off x="0" y="-1321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336138" y="867822"/>
          <a:ext cx="8413603" cy="3643456"/>
        </p:xfrm>
        <a:graphic>
          <a:graphicData uri="http://schemas.openxmlformats.org/presentationml/2006/ole">
            <p:oleObj spid="_x0000_s39938" r:id="rId3" imgW="7982158" imgH="4610911" progId="">
              <p:embed/>
            </p:oleObj>
          </a:graphicData>
        </a:graphic>
      </p:graphicFrame>
      <p:sp>
        <p:nvSpPr>
          <p:cNvPr id="1027" name="Rectangle 3"/>
          <p:cNvSpPr>
            <a:spLocks noChangeArrowheads="1"/>
          </p:cNvSpPr>
          <p:nvPr/>
        </p:nvSpPr>
        <p:spPr bwMode="auto">
          <a:xfrm>
            <a:off x="3157538" y="4651772"/>
            <a:ext cx="2971800"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ja-JP" sz="1000" b="0" i="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rPr>
              <a:t>Figure 10.1.2.8.4-1: Change of </a:t>
            </a:r>
            <a:r>
              <a:rPr kumimoji="0" lang="en-GB" altLang="ja-JP" sz="1000" b="0" i="0" u="none" strike="noStrike" cap="none" normalizeH="0" baseline="0" dirty="0" err="1" smtClean="0">
                <a:ln>
                  <a:noFill/>
                </a:ln>
                <a:solidFill>
                  <a:schemeClr val="tx1"/>
                </a:solidFill>
                <a:effectLst/>
                <a:latin typeface="Times New Roman" pitchFamily="18" charset="0"/>
                <a:ea typeface="MS Mincho" pitchFamily="49" charset="-128"/>
                <a:cs typeface="Times New Roman" pitchFamily="18" charset="0"/>
              </a:rPr>
              <a:t>SeNB</a:t>
            </a:r>
            <a:r>
              <a:rPr kumimoji="0" lang="en-GB" altLang="ja-JP" sz="1000" b="0" i="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rPr>
              <a:t>  (36.300 c50)</a:t>
            </a:r>
            <a:r>
              <a:rPr kumimoji="0" lang="en-GB" altLang="zh-CN" sz="800"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379001" y="3147769"/>
            <a:ext cx="8513762" cy="1800245"/>
          </a:xfrm>
          <a:prstGeom prst="rect">
            <a:avLst/>
          </a:prstGeom>
        </p:spPr>
        <p:txBody>
          <a:bodyPr/>
          <a:lstStyle/>
          <a:p>
            <a:r>
              <a:rPr lang="en-US" altLang="zh-CN" sz="1500" dirty="0" smtClean="0"/>
              <a:t>Temporary congestion due to following extra delay:</a:t>
            </a:r>
          </a:p>
          <a:p>
            <a:r>
              <a:rPr lang="en-US" altLang="zh-CN" sz="1500" dirty="0" smtClean="0"/>
              <a:t>1, data forwarding over X2 from source </a:t>
            </a:r>
            <a:r>
              <a:rPr lang="en-US" altLang="zh-CN" sz="1500" dirty="0" err="1" smtClean="0"/>
              <a:t>SeNB</a:t>
            </a:r>
            <a:r>
              <a:rPr lang="en-US" altLang="zh-CN" sz="1500" dirty="0" smtClean="0"/>
              <a:t> to target </a:t>
            </a:r>
            <a:r>
              <a:rPr lang="en-US" altLang="zh-CN" sz="1500" dirty="0" err="1" smtClean="0"/>
              <a:t>eNB</a:t>
            </a:r>
            <a:endParaRPr lang="en-US" altLang="zh-CN" sz="1500" dirty="0" smtClean="0"/>
          </a:p>
          <a:p>
            <a:r>
              <a:rPr lang="en-US" altLang="zh-CN" sz="1500" dirty="0" smtClean="0"/>
              <a:t>2, extra queue delay due to shrink of throughput </a:t>
            </a:r>
          </a:p>
          <a:p>
            <a:pPr marL="185738" indent="-185738"/>
            <a:r>
              <a:rPr lang="en-US" altLang="zh-CN" sz="1500" dirty="0" smtClean="0"/>
              <a:t>3, massive forwarded PDCP PDU need go through </a:t>
            </a:r>
            <a:r>
              <a:rPr lang="en-US" altLang="zh-CN" sz="1500" dirty="0" err="1" smtClean="0"/>
              <a:t>MeNB</a:t>
            </a:r>
            <a:r>
              <a:rPr lang="en-US" altLang="zh-CN" sz="1500" dirty="0" smtClean="0"/>
              <a:t> pipe which is quite small compared to </a:t>
            </a:r>
            <a:r>
              <a:rPr lang="en-US" altLang="zh-CN" sz="1500" dirty="0" err="1" smtClean="0"/>
              <a:t>SeNB</a:t>
            </a:r>
            <a:r>
              <a:rPr lang="en-US" altLang="zh-CN" sz="1500" dirty="0" smtClean="0"/>
              <a:t> pipe due to sharing among all the UEs in the macro cell</a:t>
            </a:r>
          </a:p>
        </p:txBody>
      </p:sp>
      <p:sp>
        <p:nvSpPr>
          <p:cNvPr id="3" name="标题 2"/>
          <p:cNvSpPr>
            <a:spLocks noGrp="1"/>
          </p:cNvSpPr>
          <p:nvPr>
            <p:ph type="title"/>
          </p:nvPr>
        </p:nvSpPr>
        <p:spPr/>
        <p:txBody>
          <a:bodyPr/>
          <a:lstStyle/>
          <a:p>
            <a:r>
              <a:rPr lang="en-US" altLang="zh-CN" dirty="0" smtClean="0"/>
              <a:t>Further analysis (2/3)</a:t>
            </a:r>
            <a:endParaRPr lang="zh-CN" altLang="en-US" dirty="0"/>
          </a:p>
        </p:txBody>
      </p:sp>
      <p:grpSp>
        <p:nvGrpSpPr>
          <p:cNvPr id="4" name="组合 25"/>
          <p:cNvGrpSpPr/>
          <p:nvPr/>
        </p:nvGrpSpPr>
        <p:grpSpPr>
          <a:xfrm>
            <a:off x="1143008" y="782185"/>
            <a:ext cx="7143750" cy="2228874"/>
            <a:chOff x="814384" y="2257393"/>
            <a:chExt cx="7143750" cy="2971832"/>
          </a:xfrm>
        </p:grpSpPr>
        <p:grpSp>
          <p:nvGrpSpPr>
            <p:cNvPr id="6" name="组合 24"/>
            <p:cNvGrpSpPr/>
            <p:nvPr/>
          </p:nvGrpSpPr>
          <p:grpSpPr>
            <a:xfrm>
              <a:off x="814384" y="2257393"/>
              <a:ext cx="7143750" cy="2486057"/>
              <a:chOff x="814384" y="2271681"/>
              <a:chExt cx="7143750" cy="2486057"/>
            </a:xfrm>
          </p:grpSpPr>
          <p:cxnSp>
            <p:nvCxnSpPr>
              <p:cNvPr id="5" name="直接箭头连接符 4"/>
              <p:cNvCxnSpPr/>
              <p:nvPr/>
            </p:nvCxnSpPr>
            <p:spPr>
              <a:xfrm>
                <a:off x="814384" y="3800443"/>
                <a:ext cx="714375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直接箭头连接符 6"/>
              <p:cNvCxnSpPr/>
              <p:nvPr/>
            </p:nvCxnSpPr>
            <p:spPr>
              <a:xfrm>
                <a:off x="1771670" y="2743168"/>
                <a:ext cx="14288" cy="10572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271608" y="2271681"/>
                <a:ext cx="857250" cy="471487"/>
              </a:xfrm>
              <a:prstGeom prst="rect">
                <a:avLst/>
              </a:prstGeom>
            </p:spPr>
            <p:txBody>
              <a:bodyPr vert="horz" wrap="square" lIns="0" tIns="0" rIns="0" bIns="0" rtlCol="0" anchor="t">
                <a:noAutofit/>
              </a:bodyPr>
              <a:lstStyle/>
              <a:p>
                <a:r>
                  <a:rPr kumimoji="1" lang="en-US" altLang="zh-CN" dirty="0" smtClean="0"/>
                  <a:t>Msg4/5</a:t>
                </a:r>
                <a:endParaRPr kumimoji="1" lang="zh-CN" altLang="en-US" dirty="0" smtClean="0"/>
              </a:p>
            </p:txBody>
          </p:sp>
          <p:cxnSp>
            <p:nvCxnSpPr>
              <p:cNvPr id="10" name="直接连接符 9"/>
              <p:cNvCxnSpPr/>
              <p:nvPr/>
            </p:nvCxnSpPr>
            <p:spPr>
              <a:xfrm>
                <a:off x="1671654" y="3800443"/>
                <a:ext cx="0" cy="957295"/>
              </a:xfrm>
              <a:prstGeom prst="line">
                <a:avLst/>
              </a:prstGeom>
              <a:ln w="127000"/>
            </p:spPr>
            <p:style>
              <a:lnRef idx="2">
                <a:schemeClr val="accent1"/>
              </a:lnRef>
              <a:fillRef idx="0">
                <a:schemeClr val="accent1"/>
              </a:fillRef>
              <a:effectRef idx="1">
                <a:schemeClr val="accent1"/>
              </a:effectRef>
              <a:fontRef idx="minor">
                <a:schemeClr val="tx1"/>
              </a:fontRef>
            </p:style>
          </p:cxnSp>
          <p:cxnSp>
            <p:nvCxnSpPr>
              <p:cNvPr id="11" name="直接连接符 10"/>
              <p:cNvCxnSpPr/>
              <p:nvPr/>
            </p:nvCxnSpPr>
            <p:spPr>
              <a:xfrm>
                <a:off x="2100294" y="3800443"/>
                <a:ext cx="0" cy="957295"/>
              </a:xfrm>
              <a:prstGeom prst="line">
                <a:avLst/>
              </a:prstGeom>
              <a:ln w="635000">
                <a:solidFill>
                  <a:srgbClr val="FFC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800623" y="2271681"/>
                <a:ext cx="857250" cy="471487"/>
              </a:xfrm>
              <a:prstGeom prst="rect">
                <a:avLst/>
              </a:prstGeom>
            </p:spPr>
            <p:txBody>
              <a:bodyPr vert="horz" wrap="square" lIns="0" tIns="0" rIns="0" bIns="0" rtlCol="0" anchor="t">
                <a:noAutofit/>
              </a:bodyPr>
              <a:lstStyle/>
              <a:p>
                <a:r>
                  <a:rPr kumimoji="1" lang="en-US" altLang="zh-CN" dirty="0" smtClean="0"/>
                  <a:t>Msg7</a:t>
                </a:r>
                <a:endParaRPr kumimoji="1" lang="zh-CN" altLang="en-US" dirty="0" smtClean="0"/>
              </a:p>
            </p:txBody>
          </p:sp>
          <p:sp>
            <p:nvSpPr>
              <p:cNvPr id="13" name="TextBox 12"/>
              <p:cNvSpPr txBox="1"/>
              <p:nvPr/>
            </p:nvSpPr>
            <p:spPr>
              <a:xfrm>
                <a:off x="5872183" y="2271681"/>
                <a:ext cx="857250" cy="471487"/>
              </a:xfrm>
              <a:prstGeom prst="rect">
                <a:avLst/>
              </a:prstGeom>
            </p:spPr>
            <p:txBody>
              <a:bodyPr vert="horz" wrap="square" lIns="0" tIns="0" rIns="0" bIns="0" rtlCol="0" anchor="t">
                <a:noAutofit/>
              </a:bodyPr>
              <a:lstStyle/>
              <a:p>
                <a:r>
                  <a:rPr kumimoji="1" lang="en-US" altLang="zh-CN" dirty="0" smtClean="0"/>
                  <a:t>Msg9</a:t>
                </a:r>
                <a:endParaRPr kumimoji="1" lang="zh-CN" altLang="en-US" dirty="0" smtClean="0"/>
              </a:p>
            </p:txBody>
          </p:sp>
          <p:cxnSp>
            <p:nvCxnSpPr>
              <p:cNvPr id="14" name="直接连接符 13"/>
              <p:cNvCxnSpPr/>
              <p:nvPr/>
            </p:nvCxnSpPr>
            <p:spPr>
              <a:xfrm>
                <a:off x="6129356" y="3800443"/>
                <a:ext cx="0" cy="957295"/>
              </a:xfrm>
              <a:prstGeom prst="line">
                <a:avLst/>
              </a:prstGeom>
              <a:ln w="127000"/>
            </p:spPr>
            <p:style>
              <a:lnRef idx="2">
                <a:schemeClr val="accent1"/>
              </a:lnRef>
              <a:fillRef idx="0">
                <a:schemeClr val="accent1"/>
              </a:fillRef>
              <a:effectRef idx="1">
                <a:schemeClr val="accent1"/>
              </a:effectRef>
              <a:fontRef idx="minor">
                <a:schemeClr val="tx1"/>
              </a:fontRef>
            </p:style>
          </p:cxnSp>
          <p:cxnSp>
            <p:nvCxnSpPr>
              <p:cNvPr id="15" name="直接连接符 14"/>
              <p:cNvCxnSpPr/>
              <p:nvPr/>
            </p:nvCxnSpPr>
            <p:spPr>
              <a:xfrm>
                <a:off x="6557996" y="3800443"/>
                <a:ext cx="0" cy="957295"/>
              </a:xfrm>
              <a:prstGeom prst="line">
                <a:avLst/>
              </a:prstGeom>
              <a:ln w="6350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16" name="直接箭头连接符 15"/>
              <p:cNvCxnSpPr/>
              <p:nvPr/>
            </p:nvCxnSpPr>
            <p:spPr>
              <a:xfrm>
                <a:off x="5114925" y="2743168"/>
                <a:ext cx="14288" cy="10572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接连接符 16"/>
              <p:cNvCxnSpPr/>
              <p:nvPr/>
            </p:nvCxnSpPr>
            <p:spPr>
              <a:xfrm>
                <a:off x="4714895" y="3800443"/>
                <a:ext cx="0" cy="957295"/>
              </a:xfrm>
              <a:prstGeom prst="line">
                <a:avLst/>
              </a:prstGeom>
              <a:ln w="127000"/>
            </p:spPr>
            <p:style>
              <a:lnRef idx="2">
                <a:schemeClr val="accent1"/>
              </a:lnRef>
              <a:fillRef idx="0">
                <a:schemeClr val="accent1"/>
              </a:fillRef>
              <a:effectRef idx="1">
                <a:schemeClr val="accent1"/>
              </a:effectRef>
              <a:fontRef idx="minor">
                <a:schemeClr val="tx1"/>
              </a:fontRef>
            </p:style>
          </p:cxnSp>
          <p:cxnSp>
            <p:nvCxnSpPr>
              <p:cNvPr id="18" name="直接连接符 17"/>
              <p:cNvCxnSpPr/>
              <p:nvPr/>
            </p:nvCxnSpPr>
            <p:spPr>
              <a:xfrm>
                <a:off x="3529033" y="3800443"/>
                <a:ext cx="0" cy="957295"/>
              </a:xfrm>
              <a:prstGeom prst="line">
                <a:avLst/>
              </a:prstGeom>
              <a:ln w="127000"/>
            </p:spPr>
            <p:style>
              <a:lnRef idx="2">
                <a:schemeClr val="accent1"/>
              </a:lnRef>
              <a:fillRef idx="0">
                <a:schemeClr val="accent1"/>
              </a:fillRef>
              <a:effectRef idx="1">
                <a:schemeClr val="accent1"/>
              </a:effectRef>
              <a:fontRef idx="minor">
                <a:schemeClr val="tx1"/>
              </a:fontRef>
            </p:style>
          </p:cxnSp>
          <p:cxnSp>
            <p:nvCxnSpPr>
              <p:cNvPr id="20" name="直接箭头连接符 19"/>
              <p:cNvCxnSpPr/>
              <p:nvPr/>
            </p:nvCxnSpPr>
            <p:spPr>
              <a:xfrm>
                <a:off x="1785958" y="2914650"/>
                <a:ext cx="4343398" cy="0"/>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471726" y="2586039"/>
                <a:ext cx="2071699" cy="371475"/>
              </a:xfrm>
              <a:prstGeom prst="rect">
                <a:avLst/>
              </a:prstGeom>
            </p:spPr>
            <p:txBody>
              <a:bodyPr vert="horz" wrap="square" lIns="0" tIns="0" rIns="0" bIns="0" rtlCol="0" anchor="t">
                <a:noAutofit/>
              </a:bodyPr>
              <a:lstStyle/>
              <a:p>
                <a:r>
                  <a:rPr kumimoji="1" lang="en-US" altLang="zh-CN" dirty="0" smtClean="0"/>
                  <a:t>X2 delay=e.g. 60ms [1]</a:t>
                </a:r>
                <a:endParaRPr kumimoji="1" lang="zh-CN" altLang="en-US" dirty="0" smtClean="0"/>
              </a:p>
            </p:txBody>
          </p:sp>
          <p:cxnSp>
            <p:nvCxnSpPr>
              <p:cNvPr id="22" name="直接箭头连接符 21"/>
              <p:cNvCxnSpPr/>
              <p:nvPr/>
            </p:nvCxnSpPr>
            <p:spPr>
              <a:xfrm>
                <a:off x="6115068" y="2743168"/>
                <a:ext cx="14288" cy="10572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23" name="TextBox 22"/>
            <p:cNvSpPr txBox="1"/>
            <p:nvPr/>
          </p:nvSpPr>
          <p:spPr>
            <a:xfrm>
              <a:off x="2671783" y="4757738"/>
              <a:ext cx="1871642" cy="471487"/>
            </a:xfrm>
            <a:prstGeom prst="rect">
              <a:avLst/>
            </a:prstGeom>
          </p:spPr>
          <p:txBody>
            <a:bodyPr vert="horz" wrap="square" lIns="0" tIns="0" rIns="0" bIns="0" rtlCol="0" anchor="t">
              <a:noAutofit/>
            </a:bodyPr>
            <a:lstStyle/>
            <a:p>
              <a:r>
                <a:rPr kumimoji="1" lang="en-US" altLang="zh-CN" dirty="0" err="1" smtClean="0">
                  <a:solidFill>
                    <a:srgbClr val="0070B1"/>
                  </a:solidFill>
                </a:rPr>
                <a:t>MeNB</a:t>
              </a:r>
              <a:r>
                <a:rPr kumimoji="1" lang="en-US" altLang="zh-CN" dirty="0" smtClean="0">
                  <a:solidFill>
                    <a:srgbClr val="0070B1"/>
                  </a:solidFill>
                </a:rPr>
                <a:t> Throughput</a:t>
              </a:r>
              <a:endParaRPr kumimoji="1" lang="zh-CN" altLang="en-US" dirty="0" smtClean="0">
                <a:solidFill>
                  <a:srgbClr val="0070B1"/>
                </a:solidFill>
              </a:endParaRPr>
            </a:p>
          </p:txBody>
        </p:sp>
        <p:sp>
          <p:nvSpPr>
            <p:cNvPr id="24" name="TextBox 23"/>
            <p:cNvSpPr txBox="1"/>
            <p:nvPr/>
          </p:nvSpPr>
          <p:spPr>
            <a:xfrm>
              <a:off x="6300807" y="4757738"/>
              <a:ext cx="1657327" cy="471487"/>
            </a:xfrm>
            <a:prstGeom prst="rect">
              <a:avLst/>
            </a:prstGeom>
          </p:spPr>
          <p:txBody>
            <a:bodyPr vert="horz" wrap="square" lIns="0" tIns="0" rIns="0" bIns="0" rtlCol="0" anchor="t">
              <a:noAutofit/>
            </a:bodyPr>
            <a:lstStyle/>
            <a:p>
              <a:r>
                <a:rPr kumimoji="1" lang="en-US" altLang="zh-CN" dirty="0" err="1" smtClean="0">
                  <a:solidFill>
                    <a:srgbClr val="FFC000"/>
                  </a:solidFill>
                </a:rPr>
                <a:t>SeNB</a:t>
              </a:r>
              <a:r>
                <a:rPr kumimoji="1" lang="en-US" altLang="zh-CN" dirty="0" smtClean="0">
                  <a:solidFill>
                    <a:srgbClr val="FFC000"/>
                  </a:solidFill>
                </a:rPr>
                <a:t> throughput</a:t>
              </a:r>
              <a:endParaRPr kumimoji="1" lang="zh-CN" altLang="en-US" dirty="0" smtClean="0">
                <a:solidFill>
                  <a:srgbClr val="FFC000"/>
                </a:solidFill>
              </a:endParaRPr>
            </a:p>
          </p:txBody>
        </p:sp>
      </p:grpSp>
      <p:sp>
        <p:nvSpPr>
          <p:cNvPr id="27" name="TextBox 26"/>
          <p:cNvSpPr txBox="1"/>
          <p:nvPr/>
        </p:nvSpPr>
        <p:spPr>
          <a:xfrm>
            <a:off x="364713" y="4891424"/>
            <a:ext cx="2664270" cy="128598"/>
          </a:xfrm>
          <a:prstGeom prst="rect">
            <a:avLst/>
          </a:prstGeom>
        </p:spPr>
        <p:txBody>
          <a:bodyPr vert="horz" wrap="square" lIns="0" tIns="0" rIns="0" bIns="0" rtlCol="0" anchor="t">
            <a:noAutofit/>
          </a:bodyPr>
          <a:lstStyle/>
          <a:p>
            <a:r>
              <a:rPr kumimoji="1" lang="en-US" altLang="zh-CN" sz="1200" dirty="0" smtClean="0"/>
              <a:t>[1] R2-144103 </a:t>
            </a:r>
            <a:r>
              <a:rPr kumimoji="1" lang="en-US" altLang="zh-CN" sz="1200" dirty="0" err="1" smtClean="0"/>
              <a:t>NSN,Nokia</a:t>
            </a:r>
            <a:endParaRPr kumimoji="1" lang="zh-CN" altLang="en-US" sz="12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4294967295"/>
          </p:nvPr>
        </p:nvSpPr>
        <p:spPr>
          <a:xfrm>
            <a:off x="379001" y="3225379"/>
            <a:ext cx="8513762" cy="1585925"/>
          </a:xfrm>
          <a:prstGeom prst="rect">
            <a:avLst/>
          </a:prstGeom>
        </p:spPr>
        <p:txBody>
          <a:bodyPr/>
          <a:lstStyle/>
          <a:p>
            <a:r>
              <a:rPr lang="en-US" altLang="zh-CN" sz="1600" dirty="0"/>
              <a:t>Compared to split bearer, the situation for SCG bearer or normal MCG bearer (w/o DC) is worse due to following reason:</a:t>
            </a:r>
          </a:p>
          <a:p>
            <a:r>
              <a:rPr lang="en-US" altLang="zh-CN" sz="1600" dirty="0"/>
              <a:t>1, even no </a:t>
            </a:r>
            <a:r>
              <a:rPr lang="en-US" altLang="zh-CN" sz="1600" dirty="0" err="1"/>
              <a:t>MeNB</a:t>
            </a:r>
            <a:r>
              <a:rPr lang="en-US" altLang="zh-CN" sz="1600" dirty="0"/>
              <a:t> pipe during interruption time i.e. UP will be stopped </a:t>
            </a:r>
          </a:p>
          <a:p>
            <a:r>
              <a:rPr lang="en-US" altLang="zh-CN" sz="1600" dirty="0"/>
              <a:t>2, much more flushed buffer including PDCP PDU and RLC buffer</a:t>
            </a:r>
            <a:endParaRPr lang="zh-CN" altLang="en-US" sz="1600" dirty="0"/>
          </a:p>
        </p:txBody>
      </p:sp>
      <p:sp>
        <p:nvSpPr>
          <p:cNvPr id="5" name="标题 2"/>
          <p:cNvSpPr>
            <a:spLocks noGrp="1"/>
          </p:cNvSpPr>
          <p:nvPr>
            <p:ph type="title"/>
          </p:nvPr>
        </p:nvSpPr>
        <p:spPr>
          <a:xfrm>
            <a:off x="336137" y="315546"/>
            <a:ext cx="8513762" cy="723727"/>
          </a:xfrm>
        </p:spPr>
        <p:txBody>
          <a:bodyPr/>
          <a:lstStyle/>
          <a:p>
            <a:r>
              <a:rPr lang="en-US" altLang="zh-CN" dirty="0" smtClean="0"/>
              <a:t>Further analysis (3/3)</a:t>
            </a:r>
            <a:endParaRPr lang="zh-CN" altLang="en-US" dirty="0"/>
          </a:p>
        </p:txBody>
      </p:sp>
      <p:grpSp>
        <p:nvGrpSpPr>
          <p:cNvPr id="2" name="组合 5"/>
          <p:cNvGrpSpPr/>
          <p:nvPr/>
        </p:nvGrpSpPr>
        <p:grpSpPr>
          <a:xfrm>
            <a:off x="1143008" y="782185"/>
            <a:ext cx="7143750" cy="2228874"/>
            <a:chOff x="814384" y="2257393"/>
            <a:chExt cx="7143750" cy="2971832"/>
          </a:xfrm>
        </p:grpSpPr>
        <p:grpSp>
          <p:nvGrpSpPr>
            <p:cNvPr id="3" name="组合 24"/>
            <p:cNvGrpSpPr/>
            <p:nvPr/>
          </p:nvGrpSpPr>
          <p:grpSpPr>
            <a:xfrm>
              <a:off x="814384" y="2257393"/>
              <a:ext cx="7143750" cy="2486057"/>
              <a:chOff x="814384" y="2271681"/>
              <a:chExt cx="7143750" cy="2486057"/>
            </a:xfrm>
          </p:grpSpPr>
          <p:cxnSp>
            <p:nvCxnSpPr>
              <p:cNvPr id="10" name="直接箭头连接符 4"/>
              <p:cNvCxnSpPr/>
              <p:nvPr/>
            </p:nvCxnSpPr>
            <p:spPr>
              <a:xfrm>
                <a:off x="814384" y="3800443"/>
                <a:ext cx="714375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接箭头连接符 10"/>
              <p:cNvCxnSpPr/>
              <p:nvPr/>
            </p:nvCxnSpPr>
            <p:spPr>
              <a:xfrm>
                <a:off x="1771670" y="2743168"/>
                <a:ext cx="14288" cy="10572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271608" y="2271681"/>
                <a:ext cx="857250" cy="471487"/>
              </a:xfrm>
              <a:prstGeom prst="rect">
                <a:avLst/>
              </a:prstGeom>
            </p:spPr>
            <p:txBody>
              <a:bodyPr vert="horz" wrap="square" lIns="0" tIns="0" rIns="0" bIns="0" rtlCol="0" anchor="t">
                <a:noAutofit/>
              </a:bodyPr>
              <a:lstStyle/>
              <a:p>
                <a:r>
                  <a:rPr kumimoji="1" lang="en-US" altLang="zh-CN" dirty="0" smtClean="0"/>
                  <a:t>Msg4/5</a:t>
                </a:r>
                <a:endParaRPr kumimoji="1" lang="zh-CN" altLang="en-US" dirty="0" smtClean="0"/>
              </a:p>
            </p:txBody>
          </p:sp>
          <p:cxnSp>
            <p:nvCxnSpPr>
              <p:cNvPr id="13" name="直接连接符 12"/>
              <p:cNvCxnSpPr/>
              <p:nvPr/>
            </p:nvCxnSpPr>
            <p:spPr>
              <a:xfrm>
                <a:off x="1671654" y="3800443"/>
                <a:ext cx="0" cy="957295"/>
              </a:xfrm>
              <a:prstGeom prst="line">
                <a:avLst/>
              </a:prstGeom>
              <a:ln w="127000">
                <a:solidFill>
                  <a:schemeClr val="accent1">
                    <a:alpha val="16000"/>
                  </a:schemeClr>
                </a:solidFill>
              </a:ln>
            </p:spPr>
            <p:style>
              <a:lnRef idx="2">
                <a:schemeClr val="accent1"/>
              </a:lnRef>
              <a:fillRef idx="0">
                <a:schemeClr val="accent1"/>
              </a:fillRef>
              <a:effectRef idx="1">
                <a:schemeClr val="accent1"/>
              </a:effectRef>
              <a:fontRef idx="minor">
                <a:schemeClr val="tx1"/>
              </a:fontRef>
            </p:style>
          </p:cxnSp>
          <p:cxnSp>
            <p:nvCxnSpPr>
              <p:cNvPr id="14" name="直接连接符 13"/>
              <p:cNvCxnSpPr/>
              <p:nvPr/>
            </p:nvCxnSpPr>
            <p:spPr>
              <a:xfrm>
                <a:off x="2100294" y="3800443"/>
                <a:ext cx="0" cy="957295"/>
              </a:xfrm>
              <a:prstGeom prst="line">
                <a:avLst/>
              </a:prstGeom>
              <a:ln w="635000">
                <a:solidFill>
                  <a:srgbClr val="FFC000"/>
                </a:solidFill>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800623" y="2271681"/>
                <a:ext cx="857250" cy="471487"/>
              </a:xfrm>
              <a:prstGeom prst="rect">
                <a:avLst/>
              </a:prstGeom>
            </p:spPr>
            <p:txBody>
              <a:bodyPr vert="horz" wrap="square" lIns="0" tIns="0" rIns="0" bIns="0" rtlCol="0" anchor="t">
                <a:noAutofit/>
              </a:bodyPr>
              <a:lstStyle/>
              <a:p>
                <a:r>
                  <a:rPr kumimoji="1" lang="en-US" altLang="zh-CN" dirty="0" smtClean="0"/>
                  <a:t>Msg7</a:t>
                </a:r>
                <a:endParaRPr kumimoji="1" lang="zh-CN" altLang="en-US" dirty="0" smtClean="0"/>
              </a:p>
            </p:txBody>
          </p:sp>
          <p:sp>
            <p:nvSpPr>
              <p:cNvPr id="16" name="TextBox 15"/>
              <p:cNvSpPr txBox="1"/>
              <p:nvPr/>
            </p:nvSpPr>
            <p:spPr>
              <a:xfrm>
                <a:off x="5872183" y="2271681"/>
                <a:ext cx="857250" cy="471487"/>
              </a:xfrm>
              <a:prstGeom prst="rect">
                <a:avLst/>
              </a:prstGeom>
            </p:spPr>
            <p:txBody>
              <a:bodyPr vert="horz" wrap="square" lIns="0" tIns="0" rIns="0" bIns="0" rtlCol="0" anchor="t">
                <a:noAutofit/>
              </a:bodyPr>
              <a:lstStyle/>
              <a:p>
                <a:r>
                  <a:rPr kumimoji="1" lang="en-US" altLang="zh-CN" dirty="0" smtClean="0"/>
                  <a:t>Msg9</a:t>
                </a:r>
                <a:endParaRPr kumimoji="1" lang="zh-CN" altLang="en-US" dirty="0" smtClean="0"/>
              </a:p>
            </p:txBody>
          </p:sp>
          <p:cxnSp>
            <p:nvCxnSpPr>
              <p:cNvPr id="17" name="直接连接符 16"/>
              <p:cNvCxnSpPr/>
              <p:nvPr/>
            </p:nvCxnSpPr>
            <p:spPr>
              <a:xfrm>
                <a:off x="6129356" y="3800443"/>
                <a:ext cx="0" cy="957295"/>
              </a:xfrm>
              <a:prstGeom prst="line">
                <a:avLst/>
              </a:prstGeom>
              <a:ln w="127000">
                <a:solidFill>
                  <a:schemeClr val="accent1">
                    <a:alpha val="16000"/>
                  </a:schemeClr>
                </a:solidFill>
              </a:ln>
            </p:spPr>
            <p:style>
              <a:lnRef idx="2">
                <a:schemeClr val="accent1"/>
              </a:lnRef>
              <a:fillRef idx="0">
                <a:schemeClr val="accent1"/>
              </a:fillRef>
              <a:effectRef idx="1">
                <a:schemeClr val="accent1"/>
              </a:effectRef>
              <a:fontRef idx="minor">
                <a:schemeClr val="tx1"/>
              </a:fontRef>
            </p:style>
          </p:cxnSp>
          <p:cxnSp>
            <p:nvCxnSpPr>
              <p:cNvPr id="18" name="直接连接符 17"/>
              <p:cNvCxnSpPr/>
              <p:nvPr/>
            </p:nvCxnSpPr>
            <p:spPr>
              <a:xfrm>
                <a:off x="6557996" y="3800443"/>
                <a:ext cx="0" cy="957295"/>
              </a:xfrm>
              <a:prstGeom prst="line">
                <a:avLst/>
              </a:prstGeom>
              <a:ln w="6350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19" name="直接箭头连接符 18"/>
              <p:cNvCxnSpPr/>
              <p:nvPr/>
            </p:nvCxnSpPr>
            <p:spPr>
              <a:xfrm>
                <a:off x="5114925" y="2743168"/>
                <a:ext cx="14288" cy="10572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直接连接符 19"/>
              <p:cNvCxnSpPr/>
              <p:nvPr/>
            </p:nvCxnSpPr>
            <p:spPr>
              <a:xfrm>
                <a:off x="4714895" y="3800443"/>
                <a:ext cx="0" cy="957295"/>
              </a:xfrm>
              <a:prstGeom prst="line">
                <a:avLst/>
              </a:prstGeom>
              <a:ln w="127000">
                <a:solidFill>
                  <a:schemeClr val="accent1">
                    <a:alpha val="16000"/>
                  </a:schemeClr>
                </a:solidFill>
              </a:ln>
            </p:spPr>
            <p:style>
              <a:lnRef idx="2">
                <a:schemeClr val="accent1"/>
              </a:lnRef>
              <a:fillRef idx="0">
                <a:schemeClr val="accent1"/>
              </a:fillRef>
              <a:effectRef idx="1">
                <a:schemeClr val="accent1"/>
              </a:effectRef>
              <a:fontRef idx="minor">
                <a:schemeClr val="tx1"/>
              </a:fontRef>
            </p:style>
          </p:cxnSp>
          <p:cxnSp>
            <p:nvCxnSpPr>
              <p:cNvPr id="21" name="直接连接符 20"/>
              <p:cNvCxnSpPr/>
              <p:nvPr/>
            </p:nvCxnSpPr>
            <p:spPr>
              <a:xfrm>
                <a:off x="3529033" y="3800443"/>
                <a:ext cx="0" cy="957295"/>
              </a:xfrm>
              <a:prstGeom prst="line">
                <a:avLst/>
              </a:prstGeom>
              <a:ln w="127000">
                <a:solidFill>
                  <a:schemeClr val="accent1">
                    <a:alpha val="16000"/>
                  </a:schemeClr>
                </a:solidFill>
              </a:ln>
            </p:spPr>
            <p:style>
              <a:lnRef idx="2">
                <a:schemeClr val="accent1"/>
              </a:lnRef>
              <a:fillRef idx="0">
                <a:schemeClr val="accent1"/>
              </a:fillRef>
              <a:effectRef idx="1">
                <a:schemeClr val="accent1"/>
              </a:effectRef>
              <a:fontRef idx="minor">
                <a:schemeClr val="tx1"/>
              </a:fontRef>
            </p:style>
          </p:cxnSp>
          <p:cxnSp>
            <p:nvCxnSpPr>
              <p:cNvPr id="22" name="直接箭头连接符 21"/>
              <p:cNvCxnSpPr/>
              <p:nvPr/>
            </p:nvCxnSpPr>
            <p:spPr>
              <a:xfrm>
                <a:off x="1785958" y="2914650"/>
                <a:ext cx="4343398" cy="0"/>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2471726" y="2586039"/>
                <a:ext cx="2071699" cy="371475"/>
              </a:xfrm>
              <a:prstGeom prst="rect">
                <a:avLst/>
              </a:prstGeom>
            </p:spPr>
            <p:txBody>
              <a:bodyPr vert="horz" wrap="square" lIns="0" tIns="0" rIns="0" bIns="0" rtlCol="0" anchor="t">
                <a:noAutofit/>
              </a:bodyPr>
              <a:lstStyle/>
              <a:p>
                <a:r>
                  <a:rPr kumimoji="1" lang="en-US" altLang="zh-CN" dirty="0" smtClean="0"/>
                  <a:t>X2 delay=e.g. 60ms [1]</a:t>
                </a:r>
                <a:endParaRPr kumimoji="1" lang="zh-CN" altLang="en-US" dirty="0" smtClean="0"/>
              </a:p>
            </p:txBody>
          </p:sp>
          <p:cxnSp>
            <p:nvCxnSpPr>
              <p:cNvPr id="24" name="直接箭头连接符 23"/>
              <p:cNvCxnSpPr/>
              <p:nvPr/>
            </p:nvCxnSpPr>
            <p:spPr>
              <a:xfrm>
                <a:off x="6115068" y="2743168"/>
                <a:ext cx="14288" cy="10572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8" name="TextBox 7"/>
            <p:cNvSpPr txBox="1"/>
            <p:nvPr/>
          </p:nvSpPr>
          <p:spPr>
            <a:xfrm>
              <a:off x="2671783" y="4757738"/>
              <a:ext cx="1871642" cy="471487"/>
            </a:xfrm>
            <a:prstGeom prst="rect">
              <a:avLst/>
            </a:prstGeom>
          </p:spPr>
          <p:txBody>
            <a:bodyPr vert="horz" wrap="square" lIns="0" tIns="0" rIns="0" bIns="0" rtlCol="0" anchor="t">
              <a:noAutofit/>
            </a:bodyPr>
            <a:lstStyle/>
            <a:p>
              <a:r>
                <a:rPr kumimoji="1" lang="en-US" altLang="zh-CN" dirty="0" err="1" smtClean="0">
                  <a:solidFill>
                    <a:schemeClr val="accent1">
                      <a:lumMod val="20000"/>
                      <a:lumOff val="80000"/>
                    </a:schemeClr>
                  </a:solidFill>
                </a:rPr>
                <a:t>MeNB</a:t>
              </a:r>
              <a:r>
                <a:rPr kumimoji="1" lang="en-US" altLang="zh-CN" dirty="0" smtClean="0">
                  <a:solidFill>
                    <a:schemeClr val="accent1">
                      <a:lumMod val="20000"/>
                      <a:lumOff val="80000"/>
                    </a:schemeClr>
                  </a:solidFill>
                </a:rPr>
                <a:t> Throughput</a:t>
              </a:r>
              <a:endParaRPr kumimoji="1" lang="zh-CN" altLang="en-US" dirty="0" smtClean="0">
                <a:solidFill>
                  <a:schemeClr val="accent1">
                    <a:lumMod val="20000"/>
                    <a:lumOff val="80000"/>
                  </a:schemeClr>
                </a:solidFill>
              </a:endParaRPr>
            </a:p>
          </p:txBody>
        </p:sp>
        <p:sp>
          <p:nvSpPr>
            <p:cNvPr id="9" name="TextBox 8"/>
            <p:cNvSpPr txBox="1"/>
            <p:nvPr/>
          </p:nvSpPr>
          <p:spPr>
            <a:xfrm>
              <a:off x="6300807" y="4757738"/>
              <a:ext cx="1657327" cy="471487"/>
            </a:xfrm>
            <a:prstGeom prst="rect">
              <a:avLst/>
            </a:prstGeom>
          </p:spPr>
          <p:txBody>
            <a:bodyPr vert="horz" wrap="square" lIns="0" tIns="0" rIns="0" bIns="0" rtlCol="0" anchor="t">
              <a:noAutofit/>
            </a:bodyPr>
            <a:lstStyle/>
            <a:p>
              <a:r>
                <a:rPr kumimoji="1" lang="en-US" altLang="zh-CN" dirty="0" err="1" smtClean="0">
                  <a:solidFill>
                    <a:srgbClr val="FFC000"/>
                  </a:solidFill>
                </a:rPr>
                <a:t>SeNB</a:t>
              </a:r>
              <a:r>
                <a:rPr kumimoji="1" lang="en-US" altLang="zh-CN" dirty="0" smtClean="0">
                  <a:solidFill>
                    <a:srgbClr val="FFC000"/>
                  </a:solidFill>
                </a:rPr>
                <a:t> throughput</a:t>
              </a:r>
              <a:endParaRPr kumimoji="1" lang="zh-CN" altLang="en-US" dirty="0" smtClean="0">
                <a:solidFill>
                  <a:srgbClr val="FFC000"/>
                </a:solidFill>
              </a:endParaRPr>
            </a:p>
          </p:txBody>
        </p:sp>
      </p:grpSp>
      <p:sp>
        <p:nvSpPr>
          <p:cNvPr id="25" name="TextBox 24"/>
          <p:cNvSpPr txBox="1"/>
          <p:nvPr/>
        </p:nvSpPr>
        <p:spPr>
          <a:xfrm>
            <a:off x="364713" y="4811303"/>
            <a:ext cx="2664270" cy="128598"/>
          </a:xfrm>
          <a:prstGeom prst="rect">
            <a:avLst/>
          </a:prstGeom>
        </p:spPr>
        <p:txBody>
          <a:bodyPr vert="horz" wrap="square" lIns="0" tIns="0" rIns="0" bIns="0" rtlCol="0" anchor="t">
            <a:noAutofit/>
          </a:bodyPr>
          <a:lstStyle/>
          <a:p>
            <a:r>
              <a:rPr kumimoji="1" lang="en-US" altLang="zh-CN" sz="1200" dirty="0" smtClean="0"/>
              <a:t>[1] R2-144103 </a:t>
            </a:r>
            <a:r>
              <a:rPr kumimoji="1" lang="en-US" altLang="zh-CN" sz="1200" dirty="0" err="1" smtClean="0"/>
              <a:t>NSN,Nokia</a:t>
            </a:r>
            <a:endParaRPr kumimoji="1" lang="zh-CN" altLang="en-US" sz="12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Simulation scenario</a:t>
            </a:r>
            <a:endParaRPr lang="zh-CN" altLang="en-US" dirty="0"/>
          </a:p>
        </p:txBody>
      </p:sp>
      <p:pic>
        <p:nvPicPr>
          <p:cNvPr id="26" name="图片 25"/>
          <p:cNvPicPr/>
          <p:nvPr/>
        </p:nvPicPr>
        <p:blipFill>
          <a:blip r:embed="rId2"/>
          <a:srcRect/>
          <a:stretch>
            <a:fillRect/>
          </a:stretch>
        </p:blipFill>
        <p:spPr bwMode="auto">
          <a:xfrm>
            <a:off x="1187624" y="1134858"/>
            <a:ext cx="6788795" cy="33590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Simulation outcome with X2 delay=5ms</a:t>
            </a:r>
            <a:endParaRPr lang="zh-CN" altLang="en-US" dirty="0"/>
          </a:p>
        </p:txBody>
      </p:sp>
      <p:pic>
        <p:nvPicPr>
          <p:cNvPr id="60418" name="Picture 2"/>
          <p:cNvPicPr>
            <a:picLocks noChangeAspect="1" noChangeArrowheads="1"/>
          </p:cNvPicPr>
          <p:nvPr/>
        </p:nvPicPr>
        <p:blipFill>
          <a:blip r:embed="rId2"/>
          <a:srcRect/>
          <a:stretch>
            <a:fillRect/>
          </a:stretch>
        </p:blipFill>
        <p:spPr bwMode="auto">
          <a:xfrm>
            <a:off x="1403648" y="1134858"/>
            <a:ext cx="6192689" cy="3311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Simulation result of smooth mobility</a:t>
            </a:r>
            <a:endParaRPr lang="zh-CN" altLang="en-US" dirty="0"/>
          </a:p>
        </p:txBody>
      </p:sp>
      <p:pic>
        <p:nvPicPr>
          <p:cNvPr id="61442" name="Picture 2"/>
          <p:cNvPicPr>
            <a:picLocks noChangeAspect="1" noChangeArrowheads="1"/>
          </p:cNvPicPr>
          <p:nvPr/>
        </p:nvPicPr>
        <p:blipFill>
          <a:blip r:embed="rId2"/>
          <a:srcRect/>
          <a:stretch>
            <a:fillRect/>
          </a:stretch>
        </p:blipFill>
        <p:spPr bwMode="auto">
          <a:xfrm>
            <a:off x="1331640" y="1275606"/>
            <a:ext cx="6074236" cy="3257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Potential solution – make before break</a:t>
            </a:r>
            <a:endParaRPr lang="zh-CN" altLang="en-US" dirty="0"/>
          </a:p>
        </p:txBody>
      </p:sp>
      <p:grpSp>
        <p:nvGrpSpPr>
          <p:cNvPr id="6" name="组合 83"/>
          <p:cNvGrpSpPr/>
          <p:nvPr/>
        </p:nvGrpSpPr>
        <p:grpSpPr>
          <a:xfrm>
            <a:off x="5014914" y="932182"/>
            <a:ext cx="4029071" cy="1703928"/>
            <a:chOff x="5014913" y="1385789"/>
            <a:chExt cx="4029071" cy="2271904"/>
          </a:xfrm>
        </p:grpSpPr>
        <p:sp>
          <p:nvSpPr>
            <p:cNvPr id="45" name="圆角矩形 44"/>
            <p:cNvSpPr/>
            <p:nvPr/>
          </p:nvSpPr>
          <p:spPr>
            <a:xfrm>
              <a:off x="5014913" y="1385789"/>
              <a:ext cx="1100137" cy="122891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err="1" smtClean="0"/>
                <a:t>MeNB</a:t>
              </a:r>
              <a:endParaRPr lang="zh-CN" altLang="en-US" dirty="0"/>
            </a:p>
          </p:txBody>
        </p:sp>
        <p:sp>
          <p:nvSpPr>
            <p:cNvPr id="46" name="圆角矩形 45"/>
            <p:cNvSpPr/>
            <p:nvPr/>
          </p:nvSpPr>
          <p:spPr>
            <a:xfrm>
              <a:off x="6557963" y="2000339"/>
              <a:ext cx="1100137" cy="614366"/>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SeNB1</a:t>
              </a:r>
              <a:endParaRPr lang="zh-CN" altLang="en-US" dirty="0"/>
            </a:p>
          </p:txBody>
        </p:sp>
        <p:sp>
          <p:nvSpPr>
            <p:cNvPr id="47" name="矩形 46"/>
            <p:cNvSpPr/>
            <p:nvPr/>
          </p:nvSpPr>
          <p:spPr>
            <a:xfrm>
              <a:off x="5343522" y="3329080"/>
              <a:ext cx="228600" cy="328613"/>
            </a:xfrm>
            <a:prstGeom prst="rect">
              <a:avLst/>
            </a:prstGeom>
            <a:noFill/>
            <a:ln w="38100">
              <a:solidFill>
                <a:schemeClr val="tx1"/>
              </a:solidFill>
            </a:ln>
            <a:effectLst>
              <a:innerShdw blurRad="63500" dist="50800" dir="13500000">
                <a:prstClr val="black">
                  <a:alpha val="50000"/>
                </a:prstClr>
              </a:inn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a:off x="5443538" y="2614705"/>
              <a:ext cx="0" cy="700087"/>
            </a:xfrm>
            <a:prstGeom prst="line">
              <a:avLst/>
            </a:prstGeom>
            <a:ln>
              <a:headEnd type="arrow"/>
              <a:tailEnd type="arrow"/>
            </a:ln>
          </p:spPr>
          <p:style>
            <a:lnRef idx="2">
              <a:schemeClr val="accent1"/>
            </a:lnRef>
            <a:fillRef idx="0">
              <a:schemeClr val="accent1"/>
            </a:fillRef>
            <a:effectRef idx="1">
              <a:schemeClr val="accent1"/>
            </a:effectRef>
            <a:fontRef idx="minor">
              <a:schemeClr val="tx1"/>
            </a:fontRef>
          </p:style>
        </p:cxnSp>
        <p:grpSp>
          <p:nvGrpSpPr>
            <p:cNvPr id="8" name="组合 48"/>
            <p:cNvGrpSpPr/>
            <p:nvPr/>
          </p:nvGrpSpPr>
          <p:grpSpPr>
            <a:xfrm>
              <a:off x="5572122" y="2614705"/>
              <a:ext cx="1535910" cy="914408"/>
              <a:chOff x="1543047" y="2614613"/>
              <a:chExt cx="1535910" cy="914408"/>
            </a:xfrm>
          </p:grpSpPr>
          <p:cxnSp>
            <p:nvCxnSpPr>
              <p:cNvPr id="50" name="直接连接符 49"/>
              <p:cNvCxnSpPr/>
              <p:nvPr/>
            </p:nvCxnSpPr>
            <p:spPr>
              <a:xfrm>
                <a:off x="1543047" y="3529020"/>
                <a:ext cx="1528766" cy="0"/>
              </a:xfrm>
              <a:prstGeom prst="line">
                <a:avLst/>
              </a:prstGeom>
              <a:ln w="63500">
                <a:solidFill>
                  <a:srgbClr val="FFC000"/>
                </a:solidFill>
                <a:headEnd type="arrow"/>
              </a:ln>
            </p:spPr>
            <p:style>
              <a:lnRef idx="2">
                <a:schemeClr val="accent1"/>
              </a:lnRef>
              <a:fillRef idx="0">
                <a:schemeClr val="accent1"/>
              </a:fillRef>
              <a:effectRef idx="1">
                <a:schemeClr val="accent1"/>
              </a:effectRef>
              <a:fontRef idx="minor">
                <a:schemeClr val="tx1"/>
              </a:fontRef>
            </p:style>
          </p:cxnSp>
          <p:cxnSp>
            <p:nvCxnSpPr>
              <p:cNvPr id="51" name="直接箭头连接符 50"/>
              <p:cNvCxnSpPr>
                <a:endCxn id="46" idx="2"/>
              </p:cNvCxnSpPr>
              <p:nvPr/>
            </p:nvCxnSpPr>
            <p:spPr>
              <a:xfrm flipV="1">
                <a:off x="3071813" y="2614613"/>
                <a:ext cx="7144" cy="914408"/>
              </a:xfrm>
              <a:prstGeom prst="straightConnector1">
                <a:avLst/>
              </a:prstGeom>
              <a:ln w="63500">
                <a:solidFill>
                  <a:srgbClr val="FFC000"/>
                </a:solidFill>
                <a:tailEnd type="none"/>
              </a:ln>
            </p:spPr>
            <p:style>
              <a:lnRef idx="2">
                <a:schemeClr val="accent1"/>
              </a:lnRef>
              <a:fillRef idx="0">
                <a:schemeClr val="accent1"/>
              </a:fillRef>
              <a:effectRef idx="1">
                <a:schemeClr val="accent1"/>
              </a:effectRef>
              <a:fontRef idx="minor">
                <a:schemeClr val="tx1"/>
              </a:fontRef>
            </p:style>
          </p:cxnSp>
        </p:grpSp>
        <p:grpSp>
          <p:nvGrpSpPr>
            <p:cNvPr id="10" name="组合 51"/>
            <p:cNvGrpSpPr/>
            <p:nvPr/>
          </p:nvGrpSpPr>
          <p:grpSpPr>
            <a:xfrm>
              <a:off x="6115050" y="1614577"/>
              <a:ext cx="992982" cy="385762"/>
              <a:chOff x="2085975" y="1700213"/>
              <a:chExt cx="992982" cy="385762"/>
            </a:xfrm>
          </p:grpSpPr>
          <p:cxnSp>
            <p:nvCxnSpPr>
              <p:cNvPr id="53" name="直接连接符 52"/>
              <p:cNvCxnSpPr/>
              <p:nvPr/>
            </p:nvCxnSpPr>
            <p:spPr>
              <a:xfrm>
                <a:off x="2085975" y="1700213"/>
                <a:ext cx="992982" cy="0"/>
              </a:xfrm>
              <a:prstGeom prst="line">
                <a:avLst/>
              </a:prstGeom>
              <a:ln w="635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54" name="直接箭头连接符 53"/>
              <p:cNvCxnSpPr>
                <a:endCxn id="46" idx="0"/>
              </p:cNvCxnSpPr>
              <p:nvPr/>
            </p:nvCxnSpPr>
            <p:spPr>
              <a:xfrm>
                <a:off x="3071813" y="1700213"/>
                <a:ext cx="7144" cy="385762"/>
              </a:xfrm>
              <a:prstGeom prst="straightConnector1">
                <a:avLst/>
              </a:prstGeom>
              <a:ln w="63500">
                <a:solidFill>
                  <a:srgbClr val="FFC000"/>
                </a:solidFill>
                <a:tailEnd type="arrow"/>
              </a:ln>
            </p:spPr>
            <p:style>
              <a:lnRef idx="2">
                <a:schemeClr val="accent1"/>
              </a:lnRef>
              <a:fillRef idx="0">
                <a:schemeClr val="accent1"/>
              </a:fillRef>
              <a:effectRef idx="1">
                <a:schemeClr val="accent1"/>
              </a:effectRef>
              <a:fontRef idx="minor">
                <a:schemeClr val="tx1"/>
              </a:fontRef>
            </p:style>
          </p:cxnSp>
        </p:grpSp>
        <p:sp>
          <p:nvSpPr>
            <p:cNvPr id="55" name="圆角矩形 54"/>
            <p:cNvSpPr/>
            <p:nvPr/>
          </p:nvSpPr>
          <p:spPr>
            <a:xfrm>
              <a:off x="7943847" y="2000339"/>
              <a:ext cx="1100137" cy="614366"/>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SeNB2</a:t>
              </a:r>
              <a:endParaRPr lang="zh-CN" altLang="en-US" dirty="0"/>
            </a:p>
          </p:txBody>
        </p:sp>
        <p:grpSp>
          <p:nvGrpSpPr>
            <p:cNvPr id="12" name="组合 55"/>
            <p:cNvGrpSpPr/>
            <p:nvPr/>
          </p:nvGrpSpPr>
          <p:grpSpPr>
            <a:xfrm>
              <a:off x="7086600" y="1614485"/>
              <a:ext cx="1464466" cy="385762"/>
              <a:chOff x="1614491" y="1700213"/>
              <a:chExt cx="1464466" cy="385762"/>
            </a:xfrm>
          </p:grpSpPr>
          <p:cxnSp>
            <p:nvCxnSpPr>
              <p:cNvPr id="57" name="直接连接符 56"/>
              <p:cNvCxnSpPr/>
              <p:nvPr/>
            </p:nvCxnSpPr>
            <p:spPr>
              <a:xfrm>
                <a:off x="1614491" y="1700213"/>
                <a:ext cx="1464466" cy="0"/>
              </a:xfrm>
              <a:prstGeom prst="line">
                <a:avLst/>
              </a:prstGeom>
              <a:ln w="635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58" name="直接箭头连接符 57"/>
              <p:cNvCxnSpPr/>
              <p:nvPr/>
            </p:nvCxnSpPr>
            <p:spPr>
              <a:xfrm>
                <a:off x="3071813" y="1700213"/>
                <a:ext cx="7144" cy="385762"/>
              </a:xfrm>
              <a:prstGeom prst="straightConnector1">
                <a:avLst/>
              </a:prstGeom>
              <a:ln w="63500">
                <a:solidFill>
                  <a:srgbClr val="FFC000"/>
                </a:solidFill>
                <a:tailEnd type="arrow"/>
              </a:ln>
            </p:spPr>
            <p:style>
              <a:lnRef idx="2">
                <a:schemeClr val="accent1"/>
              </a:lnRef>
              <a:fillRef idx="0">
                <a:schemeClr val="accent1"/>
              </a:fillRef>
              <a:effectRef idx="1">
                <a:schemeClr val="accent1"/>
              </a:effectRef>
              <a:fontRef idx="minor">
                <a:schemeClr val="tx1"/>
              </a:fontRef>
            </p:style>
          </p:cxnSp>
        </p:grpSp>
        <p:grpSp>
          <p:nvGrpSpPr>
            <p:cNvPr id="13" name="组合 59"/>
            <p:cNvGrpSpPr/>
            <p:nvPr/>
          </p:nvGrpSpPr>
          <p:grpSpPr>
            <a:xfrm>
              <a:off x="7008012" y="2614613"/>
              <a:ext cx="1535910" cy="914408"/>
              <a:chOff x="1543047" y="2614613"/>
              <a:chExt cx="1535910" cy="914408"/>
            </a:xfrm>
          </p:grpSpPr>
          <p:cxnSp>
            <p:nvCxnSpPr>
              <p:cNvPr id="61" name="直接连接符 60"/>
              <p:cNvCxnSpPr/>
              <p:nvPr/>
            </p:nvCxnSpPr>
            <p:spPr>
              <a:xfrm>
                <a:off x="1543047" y="3529020"/>
                <a:ext cx="1528766" cy="0"/>
              </a:xfrm>
              <a:prstGeom prst="line">
                <a:avLst/>
              </a:prstGeom>
              <a:ln w="635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62" name="直接箭头连接符 61"/>
              <p:cNvCxnSpPr/>
              <p:nvPr/>
            </p:nvCxnSpPr>
            <p:spPr>
              <a:xfrm flipV="1">
                <a:off x="3071813" y="2614613"/>
                <a:ext cx="7144" cy="914408"/>
              </a:xfrm>
              <a:prstGeom prst="straightConnector1">
                <a:avLst/>
              </a:prstGeom>
              <a:ln w="63500">
                <a:solidFill>
                  <a:srgbClr val="FFC000"/>
                </a:solidFill>
                <a:tailEnd type="none"/>
              </a:ln>
            </p:spPr>
            <p:style>
              <a:lnRef idx="2">
                <a:schemeClr val="accent1"/>
              </a:lnRef>
              <a:fillRef idx="0">
                <a:schemeClr val="accent1"/>
              </a:fillRef>
              <a:effectRef idx="1">
                <a:schemeClr val="accent1"/>
              </a:effectRef>
              <a:fontRef idx="minor">
                <a:schemeClr val="tx1"/>
              </a:fontRef>
            </p:style>
          </p:cxnSp>
        </p:grpSp>
      </p:grpSp>
      <p:grpSp>
        <p:nvGrpSpPr>
          <p:cNvPr id="14" name="组合 84"/>
          <p:cNvGrpSpPr/>
          <p:nvPr/>
        </p:nvGrpSpPr>
        <p:grpSpPr>
          <a:xfrm>
            <a:off x="5000626" y="3116648"/>
            <a:ext cx="4029071" cy="1703928"/>
            <a:chOff x="5014913" y="4084091"/>
            <a:chExt cx="4029071" cy="2271904"/>
          </a:xfrm>
        </p:grpSpPr>
        <p:sp>
          <p:nvSpPr>
            <p:cNvPr id="63" name="圆角矩形 62"/>
            <p:cNvSpPr/>
            <p:nvPr/>
          </p:nvSpPr>
          <p:spPr>
            <a:xfrm>
              <a:off x="5014913" y="4084091"/>
              <a:ext cx="1100137" cy="122891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err="1" smtClean="0"/>
                <a:t>MeNB</a:t>
              </a:r>
              <a:endParaRPr lang="zh-CN" altLang="en-US" dirty="0"/>
            </a:p>
          </p:txBody>
        </p:sp>
        <p:sp>
          <p:nvSpPr>
            <p:cNvPr id="64" name="圆角矩形 63"/>
            <p:cNvSpPr/>
            <p:nvPr/>
          </p:nvSpPr>
          <p:spPr>
            <a:xfrm>
              <a:off x="6557963" y="4698641"/>
              <a:ext cx="1100137" cy="614366"/>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SeNB1</a:t>
              </a:r>
              <a:endParaRPr lang="zh-CN" altLang="en-US" dirty="0"/>
            </a:p>
          </p:txBody>
        </p:sp>
        <p:sp>
          <p:nvSpPr>
            <p:cNvPr id="65" name="矩形 64"/>
            <p:cNvSpPr/>
            <p:nvPr/>
          </p:nvSpPr>
          <p:spPr>
            <a:xfrm>
              <a:off x="5343522" y="6027382"/>
              <a:ext cx="228600" cy="328613"/>
            </a:xfrm>
            <a:prstGeom prst="rect">
              <a:avLst/>
            </a:prstGeom>
            <a:noFill/>
            <a:ln w="38100">
              <a:solidFill>
                <a:schemeClr val="tx1"/>
              </a:solidFill>
            </a:ln>
            <a:effectLst>
              <a:innerShdw blurRad="63500" dist="50800" dir="13500000">
                <a:prstClr val="black">
                  <a:alpha val="50000"/>
                </a:prstClr>
              </a:inn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5443538" y="5313007"/>
              <a:ext cx="0" cy="700087"/>
            </a:xfrm>
            <a:prstGeom prst="line">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73" name="圆角矩形 72"/>
            <p:cNvSpPr/>
            <p:nvPr/>
          </p:nvSpPr>
          <p:spPr>
            <a:xfrm>
              <a:off x="7943847" y="4698641"/>
              <a:ext cx="1100137" cy="614366"/>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SeNB2</a:t>
              </a:r>
              <a:endParaRPr lang="zh-CN" altLang="en-US" dirty="0"/>
            </a:p>
          </p:txBody>
        </p:sp>
        <p:grpSp>
          <p:nvGrpSpPr>
            <p:cNvPr id="16" name="组合 73"/>
            <p:cNvGrpSpPr/>
            <p:nvPr/>
          </p:nvGrpSpPr>
          <p:grpSpPr>
            <a:xfrm>
              <a:off x="6115050" y="4312787"/>
              <a:ext cx="2436016" cy="385762"/>
              <a:chOff x="642941" y="1700213"/>
              <a:chExt cx="2436016" cy="385762"/>
            </a:xfrm>
          </p:grpSpPr>
          <p:cxnSp>
            <p:nvCxnSpPr>
              <p:cNvPr id="75" name="直接连接符 74"/>
              <p:cNvCxnSpPr/>
              <p:nvPr/>
            </p:nvCxnSpPr>
            <p:spPr>
              <a:xfrm flipV="1">
                <a:off x="642941" y="1700213"/>
                <a:ext cx="2436016" cy="16325"/>
              </a:xfrm>
              <a:prstGeom prst="line">
                <a:avLst/>
              </a:prstGeom>
              <a:ln w="635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76" name="直接箭头连接符 75"/>
              <p:cNvCxnSpPr/>
              <p:nvPr/>
            </p:nvCxnSpPr>
            <p:spPr>
              <a:xfrm>
                <a:off x="3071813" y="1700213"/>
                <a:ext cx="7144" cy="385762"/>
              </a:xfrm>
              <a:prstGeom prst="straightConnector1">
                <a:avLst/>
              </a:prstGeom>
              <a:ln w="63500">
                <a:solidFill>
                  <a:srgbClr val="FFC000"/>
                </a:solidFill>
                <a:tailEnd type="arrow"/>
              </a:ln>
            </p:spPr>
            <p:style>
              <a:lnRef idx="2">
                <a:schemeClr val="accent1"/>
              </a:lnRef>
              <a:fillRef idx="0">
                <a:schemeClr val="accent1"/>
              </a:fillRef>
              <a:effectRef idx="1">
                <a:schemeClr val="accent1"/>
              </a:effectRef>
              <a:fontRef idx="minor">
                <a:schemeClr val="tx1"/>
              </a:fontRef>
            </p:style>
          </p:cxnSp>
        </p:grpSp>
        <p:grpSp>
          <p:nvGrpSpPr>
            <p:cNvPr id="17" name="组合 76"/>
            <p:cNvGrpSpPr/>
            <p:nvPr/>
          </p:nvGrpSpPr>
          <p:grpSpPr>
            <a:xfrm>
              <a:off x="5572122" y="5312915"/>
              <a:ext cx="2971800" cy="914408"/>
              <a:chOff x="107157" y="2614613"/>
              <a:chExt cx="2971800" cy="914408"/>
            </a:xfrm>
          </p:grpSpPr>
          <p:cxnSp>
            <p:nvCxnSpPr>
              <p:cNvPr id="78" name="直接连接符 77"/>
              <p:cNvCxnSpPr/>
              <p:nvPr/>
            </p:nvCxnSpPr>
            <p:spPr>
              <a:xfrm flipV="1">
                <a:off x="107157" y="3529020"/>
                <a:ext cx="2964656" cy="1"/>
              </a:xfrm>
              <a:prstGeom prst="line">
                <a:avLst/>
              </a:prstGeom>
              <a:ln w="63500">
                <a:solidFill>
                  <a:srgbClr val="FFC000"/>
                </a:solidFill>
                <a:headEnd type="arrow"/>
              </a:ln>
            </p:spPr>
            <p:style>
              <a:lnRef idx="2">
                <a:schemeClr val="accent1"/>
              </a:lnRef>
              <a:fillRef idx="0">
                <a:schemeClr val="accent1"/>
              </a:fillRef>
              <a:effectRef idx="1">
                <a:schemeClr val="accent1"/>
              </a:effectRef>
              <a:fontRef idx="minor">
                <a:schemeClr val="tx1"/>
              </a:fontRef>
            </p:style>
          </p:cxnSp>
          <p:cxnSp>
            <p:nvCxnSpPr>
              <p:cNvPr id="79" name="直接箭头连接符 78"/>
              <p:cNvCxnSpPr/>
              <p:nvPr/>
            </p:nvCxnSpPr>
            <p:spPr>
              <a:xfrm flipV="1">
                <a:off x="3071813" y="2614613"/>
                <a:ext cx="7144" cy="914408"/>
              </a:xfrm>
              <a:prstGeom prst="straightConnector1">
                <a:avLst/>
              </a:prstGeom>
              <a:ln w="63500">
                <a:solidFill>
                  <a:srgbClr val="FFC000"/>
                </a:solidFill>
                <a:tailEnd type="none"/>
              </a:ln>
            </p:spPr>
            <p:style>
              <a:lnRef idx="2">
                <a:schemeClr val="accent1"/>
              </a:lnRef>
              <a:fillRef idx="0">
                <a:schemeClr val="accent1"/>
              </a:fillRef>
              <a:effectRef idx="1">
                <a:schemeClr val="accent1"/>
              </a:effectRef>
              <a:fontRef idx="minor">
                <a:schemeClr val="tx1"/>
              </a:fontRef>
            </p:style>
          </p:cxnSp>
        </p:grpSp>
      </p:grpSp>
      <p:grpSp>
        <p:nvGrpSpPr>
          <p:cNvPr id="18" name="组合 82"/>
          <p:cNvGrpSpPr/>
          <p:nvPr/>
        </p:nvGrpSpPr>
        <p:grpSpPr>
          <a:xfrm>
            <a:off x="385742" y="889249"/>
            <a:ext cx="4043372" cy="1703928"/>
            <a:chOff x="442894" y="1385697"/>
            <a:chExt cx="4043372" cy="2271904"/>
          </a:xfrm>
        </p:grpSpPr>
        <p:sp>
          <p:nvSpPr>
            <p:cNvPr id="4" name="圆角矩形 3"/>
            <p:cNvSpPr/>
            <p:nvPr/>
          </p:nvSpPr>
          <p:spPr>
            <a:xfrm>
              <a:off x="442894" y="1385697"/>
              <a:ext cx="1100137" cy="122891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err="1" smtClean="0"/>
                <a:t>MeNB</a:t>
              </a:r>
              <a:endParaRPr lang="zh-CN" altLang="en-US" dirty="0"/>
            </a:p>
          </p:txBody>
        </p:sp>
        <p:sp>
          <p:nvSpPr>
            <p:cNvPr id="5" name="圆角矩形 4"/>
            <p:cNvSpPr/>
            <p:nvPr/>
          </p:nvSpPr>
          <p:spPr>
            <a:xfrm>
              <a:off x="1985944" y="2000247"/>
              <a:ext cx="1100137" cy="614366"/>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SeNB1</a:t>
              </a:r>
              <a:endParaRPr lang="zh-CN" altLang="en-US" dirty="0"/>
            </a:p>
          </p:txBody>
        </p:sp>
        <p:sp>
          <p:nvSpPr>
            <p:cNvPr id="7" name="矩形 6"/>
            <p:cNvSpPr/>
            <p:nvPr/>
          </p:nvSpPr>
          <p:spPr>
            <a:xfrm>
              <a:off x="771503" y="3328988"/>
              <a:ext cx="228600" cy="328613"/>
            </a:xfrm>
            <a:prstGeom prst="rect">
              <a:avLst/>
            </a:prstGeom>
            <a:noFill/>
            <a:ln w="38100">
              <a:solidFill>
                <a:schemeClr val="tx1"/>
              </a:solidFill>
            </a:ln>
            <a:effectLst>
              <a:innerShdw blurRad="63500" dist="50800" dir="13500000">
                <a:prstClr val="black">
                  <a:alpha val="50000"/>
                </a:prstClr>
              </a:inn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871519" y="2614613"/>
              <a:ext cx="0" cy="700087"/>
            </a:xfrm>
            <a:prstGeom prst="line">
              <a:avLst/>
            </a:prstGeom>
            <a:ln>
              <a:headEnd type="arrow"/>
              <a:tailEnd type="arrow"/>
            </a:ln>
          </p:spPr>
          <p:style>
            <a:lnRef idx="2">
              <a:schemeClr val="accent1"/>
            </a:lnRef>
            <a:fillRef idx="0">
              <a:schemeClr val="accent1"/>
            </a:fillRef>
            <a:effectRef idx="1">
              <a:schemeClr val="accent1"/>
            </a:effectRef>
            <a:fontRef idx="minor">
              <a:schemeClr val="tx1"/>
            </a:fontRef>
          </p:style>
        </p:cxnSp>
        <p:grpSp>
          <p:nvGrpSpPr>
            <p:cNvPr id="19" name="组合 15"/>
            <p:cNvGrpSpPr/>
            <p:nvPr/>
          </p:nvGrpSpPr>
          <p:grpSpPr>
            <a:xfrm>
              <a:off x="1014391" y="2614613"/>
              <a:ext cx="1528766" cy="914408"/>
              <a:chOff x="1543047" y="2614613"/>
              <a:chExt cx="1528766" cy="914408"/>
            </a:xfrm>
          </p:grpSpPr>
          <p:cxnSp>
            <p:nvCxnSpPr>
              <p:cNvPr id="11" name="直接连接符 10"/>
              <p:cNvCxnSpPr/>
              <p:nvPr/>
            </p:nvCxnSpPr>
            <p:spPr>
              <a:xfrm>
                <a:off x="1543047" y="3529020"/>
                <a:ext cx="1528766" cy="0"/>
              </a:xfrm>
              <a:prstGeom prst="line">
                <a:avLst/>
              </a:prstGeom>
              <a:ln w="63500">
                <a:solidFill>
                  <a:srgbClr val="FFC000"/>
                </a:solidFill>
                <a:headEnd type="arrow"/>
              </a:ln>
            </p:spPr>
            <p:style>
              <a:lnRef idx="2">
                <a:schemeClr val="accent1"/>
              </a:lnRef>
              <a:fillRef idx="0">
                <a:schemeClr val="accent1"/>
              </a:fillRef>
              <a:effectRef idx="1">
                <a:schemeClr val="accent1"/>
              </a:effectRef>
              <a:fontRef idx="minor">
                <a:schemeClr val="tx1"/>
              </a:fontRef>
            </p:style>
          </p:cxnSp>
          <p:cxnSp>
            <p:nvCxnSpPr>
              <p:cNvPr id="15" name="直接箭头连接符 14"/>
              <p:cNvCxnSpPr/>
              <p:nvPr/>
            </p:nvCxnSpPr>
            <p:spPr>
              <a:xfrm flipV="1">
                <a:off x="3057525" y="2614613"/>
                <a:ext cx="7144" cy="914408"/>
              </a:xfrm>
              <a:prstGeom prst="straightConnector1">
                <a:avLst/>
              </a:prstGeom>
              <a:ln w="63500">
                <a:solidFill>
                  <a:srgbClr val="FFC000"/>
                </a:solidFill>
                <a:tailEnd type="none"/>
              </a:ln>
            </p:spPr>
            <p:style>
              <a:lnRef idx="2">
                <a:schemeClr val="accent1"/>
              </a:lnRef>
              <a:fillRef idx="0">
                <a:schemeClr val="accent1"/>
              </a:fillRef>
              <a:effectRef idx="1">
                <a:schemeClr val="accent1"/>
              </a:effectRef>
              <a:fontRef idx="minor">
                <a:schemeClr val="tx1"/>
              </a:fontRef>
            </p:style>
          </p:cxnSp>
        </p:grpSp>
        <p:grpSp>
          <p:nvGrpSpPr>
            <p:cNvPr id="20" name="组合 40"/>
            <p:cNvGrpSpPr/>
            <p:nvPr/>
          </p:nvGrpSpPr>
          <p:grpSpPr>
            <a:xfrm>
              <a:off x="1543031" y="1614485"/>
              <a:ext cx="992982" cy="385762"/>
              <a:chOff x="2085975" y="1700213"/>
              <a:chExt cx="992982" cy="385762"/>
            </a:xfrm>
          </p:grpSpPr>
          <p:cxnSp>
            <p:nvCxnSpPr>
              <p:cNvPr id="37" name="直接连接符 36"/>
              <p:cNvCxnSpPr/>
              <p:nvPr/>
            </p:nvCxnSpPr>
            <p:spPr>
              <a:xfrm>
                <a:off x="2085975" y="1700213"/>
                <a:ext cx="992982" cy="0"/>
              </a:xfrm>
              <a:prstGeom prst="line">
                <a:avLst/>
              </a:prstGeom>
              <a:ln w="63500">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40" name="直接箭头连接符 39"/>
              <p:cNvCxnSpPr/>
              <p:nvPr/>
            </p:nvCxnSpPr>
            <p:spPr>
              <a:xfrm>
                <a:off x="3071813" y="1700213"/>
                <a:ext cx="7144" cy="385762"/>
              </a:xfrm>
              <a:prstGeom prst="straightConnector1">
                <a:avLst/>
              </a:prstGeom>
              <a:ln w="63500">
                <a:solidFill>
                  <a:srgbClr val="FFC000"/>
                </a:solidFill>
                <a:tailEnd type="arrow"/>
              </a:ln>
            </p:spPr>
            <p:style>
              <a:lnRef idx="2">
                <a:schemeClr val="accent1"/>
              </a:lnRef>
              <a:fillRef idx="0">
                <a:schemeClr val="accent1"/>
              </a:fillRef>
              <a:effectRef idx="1">
                <a:schemeClr val="accent1"/>
              </a:effectRef>
              <a:fontRef idx="minor">
                <a:schemeClr val="tx1"/>
              </a:fontRef>
            </p:style>
          </p:cxnSp>
        </p:grpSp>
        <p:sp>
          <p:nvSpPr>
            <p:cNvPr id="82" name="圆角矩形 81"/>
            <p:cNvSpPr/>
            <p:nvPr/>
          </p:nvSpPr>
          <p:spPr>
            <a:xfrm>
              <a:off x="3386129" y="2000339"/>
              <a:ext cx="1100137" cy="614366"/>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SeNB2</a:t>
              </a:r>
              <a:endParaRPr lang="zh-CN" altLang="en-US" dirty="0"/>
            </a:p>
          </p:txBody>
        </p:sp>
      </p:grpSp>
      <p:sp>
        <p:nvSpPr>
          <p:cNvPr id="88" name="右箭头 87"/>
          <p:cNvSpPr/>
          <p:nvPr/>
        </p:nvSpPr>
        <p:spPr>
          <a:xfrm>
            <a:off x="4043377" y="2143125"/>
            <a:ext cx="571486" cy="246525"/>
          </a:xfrm>
          <a:prstGeom prst="right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89" name="下箭头 88"/>
          <p:cNvSpPr/>
          <p:nvPr/>
        </p:nvSpPr>
        <p:spPr>
          <a:xfrm>
            <a:off x="7008012" y="2775347"/>
            <a:ext cx="321476" cy="341301"/>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698341" y="3577560"/>
            <a:ext cx="3657635" cy="996555"/>
          </a:xfrm>
          <a:prstGeom prst="rect">
            <a:avLst/>
          </a:prstGeom>
        </p:spPr>
        <p:txBody>
          <a:bodyPr vert="horz" wrap="square" lIns="0" tIns="0" rIns="0" bIns="0" rtlCol="0" anchor="t">
            <a:noAutofit/>
          </a:bodyPr>
          <a:lstStyle/>
          <a:p>
            <a:r>
              <a:rPr kumimoji="1" lang="en-US" altLang="zh-CN" sz="2400" dirty="0" smtClean="0"/>
              <a:t>Note: it is just one example!</a:t>
            </a:r>
            <a:endParaRPr kumimoji="1" lang="zh-CN" alt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i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ppt_x"/>
                                          </p:val>
                                        </p:tav>
                                        <p:tav tm="100000">
                                          <p:val>
                                            <p:strVal val="#ppt_x"/>
                                          </p:val>
                                        </p:tav>
                                      </p:tavLst>
                                    </p:anim>
                                    <p:anim calcmode="lin" valueType="num">
                                      <p:cBhvr additive="base">
                                        <p:cTn id="13"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ppt_x"/>
                                          </p:val>
                                        </p:tav>
                                        <p:tav tm="100000">
                                          <p:val>
                                            <p:strVal val="#ppt_x"/>
                                          </p:val>
                                        </p:tav>
                                      </p:tavLst>
                                    </p:anim>
                                    <p:anim calcmode="lin" valueType="num">
                                      <p:cBhvr additive="base">
                                        <p:cTn id="24"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ox(i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ANNEX: simulation assumption</a:t>
            </a:r>
            <a:endParaRPr lang="zh-CN" altLang="en-US" dirty="0"/>
          </a:p>
        </p:txBody>
      </p:sp>
      <p:sp>
        <p:nvSpPr>
          <p:cNvPr id="40964" name="AutoShape 4"/>
          <p:cNvSpPr>
            <a:spLocks noChangeAspect="1" noChangeArrowheads="1"/>
          </p:cNvSpPr>
          <p:nvPr/>
        </p:nvSpPr>
        <p:spPr bwMode="auto">
          <a:xfrm>
            <a:off x="38100" y="0"/>
            <a:ext cx="285750" cy="219075"/>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0963" name="AutoShape 3"/>
          <p:cNvSpPr>
            <a:spLocks noChangeAspect="1" noChangeArrowheads="1"/>
          </p:cNvSpPr>
          <p:nvPr/>
        </p:nvSpPr>
        <p:spPr bwMode="auto">
          <a:xfrm>
            <a:off x="66675" y="142875"/>
            <a:ext cx="200025" cy="295275"/>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0961" name="AutoShape 1"/>
          <p:cNvSpPr>
            <a:spLocks noChangeAspect="1" noChangeArrowheads="1"/>
          </p:cNvSpPr>
          <p:nvPr/>
        </p:nvSpPr>
        <p:spPr bwMode="auto">
          <a:xfrm>
            <a:off x="3200400" y="438150"/>
            <a:ext cx="266700" cy="2286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0968" name="AutoShape 8"/>
          <p:cNvSpPr>
            <a:spLocks noChangeAspect="1" noChangeArrowheads="1"/>
          </p:cNvSpPr>
          <p:nvPr/>
        </p:nvSpPr>
        <p:spPr bwMode="auto">
          <a:xfrm>
            <a:off x="38100" y="0"/>
            <a:ext cx="285750" cy="219075"/>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0967" name="AutoShape 7"/>
          <p:cNvSpPr>
            <a:spLocks noChangeAspect="1" noChangeArrowheads="1"/>
          </p:cNvSpPr>
          <p:nvPr/>
        </p:nvSpPr>
        <p:spPr bwMode="auto">
          <a:xfrm>
            <a:off x="66675" y="142875"/>
            <a:ext cx="200025" cy="276225"/>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0966" name="Picture 6"/>
          <p:cNvPicPr>
            <a:picLocks noChangeAspect="1" noChangeArrowheads="1"/>
          </p:cNvPicPr>
          <p:nvPr/>
        </p:nvPicPr>
        <p:blipFill>
          <a:blip r:embed="rId2"/>
          <a:srcRect/>
          <a:stretch>
            <a:fillRect/>
          </a:stretch>
        </p:blipFill>
        <p:spPr bwMode="auto">
          <a:xfrm>
            <a:off x="1133475" y="0"/>
            <a:ext cx="1047750" cy="0"/>
          </a:xfrm>
          <a:prstGeom prst="rect">
            <a:avLst/>
          </a:prstGeom>
          <a:noFill/>
        </p:spPr>
      </p:pic>
      <p:sp>
        <p:nvSpPr>
          <p:cNvPr id="40965" name="AutoShape 5"/>
          <p:cNvSpPr>
            <a:spLocks noChangeAspect="1" noChangeArrowheads="1"/>
          </p:cNvSpPr>
          <p:nvPr/>
        </p:nvSpPr>
        <p:spPr bwMode="auto">
          <a:xfrm>
            <a:off x="2181225" y="0"/>
            <a:ext cx="0" cy="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15" name="表格 14"/>
          <p:cNvGraphicFramePr>
            <a:graphicFrameLocks noGrp="1"/>
          </p:cNvGraphicFramePr>
          <p:nvPr/>
        </p:nvGraphicFramePr>
        <p:xfrm>
          <a:off x="336137" y="884006"/>
          <a:ext cx="3968890" cy="4064008"/>
        </p:xfrm>
        <a:graphic>
          <a:graphicData uri="http://schemas.openxmlformats.org/drawingml/2006/table">
            <a:tbl>
              <a:tblPr/>
              <a:tblGrid>
                <a:gridCol w="2200369"/>
                <a:gridCol w="1768521"/>
              </a:tblGrid>
              <a:tr h="169655">
                <a:tc>
                  <a:txBody>
                    <a:bodyPr/>
                    <a:lstStyle/>
                    <a:p>
                      <a:pPr algn="ctr" fontAlgn="ctr"/>
                      <a:r>
                        <a:rPr lang="en-US" sz="1000" b="1" i="0" u="none" strike="noStrike" dirty="0">
                          <a:solidFill>
                            <a:srgbClr val="000000"/>
                          </a:solidFill>
                          <a:latin typeface="Calibri"/>
                        </a:rPr>
                        <a:t>Environment Parameter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a:solidFill>
                            <a:srgbClr val="000000"/>
                          </a:solidFill>
                          <a:latin typeface="Calibri"/>
                        </a:rPr>
                        <a:t>Value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69655">
                <a:tc>
                  <a:txBody>
                    <a:bodyPr/>
                    <a:lstStyle/>
                    <a:p>
                      <a:pPr algn="l" fontAlgn="ctr"/>
                      <a:r>
                        <a:rPr lang="en-US" sz="1000" b="0" i="0" u="none" strike="noStrike">
                          <a:solidFill>
                            <a:srgbClr val="000000"/>
                          </a:solidFill>
                          <a:latin typeface="Calibri"/>
                        </a:rPr>
                        <a:t>Cellular Layout</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dirty="0">
                          <a:solidFill>
                            <a:srgbClr val="000000"/>
                          </a:solidFill>
                          <a:latin typeface="Calibri"/>
                        </a:rPr>
                        <a:t>Hexagonal grid, </a:t>
                      </a:r>
                      <a:r>
                        <a:rPr lang="en-US" sz="1000" b="0" i="0" u="none" strike="noStrike" dirty="0" smtClean="0">
                          <a:solidFill>
                            <a:srgbClr val="000000"/>
                          </a:solidFill>
                          <a:latin typeface="Calibri"/>
                        </a:rPr>
                        <a:t>7 </a:t>
                      </a:r>
                      <a:r>
                        <a:rPr lang="en-US" sz="1000" b="0" i="0" u="none" strike="noStrike" dirty="0">
                          <a:solidFill>
                            <a:srgbClr val="000000"/>
                          </a:solidFill>
                          <a:latin typeface="Calibri"/>
                        </a:rPr>
                        <a:t>cell sites</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331598">
                <a:tc>
                  <a:txBody>
                    <a:bodyPr/>
                    <a:lstStyle/>
                    <a:p>
                      <a:pPr algn="l" fontAlgn="ctr"/>
                      <a:r>
                        <a:rPr lang="en-US" sz="1000" b="0" i="0" u="none" strike="noStrike">
                          <a:solidFill>
                            <a:srgbClr val="000000"/>
                          </a:solidFill>
                          <a:latin typeface="Calibri"/>
                        </a:rPr>
                        <a:t>Inter-site distance</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500m</a:t>
                      </a:r>
                      <a:r>
                        <a:rPr lang="en-US" sz="1000" b="0" i="0" u="none" strike="noStrike">
                          <a:solidFill>
                            <a:srgbClr val="000000"/>
                          </a:solidFill>
                          <a:latin typeface="宋体"/>
                        </a:rPr>
                        <a:t>，</a:t>
                      </a:r>
                      <a:r>
                        <a:rPr lang="en-US" sz="1000" b="0" i="0" u="none" strike="noStrike">
                          <a:solidFill>
                            <a:srgbClr val="000000"/>
                          </a:solidFill>
                          <a:latin typeface="Calibri"/>
                        </a:rPr>
                        <a:t>18m</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CF for Pico</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2.6GHz</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CF for Macro</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1.8GHz</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System bandwidth</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20MHz</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Traffic Model</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sz="1000" b="0" i="0" u="none" strike="noStrike">
                          <a:solidFill>
                            <a:srgbClr val="000000"/>
                          </a:solidFill>
                          <a:latin typeface="Calibri"/>
                        </a:rPr>
                        <a:t>FullBuffer</a:t>
                      </a:r>
                    </a:p>
                  </a:txBody>
                  <a:tcPr marL="208213"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Macro Antenna Height</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35m</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Pico Antenna Height</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10m</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BS Antenna Num</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altLang="zh-CN" sz="1000" b="0" i="0" u="none" strike="noStrike">
                          <a:solidFill>
                            <a:srgbClr val="000000"/>
                          </a:solidFill>
                          <a:latin typeface="Calibri"/>
                        </a:rPr>
                        <a:t>2</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UE Antenna Num</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altLang="zh-CN" sz="1000" b="0" i="0" u="none" strike="noStrike">
                          <a:solidFill>
                            <a:srgbClr val="000000"/>
                          </a:solidFill>
                          <a:latin typeface="Calibri"/>
                        </a:rPr>
                        <a:t>2</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Pico Transmit Power</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23 dBm</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Macro Transmit Power</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46 dBm</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Macro antenna gain + Cable Loss</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14 dBi</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BS noise figure</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5dB</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UE noise figure</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9dB</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Macro PathLoss model</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ITU Uma</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Pico PathLoss model</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ITU Umi</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UE Speed</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dirty="0" smtClean="0">
                          <a:solidFill>
                            <a:srgbClr val="000000"/>
                          </a:solidFill>
                          <a:latin typeface="Calibri"/>
                        </a:rPr>
                        <a:t>3km/h</a:t>
                      </a:r>
                      <a:endParaRPr lang="en-US" sz="1000" b="0" i="0" u="none" strike="noStrike" dirty="0">
                        <a:solidFill>
                          <a:srgbClr val="000000"/>
                        </a:solidFill>
                        <a:latin typeface="Calibri"/>
                      </a:endParaRP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Macro Antenna pattern (horizontal)</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latin typeface="Calibri"/>
                        </a:rPr>
                        <a:t>     = 70 degrees,  Am = 25 dB </a:t>
                      </a:r>
                      <a:endParaRPr lang="en-US" sz="1000" b="0" i="0" u="none" strike="noStrike">
                        <a:latin typeface="宋体"/>
                      </a:endParaRP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Macro Antenna pattern (vertical)</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a:solidFill>
                            <a:srgbClr val="000000"/>
                          </a:solidFill>
                          <a:latin typeface="Calibri"/>
                        </a:rPr>
                        <a:t>     = 10,  SLAv = 20 dB</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Macor BS antenna downtilt</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latin typeface="Calibri"/>
                        </a:rPr>
                        <a:t>12 degree</a:t>
                      </a:r>
                      <a:endParaRPr lang="en-US" sz="1000" b="0" i="0" u="none" strike="noStrike">
                        <a:latin typeface="宋体"/>
                      </a:endParaRP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169655">
                <a:tc>
                  <a:txBody>
                    <a:bodyPr/>
                    <a:lstStyle/>
                    <a:p>
                      <a:pPr algn="l" fontAlgn="ctr"/>
                      <a:r>
                        <a:rPr lang="en-US" sz="1000" b="0" i="0" u="none" strike="noStrike">
                          <a:solidFill>
                            <a:srgbClr val="000000"/>
                          </a:solidFill>
                          <a:latin typeface="Calibri"/>
                        </a:rPr>
                        <a:t>Pico Antenna pattern</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000" b="0" i="0" u="none" strike="noStrike" dirty="0">
                          <a:solidFill>
                            <a:srgbClr val="000000"/>
                          </a:solidFill>
                          <a:latin typeface="Calibri"/>
                        </a:rPr>
                        <a:t>5dBi Omni</a:t>
                      </a:r>
                    </a:p>
                  </a:txBody>
                  <a:tcPr marL="208213"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bl>
          </a:graphicData>
        </a:graphic>
      </p:graphicFrame>
      <p:sp>
        <p:nvSpPr>
          <p:cNvPr id="40972" name="AutoShape 12"/>
          <p:cNvSpPr>
            <a:spLocks noChangeAspect="1" noChangeArrowheads="1"/>
          </p:cNvSpPr>
          <p:nvPr/>
        </p:nvSpPr>
        <p:spPr bwMode="auto">
          <a:xfrm>
            <a:off x="38100" y="0"/>
            <a:ext cx="285750" cy="219075"/>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0971" name="AutoShape 11"/>
          <p:cNvSpPr>
            <a:spLocks noChangeAspect="1" noChangeArrowheads="1"/>
          </p:cNvSpPr>
          <p:nvPr/>
        </p:nvSpPr>
        <p:spPr bwMode="auto">
          <a:xfrm>
            <a:off x="66675" y="142875"/>
            <a:ext cx="200025" cy="276225"/>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0970" name="Picture 10"/>
          <p:cNvPicPr>
            <a:picLocks noChangeAspect="1" noChangeArrowheads="1"/>
          </p:cNvPicPr>
          <p:nvPr/>
        </p:nvPicPr>
        <p:blipFill>
          <a:blip r:embed="rId2"/>
          <a:srcRect/>
          <a:stretch>
            <a:fillRect/>
          </a:stretch>
        </p:blipFill>
        <p:spPr bwMode="auto">
          <a:xfrm>
            <a:off x="1133475" y="0"/>
            <a:ext cx="1047750" cy="0"/>
          </a:xfrm>
          <a:prstGeom prst="rect">
            <a:avLst/>
          </a:prstGeom>
          <a:noFill/>
        </p:spPr>
      </p:pic>
      <p:sp>
        <p:nvSpPr>
          <p:cNvPr id="40969" name="AutoShape 9"/>
          <p:cNvSpPr>
            <a:spLocks noChangeAspect="1" noChangeArrowheads="1"/>
          </p:cNvSpPr>
          <p:nvPr/>
        </p:nvSpPr>
        <p:spPr bwMode="auto">
          <a:xfrm>
            <a:off x="2181225" y="0"/>
            <a:ext cx="0" cy="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20" name="表格 19"/>
          <p:cNvGraphicFramePr>
            <a:graphicFrameLocks noGrp="1"/>
          </p:cNvGraphicFramePr>
          <p:nvPr/>
        </p:nvGraphicFramePr>
        <p:xfrm>
          <a:off x="4572000" y="884006"/>
          <a:ext cx="3721100" cy="2085975"/>
        </p:xfrm>
        <a:graphic>
          <a:graphicData uri="http://schemas.openxmlformats.org/drawingml/2006/table">
            <a:tbl>
              <a:tblPr/>
              <a:tblGrid>
                <a:gridCol w="2273300"/>
                <a:gridCol w="1447800"/>
              </a:tblGrid>
              <a:tr h="209550">
                <a:tc>
                  <a:txBody>
                    <a:bodyPr/>
                    <a:lstStyle/>
                    <a:p>
                      <a:pPr algn="ctr" fontAlgn="ctr"/>
                      <a:r>
                        <a:rPr lang="en-US" sz="1200" b="1" i="0" u="none" strike="noStrike" dirty="0">
                          <a:solidFill>
                            <a:srgbClr val="000000"/>
                          </a:solidFill>
                          <a:latin typeface="Calibri"/>
                        </a:rPr>
                        <a:t>User Plane Parameter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200" b="1" i="0" u="none" strike="noStrike">
                          <a:solidFill>
                            <a:srgbClr val="000000"/>
                          </a:solidFill>
                          <a:latin typeface="Calibri"/>
                        </a:rPr>
                        <a:t>Value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209550">
                <a:tc>
                  <a:txBody>
                    <a:bodyPr/>
                    <a:lstStyle/>
                    <a:p>
                      <a:pPr algn="l" fontAlgn="ctr"/>
                      <a:r>
                        <a:rPr lang="en-US" sz="1200" b="0" i="0" u="none" strike="noStrike" dirty="0">
                          <a:solidFill>
                            <a:srgbClr val="000000"/>
                          </a:solidFill>
                          <a:latin typeface="Calibri"/>
                        </a:rPr>
                        <a:t>Pico UE average RB/</a:t>
                      </a:r>
                      <a:r>
                        <a:rPr lang="en-US" sz="1200" b="0" i="0" u="none" strike="noStrike" dirty="0" err="1">
                          <a:solidFill>
                            <a:srgbClr val="000000"/>
                          </a:solidFill>
                          <a:latin typeface="Calibri"/>
                        </a:rPr>
                        <a:t>subframe</a:t>
                      </a:r>
                      <a:endParaRPr lang="en-US" sz="1200" b="0" i="0" u="none" strike="noStrike" dirty="0">
                        <a:solidFill>
                          <a:srgbClr val="000000"/>
                        </a:solidFill>
                        <a:latin typeface="Calibri"/>
                      </a:endParaRP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altLang="zh-CN" sz="1200" b="0" i="0" u="none" strike="noStrike">
                          <a:solidFill>
                            <a:srgbClr val="000000"/>
                          </a:solidFill>
                          <a:latin typeface="Calibri"/>
                        </a:rPr>
                        <a:t>20</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409575">
                <a:tc>
                  <a:txBody>
                    <a:bodyPr/>
                    <a:lstStyle/>
                    <a:p>
                      <a:pPr algn="l" fontAlgn="ctr"/>
                      <a:r>
                        <a:rPr lang="en-US" sz="1200" b="0" i="0" u="none" strike="noStrike">
                          <a:solidFill>
                            <a:srgbClr val="000000"/>
                          </a:solidFill>
                          <a:latin typeface="Calibri"/>
                        </a:rPr>
                        <a:t>Macro UE average RB/subframe</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altLang="zh-CN" sz="1200" b="0" i="0" u="none" strike="noStrike">
                          <a:solidFill>
                            <a:srgbClr val="000000"/>
                          </a:solidFill>
                          <a:latin typeface="Calibri"/>
                        </a:rPr>
                        <a:t>5</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209550">
                <a:tc>
                  <a:txBody>
                    <a:bodyPr/>
                    <a:lstStyle/>
                    <a:p>
                      <a:pPr algn="l" fontAlgn="ctr"/>
                      <a:r>
                        <a:rPr lang="en-US" sz="1200" b="0" i="0" u="none" strike="noStrike">
                          <a:solidFill>
                            <a:srgbClr val="000000"/>
                          </a:solidFill>
                          <a:latin typeface="Calibri"/>
                        </a:rPr>
                        <a:t>TCP MTU(bit)</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altLang="zh-CN" sz="1200" b="0" i="0" u="none" strike="noStrike">
                          <a:solidFill>
                            <a:srgbClr val="000000"/>
                          </a:solidFill>
                          <a:latin typeface="Calibri"/>
                        </a:rPr>
                        <a:t>1500*8</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209550">
                <a:tc>
                  <a:txBody>
                    <a:bodyPr/>
                    <a:lstStyle/>
                    <a:p>
                      <a:pPr algn="l" fontAlgn="ctr"/>
                      <a:r>
                        <a:rPr lang="en-US" sz="1200" b="0" i="0" u="none" strike="noStrike">
                          <a:solidFill>
                            <a:srgbClr val="000000"/>
                          </a:solidFill>
                          <a:latin typeface="Calibri"/>
                        </a:rPr>
                        <a:t>PDCP buffer size for UE</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200" b="0" i="0" u="none" strike="noStrike">
                          <a:solidFill>
                            <a:srgbClr val="000000"/>
                          </a:solidFill>
                          <a:latin typeface="Calibri"/>
                        </a:rPr>
                        <a:t>MTU * 200</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209550">
                <a:tc>
                  <a:txBody>
                    <a:bodyPr/>
                    <a:lstStyle/>
                    <a:p>
                      <a:pPr algn="l" fontAlgn="ctr"/>
                      <a:r>
                        <a:rPr lang="en-US" sz="1200" b="0" i="0" u="none" strike="noStrike">
                          <a:solidFill>
                            <a:srgbClr val="000000"/>
                          </a:solidFill>
                          <a:latin typeface="Calibri"/>
                        </a:rPr>
                        <a:t>Initial Congestion Window Size</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200" b="0" i="0" u="none" strike="noStrike" dirty="0">
                          <a:solidFill>
                            <a:srgbClr val="000000"/>
                          </a:solidFill>
                          <a:latin typeface="Calibri"/>
                        </a:rPr>
                        <a:t>MTU * 1</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209550">
                <a:tc>
                  <a:txBody>
                    <a:bodyPr/>
                    <a:lstStyle/>
                    <a:p>
                      <a:pPr algn="l" fontAlgn="ctr"/>
                      <a:r>
                        <a:rPr lang="en-US" sz="1200" b="0" i="0" u="none" strike="noStrike">
                          <a:solidFill>
                            <a:srgbClr val="000000"/>
                          </a:solidFill>
                          <a:latin typeface="Calibri"/>
                        </a:rPr>
                        <a:t>Initial Slow Start Threshold</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200" b="0" i="0" u="none" strike="noStrike">
                          <a:solidFill>
                            <a:srgbClr val="000000"/>
                          </a:solidFill>
                          <a:latin typeface="Calibri"/>
                        </a:rPr>
                        <a:t>MTU * 32</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209550">
                <a:tc>
                  <a:txBody>
                    <a:bodyPr/>
                    <a:lstStyle/>
                    <a:p>
                      <a:pPr algn="l" fontAlgn="ctr"/>
                      <a:r>
                        <a:rPr lang="en-US" sz="1200" b="0" i="0" u="none" strike="noStrike">
                          <a:solidFill>
                            <a:srgbClr val="000000"/>
                          </a:solidFill>
                          <a:latin typeface="Calibri"/>
                        </a:rPr>
                        <a:t>PDN Static Delay</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200" b="0" i="0" u="none" strike="noStrike">
                          <a:solidFill>
                            <a:srgbClr val="000000"/>
                          </a:solidFill>
                          <a:latin typeface="Calibri"/>
                        </a:rPr>
                        <a:t>10ms</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209550">
                <a:tc>
                  <a:txBody>
                    <a:bodyPr/>
                    <a:lstStyle/>
                    <a:p>
                      <a:pPr algn="l" fontAlgn="ctr"/>
                      <a:r>
                        <a:rPr lang="en-US" sz="1200" b="0" i="0" u="none" strike="noStrike" dirty="0">
                          <a:solidFill>
                            <a:srgbClr val="000000"/>
                          </a:solidFill>
                          <a:latin typeface="Calibri"/>
                        </a:rPr>
                        <a:t>PDCP discard Timer</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ctr"/>
                      <a:r>
                        <a:rPr lang="en-US" sz="1200" b="0" i="0" u="none" strike="noStrike" dirty="0">
                          <a:solidFill>
                            <a:srgbClr val="000000"/>
                          </a:solidFill>
                          <a:latin typeface="Calibri"/>
                        </a:rPr>
                        <a:t>500ms</a:t>
                      </a:r>
                    </a:p>
                  </a:txBody>
                  <a:tcPr marL="257175"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Title 4"/>
          <p:cNvSpPr>
            <a:spLocks noGrp="1"/>
          </p:cNvSpPr>
          <p:nvPr>
            <p:ph type="title"/>
          </p:nvPr>
        </p:nvSpPr>
        <p:spPr>
          <a:xfrm>
            <a:off x="1196975" y="1493838"/>
            <a:ext cx="6143625" cy="1114425"/>
          </a:xfrm>
        </p:spPr>
        <p:txBody>
          <a:bodyPr/>
          <a:lstStyle/>
          <a:p>
            <a:pPr eaLnBrk="1" hangingPunct="1"/>
            <a:r>
              <a:rPr smtClean="0">
                <a:ea typeface="微软雅黑" pitchFamily="34" charset="-122"/>
              </a:rPr>
              <a:t>Thank you</a:t>
            </a:r>
            <a:endParaRPr sz="2400" smtClean="0">
              <a:ea typeface="微软雅黑" pitchFamily="34"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Outline </a:t>
            </a:r>
            <a:endParaRPr lang="zh-CN" altLang="en-US" dirty="0"/>
          </a:p>
        </p:txBody>
      </p:sp>
      <p:sp>
        <p:nvSpPr>
          <p:cNvPr id="3" name="内容占位符 2"/>
          <p:cNvSpPr>
            <a:spLocks noGrp="1"/>
          </p:cNvSpPr>
          <p:nvPr>
            <p:ph idx="10"/>
          </p:nvPr>
        </p:nvSpPr>
        <p:spPr/>
        <p:txBody>
          <a:bodyPr/>
          <a:lstStyle/>
          <a:p>
            <a:r>
              <a:rPr lang="en-US" altLang="zh-CN" dirty="0" smtClean="0"/>
              <a:t>Key scenario</a:t>
            </a:r>
          </a:p>
          <a:p>
            <a:r>
              <a:rPr lang="en-US" altLang="zh-CN" dirty="0" smtClean="0"/>
              <a:t>Key challenges</a:t>
            </a:r>
          </a:p>
          <a:p>
            <a:r>
              <a:rPr lang="en-US" altLang="zh-CN" dirty="0" smtClean="0"/>
              <a:t>Solution example</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382851" y="3455041"/>
            <a:ext cx="8513763" cy="1536540"/>
          </a:xfrm>
          <a:prstGeom prst="rect">
            <a:avLst/>
          </a:prstGeom>
        </p:spPr>
        <p:txBody>
          <a:bodyPr/>
          <a:lstStyle/>
          <a:p>
            <a:pPr fontAlgn="auto">
              <a:spcAft>
                <a:spcPts val="0"/>
              </a:spcAft>
              <a:buFont typeface="Arial"/>
              <a:buNone/>
              <a:defRPr/>
            </a:pPr>
            <a:r>
              <a:rPr lang="en-US" sz="1400" dirty="0" smtClean="0"/>
              <a:t>Ideal backhaul + inter-frequency=carrier aggregation</a:t>
            </a:r>
          </a:p>
          <a:p>
            <a:pPr fontAlgn="auto">
              <a:spcAft>
                <a:spcPts val="0"/>
              </a:spcAft>
              <a:buFont typeface="Arial"/>
              <a:buNone/>
              <a:defRPr/>
            </a:pPr>
            <a:r>
              <a:rPr lang="en-US" sz="1400" dirty="0" smtClean="0"/>
              <a:t>Ideal backhaul + co-channel= intra-Site </a:t>
            </a:r>
            <a:r>
              <a:rPr lang="en-US" sz="1400" dirty="0" err="1" smtClean="0"/>
              <a:t>CoMP</a:t>
            </a:r>
            <a:endParaRPr lang="en-US" sz="1400" dirty="0" smtClean="0"/>
          </a:p>
          <a:p>
            <a:pPr fontAlgn="auto">
              <a:spcAft>
                <a:spcPts val="0"/>
              </a:spcAft>
              <a:buFont typeface="Arial"/>
              <a:buNone/>
              <a:defRPr/>
            </a:pPr>
            <a:r>
              <a:rPr lang="en-US" altLang="zh-CN" sz="1400" dirty="0"/>
              <a:t>Non-ideal backhaul+ inter-frequency= dual connectivity</a:t>
            </a:r>
          </a:p>
          <a:p>
            <a:pPr fontAlgn="auto">
              <a:spcAft>
                <a:spcPts val="0"/>
              </a:spcAft>
              <a:buFont typeface="Arial"/>
              <a:buNone/>
              <a:defRPr/>
            </a:pPr>
            <a:r>
              <a:rPr lang="en-US" altLang="zh-CN" sz="1400" dirty="0"/>
              <a:t>Non-ideal backhaul + inter/intra-frequency=small cell in </a:t>
            </a:r>
            <a:r>
              <a:rPr lang="en-US" altLang="zh-CN" sz="1400" dirty="0" smtClean="0"/>
              <a:t>RAN1</a:t>
            </a:r>
          </a:p>
          <a:p>
            <a:pPr fontAlgn="auto">
              <a:spcAft>
                <a:spcPts val="0"/>
              </a:spcAft>
              <a:buFont typeface="Arial"/>
              <a:buNone/>
              <a:defRPr/>
            </a:pPr>
            <a:r>
              <a:rPr lang="en-US" altLang="zh-CN" sz="1400" b="1" dirty="0" smtClean="0"/>
              <a:t>Observation:  ideal backhaul </a:t>
            </a:r>
            <a:r>
              <a:rPr lang="en-US" altLang="zh-CN" sz="1400" b="1" dirty="0" err="1" smtClean="0"/>
              <a:t>vs</a:t>
            </a:r>
            <a:r>
              <a:rPr lang="en-US" altLang="zh-CN" sz="1400" b="1" dirty="0" smtClean="0"/>
              <a:t> non-ideal backhaul really makes difference</a:t>
            </a:r>
            <a:endParaRPr lang="en-US" altLang="zh-CN" sz="1400" b="1" dirty="0"/>
          </a:p>
          <a:p>
            <a:pPr fontAlgn="auto">
              <a:spcAft>
                <a:spcPts val="0"/>
              </a:spcAft>
              <a:buFont typeface="Arial"/>
              <a:buNone/>
              <a:defRPr/>
            </a:pPr>
            <a:endParaRPr lang="en-US" sz="1400" dirty="0" smtClean="0"/>
          </a:p>
        </p:txBody>
      </p:sp>
      <p:sp>
        <p:nvSpPr>
          <p:cNvPr id="10243" name="Title 2"/>
          <p:cNvSpPr>
            <a:spLocks noGrp="1"/>
          </p:cNvSpPr>
          <p:nvPr>
            <p:ph type="title"/>
          </p:nvPr>
        </p:nvSpPr>
        <p:spPr>
          <a:xfrm>
            <a:off x="336551" y="315516"/>
            <a:ext cx="8513763" cy="723900"/>
          </a:xfrm>
        </p:spPr>
        <p:txBody>
          <a:bodyPr/>
          <a:lstStyle/>
          <a:p>
            <a:r>
              <a:rPr lang="en-US" dirty="0" smtClean="0">
                <a:ea typeface="微软雅黑" pitchFamily="34" charset="-122"/>
              </a:rPr>
              <a:t>What have been discussed before on small cell (1/3)</a:t>
            </a:r>
          </a:p>
        </p:txBody>
      </p:sp>
      <p:pic>
        <p:nvPicPr>
          <p:cNvPr id="4" name="Picture 2"/>
          <p:cNvPicPr>
            <a:picLocks noChangeAspect="1" noChangeArrowheads="1"/>
          </p:cNvPicPr>
          <p:nvPr/>
        </p:nvPicPr>
        <p:blipFill>
          <a:blip r:embed="rId2"/>
          <a:srcRect/>
          <a:stretch>
            <a:fillRect/>
          </a:stretch>
        </p:blipFill>
        <p:spPr bwMode="auto">
          <a:xfrm>
            <a:off x="684338" y="793024"/>
            <a:ext cx="3115466" cy="1278686"/>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5127038" y="914559"/>
            <a:ext cx="3012857" cy="1157152"/>
          </a:xfrm>
          <a:prstGeom prst="rect">
            <a:avLst/>
          </a:prstGeom>
          <a:noFill/>
          <a:ln w="9525">
            <a:noFill/>
            <a:miter lim="800000"/>
            <a:headEnd/>
            <a:tailEnd/>
          </a:ln>
        </p:spPr>
      </p:pic>
      <p:pic>
        <p:nvPicPr>
          <p:cNvPr id="6" name="Picture 5"/>
          <p:cNvPicPr>
            <a:picLocks noChangeAspect="1" noChangeArrowheads="1"/>
          </p:cNvPicPr>
          <p:nvPr/>
        </p:nvPicPr>
        <p:blipFill>
          <a:blip r:embed="rId4"/>
          <a:srcRect/>
          <a:stretch>
            <a:fillRect/>
          </a:stretch>
        </p:blipFill>
        <p:spPr bwMode="auto">
          <a:xfrm>
            <a:off x="1104449" y="2113179"/>
            <a:ext cx="2313390" cy="1193733"/>
          </a:xfrm>
          <a:prstGeom prst="rect">
            <a:avLst/>
          </a:prstGeom>
          <a:noFill/>
          <a:ln w="9525">
            <a:noFill/>
            <a:miter lim="800000"/>
            <a:headEnd/>
            <a:tailEnd/>
          </a:ln>
        </p:spPr>
      </p:pic>
      <p:pic>
        <p:nvPicPr>
          <p:cNvPr id="7" name="Picture 2"/>
          <p:cNvPicPr>
            <a:picLocks noChangeAspect="1" noChangeArrowheads="1"/>
          </p:cNvPicPr>
          <p:nvPr/>
        </p:nvPicPr>
        <p:blipFill>
          <a:blip r:embed="rId5"/>
          <a:srcRect/>
          <a:stretch>
            <a:fillRect/>
          </a:stretch>
        </p:blipFill>
        <p:spPr bwMode="auto">
          <a:xfrm>
            <a:off x="5127037" y="2284813"/>
            <a:ext cx="2748732" cy="10220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378718" y="4155926"/>
            <a:ext cx="8513762" cy="549612"/>
          </a:xfrm>
          <a:prstGeom prst="rect">
            <a:avLst/>
          </a:prstGeom>
        </p:spPr>
        <p:txBody>
          <a:bodyPr/>
          <a:lstStyle/>
          <a:p>
            <a:r>
              <a:rPr lang="en-US" altLang="zh-CN" sz="1400" b="1" dirty="0" smtClean="0"/>
              <a:t>Observation: inter-frequency between macro and small cell  have much better mobility performance</a:t>
            </a:r>
            <a:endParaRPr lang="zh-CN" altLang="en-US" sz="1400" b="1" dirty="0"/>
          </a:p>
        </p:txBody>
      </p:sp>
      <p:sp>
        <p:nvSpPr>
          <p:cNvPr id="3" name="标题 2"/>
          <p:cNvSpPr>
            <a:spLocks noGrp="1"/>
          </p:cNvSpPr>
          <p:nvPr>
            <p:ph type="title"/>
          </p:nvPr>
        </p:nvSpPr>
        <p:spPr/>
        <p:txBody>
          <a:bodyPr/>
          <a:lstStyle/>
          <a:p>
            <a:r>
              <a:rPr lang="en-US" altLang="zh-CN" dirty="0" smtClean="0">
                <a:ea typeface="微软雅黑" pitchFamily="34" charset="-122"/>
              </a:rPr>
              <a:t>What have been discussed before on small cell (2/3)</a:t>
            </a:r>
            <a:endParaRPr lang="zh-CN" altLang="en-US" dirty="0"/>
          </a:p>
        </p:txBody>
      </p:sp>
      <p:pic>
        <p:nvPicPr>
          <p:cNvPr id="4" name="Picture 2" descr="coChannelDep3"/>
          <p:cNvPicPr>
            <a:picLocks noChangeAspect="1" noChangeArrowheads="1"/>
          </p:cNvPicPr>
          <p:nvPr/>
        </p:nvPicPr>
        <p:blipFill>
          <a:blip r:embed="rId3"/>
          <a:srcRect/>
          <a:stretch>
            <a:fillRect/>
          </a:stretch>
        </p:blipFill>
        <p:spPr bwMode="auto">
          <a:xfrm>
            <a:off x="678084" y="1253842"/>
            <a:ext cx="3349907" cy="958691"/>
          </a:xfrm>
          <a:prstGeom prst="rect">
            <a:avLst/>
          </a:prstGeom>
          <a:noFill/>
          <a:ln w="9525">
            <a:noFill/>
            <a:miter lim="800000"/>
            <a:headEnd/>
            <a:tailEnd/>
          </a:ln>
        </p:spPr>
      </p:pic>
      <p:pic>
        <p:nvPicPr>
          <p:cNvPr id="5" name="Picture 3" descr="INUPA2"/>
          <p:cNvPicPr>
            <a:picLocks noChangeAspect="1" noChangeArrowheads="1"/>
          </p:cNvPicPr>
          <p:nvPr/>
        </p:nvPicPr>
        <p:blipFill>
          <a:blip r:embed="rId4"/>
          <a:srcRect/>
          <a:stretch>
            <a:fillRect/>
          </a:stretch>
        </p:blipFill>
        <p:spPr bwMode="auto">
          <a:xfrm>
            <a:off x="5232831" y="2696431"/>
            <a:ext cx="3258342" cy="1001681"/>
          </a:xfrm>
          <a:prstGeom prst="rect">
            <a:avLst/>
          </a:prstGeom>
          <a:noFill/>
          <a:ln w="9525">
            <a:noFill/>
            <a:miter lim="800000"/>
            <a:headEnd/>
            <a:tailEnd/>
          </a:ln>
        </p:spPr>
      </p:pic>
      <p:pic>
        <p:nvPicPr>
          <p:cNvPr id="6" name="Picture 2" descr="coChannelDep3"/>
          <p:cNvPicPr>
            <a:picLocks noChangeAspect="1" noChangeArrowheads="1"/>
          </p:cNvPicPr>
          <p:nvPr/>
        </p:nvPicPr>
        <p:blipFill>
          <a:blip r:embed="rId3"/>
          <a:srcRect/>
          <a:stretch>
            <a:fillRect/>
          </a:stretch>
        </p:blipFill>
        <p:spPr bwMode="auto">
          <a:xfrm>
            <a:off x="691292" y="2635661"/>
            <a:ext cx="3336698" cy="954911"/>
          </a:xfrm>
          <a:prstGeom prst="rect">
            <a:avLst/>
          </a:prstGeom>
          <a:noFill/>
          <a:ln w="9525">
            <a:noFill/>
            <a:miter lim="800000"/>
            <a:headEnd/>
            <a:tailEnd/>
          </a:ln>
        </p:spPr>
      </p:pic>
      <p:graphicFrame>
        <p:nvGraphicFramePr>
          <p:cNvPr id="18434" name="Object 2"/>
          <p:cNvGraphicFramePr>
            <a:graphicFrameLocks noChangeAspect="1"/>
          </p:cNvGraphicFramePr>
          <p:nvPr/>
        </p:nvGraphicFramePr>
        <p:xfrm>
          <a:off x="5082361" y="1253842"/>
          <a:ext cx="3408813" cy="1093461"/>
        </p:xfrm>
        <a:graphic>
          <a:graphicData uri="http://schemas.openxmlformats.org/presentationml/2006/ole">
            <p:oleObj spid="_x0000_s38914" r:id="rId5" imgW="4174693" imgH="1785137" progId="">
              <p:embed/>
            </p:oleObj>
          </a:graphicData>
        </a:graphic>
      </p:graphicFrame>
      <p:sp>
        <p:nvSpPr>
          <p:cNvPr id="8" name="TextBox 7"/>
          <p:cNvSpPr txBox="1"/>
          <p:nvPr/>
        </p:nvSpPr>
        <p:spPr>
          <a:xfrm>
            <a:off x="1620450" y="2347303"/>
            <a:ext cx="1377388" cy="196234"/>
          </a:xfrm>
          <a:prstGeom prst="rect">
            <a:avLst/>
          </a:prstGeom>
        </p:spPr>
        <p:txBody>
          <a:bodyPr vert="horz" wrap="square" lIns="0" tIns="0" rIns="0" bIns="0" rtlCol="0" anchor="t">
            <a:noAutofit/>
          </a:bodyPr>
          <a:lstStyle/>
          <a:p>
            <a:r>
              <a:rPr kumimoji="1" lang="en-US" altLang="zh-CN" dirty="0" smtClean="0"/>
              <a:t>#scenario2 #1</a:t>
            </a:r>
            <a:endParaRPr kumimoji="1" lang="zh-CN" altLang="en-US" dirty="0" smtClean="0"/>
          </a:p>
        </p:txBody>
      </p:sp>
      <p:sp>
        <p:nvSpPr>
          <p:cNvPr id="9" name="TextBox 8"/>
          <p:cNvSpPr txBox="1"/>
          <p:nvPr/>
        </p:nvSpPr>
        <p:spPr>
          <a:xfrm>
            <a:off x="1620450" y="3698112"/>
            <a:ext cx="1446836" cy="196234"/>
          </a:xfrm>
          <a:prstGeom prst="rect">
            <a:avLst/>
          </a:prstGeom>
        </p:spPr>
        <p:txBody>
          <a:bodyPr vert="horz" wrap="square" lIns="0" tIns="0" rIns="0" bIns="0" rtlCol="0" anchor="t">
            <a:noAutofit/>
          </a:bodyPr>
          <a:lstStyle/>
          <a:p>
            <a:r>
              <a:rPr kumimoji="1" lang="en-US" altLang="zh-CN" dirty="0" smtClean="0"/>
              <a:t>#scenario2 #2</a:t>
            </a:r>
            <a:endParaRPr kumimoji="1" lang="zh-CN" altLang="en-US" dirty="0" smtClean="0"/>
          </a:p>
        </p:txBody>
      </p:sp>
      <p:sp>
        <p:nvSpPr>
          <p:cNvPr id="10" name="TextBox 9"/>
          <p:cNvSpPr txBox="1"/>
          <p:nvPr/>
        </p:nvSpPr>
        <p:spPr>
          <a:xfrm>
            <a:off x="6528122" y="2500197"/>
            <a:ext cx="1226917" cy="196234"/>
          </a:xfrm>
          <a:prstGeom prst="rect">
            <a:avLst/>
          </a:prstGeom>
        </p:spPr>
        <p:txBody>
          <a:bodyPr vert="horz" wrap="square" lIns="0" tIns="0" rIns="0" bIns="0" rtlCol="0" anchor="t">
            <a:noAutofit/>
          </a:bodyPr>
          <a:lstStyle/>
          <a:p>
            <a:r>
              <a:rPr kumimoji="1" lang="en-US" altLang="zh-CN" dirty="0" smtClean="0"/>
              <a:t>#scenario1</a:t>
            </a:r>
            <a:endParaRPr kumimoji="1" lang="zh-CN" altLang="en-US" dirty="0" smtClean="0"/>
          </a:p>
        </p:txBody>
      </p:sp>
      <p:sp>
        <p:nvSpPr>
          <p:cNvPr id="11" name="TextBox 10"/>
          <p:cNvSpPr txBox="1"/>
          <p:nvPr/>
        </p:nvSpPr>
        <p:spPr>
          <a:xfrm>
            <a:off x="6308203" y="3850512"/>
            <a:ext cx="1446836" cy="196234"/>
          </a:xfrm>
          <a:prstGeom prst="rect">
            <a:avLst/>
          </a:prstGeom>
        </p:spPr>
        <p:txBody>
          <a:bodyPr vert="horz" wrap="square" lIns="0" tIns="0" rIns="0" bIns="0" rtlCol="0" anchor="t">
            <a:noAutofit/>
          </a:bodyPr>
          <a:lstStyle/>
          <a:p>
            <a:r>
              <a:rPr kumimoji="1" lang="en-US" altLang="zh-CN" dirty="0" smtClean="0"/>
              <a:t>#scenario2 #3</a:t>
            </a:r>
            <a:endParaRPr kumimoji="1"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336137" y="355913"/>
            <a:ext cx="8513762" cy="4444687"/>
          </a:xfrm>
          <a:prstGeom prst="rect">
            <a:avLst/>
          </a:prstGeom>
        </p:spPr>
        <p:txBody>
          <a:bodyPr/>
          <a:lstStyle/>
          <a:p>
            <a:r>
              <a:rPr lang="en-GB" altLang="zh-CN" sz="1500" b="1" i="1" dirty="0"/>
              <a:t>6.1.5	</a:t>
            </a:r>
            <a:r>
              <a:rPr lang="en-GB" altLang="zh-CN" sz="1500" b="1" i="1" dirty="0" smtClean="0"/>
              <a:t>Synchronization [36.932 c10]</a:t>
            </a:r>
            <a:endParaRPr lang="zh-CN" altLang="zh-CN" sz="1500" b="1" i="1" dirty="0"/>
          </a:p>
          <a:p>
            <a:pPr>
              <a:lnSpc>
                <a:spcPct val="100000"/>
              </a:lnSpc>
            </a:pPr>
            <a:r>
              <a:rPr lang="en-GB" altLang="zh-CN" sz="1500" i="1" dirty="0"/>
              <a:t>Both synchronized and un-synchronized scenarios should be considered between small cells as well as between small cells and macro cell(s). For specific operations e.g. interference coordination, carrier aggregation and inter-eNB COMP, small cell enhancement can benefit from synchronized deployments with respect to small cell </a:t>
            </a:r>
            <a:r>
              <a:rPr lang="en-GB" altLang="zh-CN" sz="1500" i="1" dirty="0" smtClean="0"/>
              <a:t>search/measurements </a:t>
            </a:r>
            <a:r>
              <a:rPr lang="en-GB" altLang="zh-CN" sz="1500" i="1" dirty="0"/>
              <a:t>and interference/resource management. Therefore time synchronized deployments of small cell clusters are prioritized in the study and new means to achieve such synchronization shall be considered</a:t>
            </a:r>
            <a:r>
              <a:rPr lang="en-GB" altLang="zh-CN" sz="1500" i="1" dirty="0" smtClean="0"/>
              <a:t>.</a:t>
            </a:r>
          </a:p>
          <a:p>
            <a:pPr hangingPunct="0"/>
            <a:r>
              <a:rPr lang="en-GB" altLang="zh-CN" sz="1500" b="1" dirty="0" smtClean="0"/>
              <a:t>6.3</a:t>
            </a:r>
            <a:r>
              <a:rPr lang="en-GB" altLang="zh-CN" sz="1500" b="1" dirty="0"/>
              <a:t>	Feasibility and benefits of radio-interface based synchronization </a:t>
            </a:r>
            <a:r>
              <a:rPr lang="en-GB" altLang="zh-CN" sz="1500" b="1" dirty="0" smtClean="0"/>
              <a:t>mechanisms [36.872 c10]</a:t>
            </a:r>
            <a:endParaRPr lang="zh-CN" altLang="zh-CN" sz="1500" b="1" dirty="0"/>
          </a:p>
          <a:p>
            <a:pPr hangingPunct="0">
              <a:lnSpc>
                <a:spcPct val="100000"/>
              </a:lnSpc>
            </a:pPr>
            <a:r>
              <a:rPr lang="en-GB" altLang="zh-CN" sz="1500" i="1" dirty="0"/>
              <a:t>It is well known that TDD system needs inter-cell synchronization on the same frequency or different frequencies within the same band; in addition, for both TDD and FDD, it would be essential to consider the synchronization mechanisms between cells to bring benefit to the existing features (e.g. (f)eICIC, CoMP as well as carrier aggregation) and some potential techniques for small cell enhancements (e.g. efficient small cell discovery). For some other techniques such as advanced receiver at UE, a synchronized network is beneficial for the receiver performance. It is thus observed that</a:t>
            </a:r>
            <a:endParaRPr lang="zh-CN" altLang="zh-CN" sz="1500" i="1" dirty="0"/>
          </a:p>
          <a:p>
            <a:pPr hangingPunct="0">
              <a:lnSpc>
                <a:spcPct val="100000"/>
              </a:lnSpc>
            </a:pPr>
            <a:r>
              <a:rPr lang="en-GB" altLang="zh-CN" sz="1500" i="1" dirty="0"/>
              <a:t>Synchronization for both TDD and FDD systems needs to be considered.</a:t>
            </a:r>
            <a:endParaRPr lang="zh-CN" altLang="zh-CN" sz="1500" i="1" dirty="0"/>
          </a:p>
          <a:p>
            <a:r>
              <a:rPr lang="en-US" altLang="zh-CN" sz="1500" b="1" dirty="0" smtClean="0"/>
              <a:t>Observation: synchronization requirement is critical for small cell deployment</a:t>
            </a:r>
            <a:endParaRPr lang="zh-CN" altLang="en-US" sz="15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336137" y="825104"/>
            <a:ext cx="8513762" cy="1939528"/>
          </a:xfrm>
          <a:prstGeom prst="rect">
            <a:avLst/>
          </a:prstGeom>
        </p:spPr>
        <p:txBody>
          <a:bodyPr/>
          <a:lstStyle/>
          <a:p>
            <a:r>
              <a:rPr lang="en-US" altLang="zh-CN" sz="1500" dirty="0"/>
              <a:t>So the most interested scenario is as following:</a:t>
            </a:r>
          </a:p>
          <a:p>
            <a:r>
              <a:rPr lang="en-US" altLang="zh-CN" sz="1500" dirty="0" smtClean="0"/>
              <a:t>1, </a:t>
            </a:r>
            <a:r>
              <a:rPr lang="en-US" altLang="zh-CN" sz="1500" dirty="0"/>
              <a:t>O</a:t>
            </a:r>
            <a:r>
              <a:rPr lang="en-US" altLang="zh-CN" sz="1500" dirty="0" smtClean="0"/>
              <a:t>utdoor </a:t>
            </a:r>
            <a:r>
              <a:rPr lang="en-US" altLang="zh-CN" sz="1500" dirty="0"/>
              <a:t>with macro cell coverage    </a:t>
            </a:r>
          </a:p>
          <a:p>
            <a:r>
              <a:rPr lang="en-US" altLang="zh-CN" sz="1500" dirty="0" smtClean="0"/>
              <a:t>2, Non-ideal </a:t>
            </a:r>
            <a:r>
              <a:rPr lang="en-US" altLang="zh-CN" sz="1500" dirty="0"/>
              <a:t>backhaul between macro </a:t>
            </a:r>
            <a:r>
              <a:rPr lang="en-US" altLang="zh-CN" sz="1500" dirty="0" smtClean="0"/>
              <a:t>and small cell as well as between small cell</a:t>
            </a:r>
            <a:endParaRPr lang="en-US" altLang="zh-CN" sz="1500" dirty="0"/>
          </a:p>
          <a:p>
            <a:pPr marL="185738" indent="-185738"/>
            <a:r>
              <a:rPr lang="en-US" altLang="zh-CN" sz="1500" dirty="0" smtClean="0"/>
              <a:t>3, Small </a:t>
            </a:r>
            <a:r>
              <a:rPr lang="en-US" altLang="zh-CN" sz="1500" dirty="0"/>
              <a:t>cell </a:t>
            </a:r>
            <a:r>
              <a:rPr lang="en-US" altLang="zh-CN" sz="1500" dirty="0" smtClean="0"/>
              <a:t>is in </a:t>
            </a:r>
            <a:r>
              <a:rPr lang="en-US" altLang="zh-CN" sz="1500" dirty="0"/>
              <a:t>another </a:t>
            </a:r>
            <a:r>
              <a:rPr lang="en-US" altLang="zh-CN" sz="1500" dirty="0" smtClean="0"/>
              <a:t>frequency from macro. Maybe there are more </a:t>
            </a:r>
            <a:r>
              <a:rPr lang="en-US" altLang="zh-CN" sz="1500" dirty="0"/>
              <a:t>than one frequency </a:t>
            </a:r>
            <a:r>
              <a:rPr lang="en-US" altLang="zh-CN" sz="1500" dirty="0" smtClean="0"/>
              <a:t>layers .</a:t>
            </a:r>
          </a:p>
          <a:p>
            <a:r>
              <a:rPr lang="en-US" altLang="zh-CN" sz="1500" dirty="0"/>
              <a:t>4</a:t>
            </a:r>
            <a:r>
              <a:rPr lang="en-US" altLang="zh-CN" sz="1500" dirty="0" smtClean="0"/>
              <a:t>, Small cells are synchronized between each other</a:t>
            </a:r>
          </a:p>
          <a:p>
            <a:r>
              <a:rPr lang="en-US" altLang="zh-CN" sz="1500" dirty="0" smtClean="0"/>
              <a:t>5, small cells are densely deployed</a:t>
            </a:r>
          </a:p>
        </p:txBody>
      </p:sp>
      <p:sp>
        <p:nvSpPr>
          <p:cNvPr id="3" name="标题 2"/>
          <p:cNvSpPr>
            <a:spLocks noGrp="1"/>
          </p:cNvSpPr>
          <p:nvPr>
            <p:ph type="title"/>
          </p:nvPr>
        </p:nvSpPr>
        <p:spPr/>
        <p:txBody>
          <a:bodyPr/>
          <a:lstStyle/>
          <a:p>
            <a:r>
              <a:rPr lang="en-US" altLang="zh-CN" dirty="0" smtClean="0"/>
              <a:t>The key scenario </a:t>
            </a:r>
            <a:endParaRPr lang="zh-CN" altLang="en-US" dirty="0"/>
          </a:p>
        </p:txBody>
      </p:sp>
      <p:grpSp>
        <p:nvGrpSpPr>
          <p:cNvPr id="4" name="组合 62"/>
          <p:cNvGrpSpPr/>
          <p:nvPr/>
        </p:nvGrpSpPr>
        <p:grpSpPr>
          <a:xfrm>
            <a:off x="2468755" y="2904291"/>
            <a:ext cx="5577658" cy="1779870"/>
            <a:chOff x="1198751" y="4171951"/>
            <a:chExt cx="5148663" cy="2343149"/>
          </a:xfrm>
        </p:grpSpPr>
        <p:sp>
          <p:nvSpPr>
            <p:cNvPr id="5" name="椭圆 4"/>
            <p:cNvSpPr/>
            <p:nvPr/>
          </p:nvSpPr>
          <p:spPr>
            <a:xfrm>
              <a:off x="1198751" y="5154509"/>
              <a:ext cx="5148663" cy="1360591"/>
            </a:xfrm>
            <a:prstGeom prst="ellipse">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12" name="组合 55"/>
            <p:cNvGrpSpPr/>
            <p:nvPr/>
          </p:nvGrpSpPr>
          <p:grpSpPr>
            <a:xfrm>
              <a:off x="4225886" y="5304993"/>
              <a:ext cx="1282943" cy="1009136"/>
              <a:chOff x="4656730" y="4317213"/>
              <a:chExt cx="1625059" cy="1170121"/>
            </a:xfrm>
          </p:grpSpPr>
          <p:sp>
            <p:nvSpPr>
              <p:cNvPr id="6" name="椭圆 5"/>
              <p:cNvSpPr/>
              <p:nvPr/>
            </p:nvSpPr>
            <p:spPr>
              <a:xfrm>
                <a:off x="5586568" y="4973566"/>
                <a:ext cx="695221" cy="513768"/>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 name="椭圆 6"/>
              <p:cNvSpPr/>
              <p:nvPr/>
            </p:nvSpPr>
            <p:spPr>
              <a:xfrm>
                <a:off x="5029203" y="4839436"/>
                <a:ext cx="711257" cy="5239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8" name="椭圆 7"/>
              <p:cNvSpPr/>
              <p:nvPr/>
            </p:nvSpPr>
            <p:spPr>
              <a:xfrm>
                <a:off x="5453862" y="4726798"/>
                <a:ext cx="793218" cy="446909"/>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椭圆 8"/>
              <p:cNvSpPr/>
              <p:nvPr/>
            </p:nvSpPr>
            <p:spPr>
              <a:xfrm>
                <a:off x="5157789" y="4380375"/>
                <a:ext cx="776390" cy="427570"/>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椭圆 9"/>
              <p:cNvSpPr/>
              <p:nvPr/>
            </p:nvSpPr>
            <p:spPr>
              <a:xfrm>
                <a:off x="4656730" y="4317213"/>
                <a:ext cx="797130" cy="466249"/>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grpSp>
          <p:nvGrpSpPr>
            <p:cNvPr id="14" name="组合 48"/>
            <p:cNvGrpSpPr/>
            <p:nvPr/>
          </p:nvGrpSpPr>
          <p:grpSpPr>
            <a:xfrm>
              <a:off x="2033316" y="4583617"/>
              <a:ext cx="514350" cy="1457326"/>
              <a:chOff x="6500813" y="4129087"/>
              <a:chExt cx="571500" cy="1681711"/>
            </a:xfrm>
          </p:grpSpPr>
          <p:sp>
            <p:nvSpPr>
              <p:cNvPr id="11" name="等腰三角形 10"/>
              <p:cNvSpPr/>
              <p:nvPr/>
            </p:nvSpPr>
            <p:spPr>
              <a:xfrm>
                <a:off x="6500813" y="4129087"/>
                <a:ext cx="571500" cy="1457326"/>
              </a:xfrm>
              <a:prstGeom prs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6500813" y="4129087"/>
                <a:ext cx="0" cy="214313"/>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p:cNvCxnSpPr/>
              <p:nvPr/>
            </p:nvCxnSpPr>
            <p:spPr>
              <a:xfrm>
                <a:off x="6500813" y="4343400"/>
                <a:ext cx="5715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接连接符 16"/>
              <p:cNvCxnSpPr/>
              <p:nvPr/>
            </p:nvCxnSpPr>
            <p:spPr>
              <a:xfrm>
                <a:off x="7072313" y="4129087"/>
                <a:ext cx="0" cy="214313"/>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直接连接符 18"/>
              <p:cNvCxnSpPr/>
              <p:nvPr/>
            </p:nvCxnSpPr>
            <p:spPr>
              <a:xfrm>
                <a:off x="6500813" y="4129087"/>
                <a:ext cx="0" cy="214313"/>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直接连接符 20"/>
              <p:cNvCxnSpPr/>
              <p:nvPr/>
            </p:nvCxnSpPr>
            <p:spPr>
              <a:xfrm>
                <a:off x="6672263" y="4129087"/>
                <a:ext cx="0" cy="214313"/>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直接连接符 21"/>
              <p:cNvCxnSpPr/>
              <p:nvPr/>
            </p:nvCxnSpPr>
            <p:spPr>
              <a:xfrm>
                <a:off x="6958009" y="4150515"/>
                <a:ext cx="0" cy="214313"/>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直接连接符 23"/>
              <p:cNvCxnSpPr>
                <a:stCxn id="11" idx="0"/>
              </p:cNvCxnSpPr>
              <p:nvPr/>
            </p:nvCxnSpPr>
            <p:spPr>
              <a:xfrm>
                <a:off x="6786563" y="4129087"/>
                <a:ext cx="14288" cy="1681711"/>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直接连接符 27"/>
              <p:cNvCxnSpPr>
                <a:stCxn id="11" idx="4"/>
              </p:cNvCxnSpPr>
              <p:nvPr/>
            </p:nvCxnSpPr>
            <p:spPr>
              <a:xfrm flipH="1">
                <a:off x="6786563" y="5586413"/>
                <a:ext cx="285750" cy="224385"/>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直接连接符 29"/>
              <p:cNvCxnSpPr>
                <a:stCxn id="11" idx="2"/>
              </p:cNvCxnSpPr>
              <p:nvPr/>
            </p:nvCxnSpPr>
            <p:spPr>
              <a:xfrm>
                <a:off x="6500813" y="5586413"/>
                <a:ext cx="285750" cy="224385"/>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直接连接符 31"/>
              <p:cNvCxnSpPr/>
              <p:nvPr/>
            </p:nvCxnSpPr>
            <p:spPr>
              <a:xfrm flipH="1">
                <a:off x="6786563" y="4981785"/>
                <a:ext cx="171446" cy="94903"/>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直接连接符 39"/>
              <p:cNvCxnSpPr/>
              <p:nvPr/>
            </p:nvCxnSpPr>
            <p:spPr>
              <a:xfrm flipH="1" flipV="1">
                <a:off x="6600826" y="4981785"/>
                <a:ext cx="200025" cy="94904"/>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6" name="组合 54"/>
            <p:cNvGrpSpPr/>
            <p:nvPr/>
          </p:nvGrpSpPr>
          <p:grpSpPr>
            <a:xfrm>
              <a:off x="2818637" y="5506044"/>
              <a:ext cx="1318211" cy="817863"/>
              <a:chOff x="6645436" y="3217115"/>
              <a:chExt cx="1600197" cy="1249767"/>
            </a:xfrm>
          </p:grpSpPr>
          <p:sp>
            <p:nvSpPr>
              <p:cNvPr id="50" name="椭圆 49"/>
              <p:cNvSpPr/>
              <p:nvPr/>
            </p:nvSpPr>
            <p:spPr>
              <a:xfrm>
                <a:off x="7550412" y="3801713"/>
                <a:ext cx="695221" cy="513768"/>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1" name="椭圆 50"/>
              <p:cNvSpPr/>
              <p:nvPr/>
            </p:nvSpPr>
            <p:spPr>
              <a:xfrm>
                <a:off x="6645436" y="3942927"/>
                <a:ext cx="711257" cy="52395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2" name="椭圆 51"/>
              <p:cNvSpPr/>
              <p:nvPr/>
            </p:nvSpPr>
            <p:spPr>
              <a:xfrm>
                <a:off x="7070095" y="3830289"/>
                <a:ext cx="793218" cy="446909"/>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3" name="椭圆 52"/>
              <p:cNvSpPr/>
              <p:nvPr/>
            </p:nvSpPr>
            <p:spPr>
              <a:xfrm>
                <a:off x="6774022" y="3483866"/>
                <a:ext cx="776390" cy="427570"/>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4" name="椭圆 53"/>
              <p:cNvSpPr/>
              <p:nvPr/>
            </p:nvSpPr>
            <p:spPr>
              <a:xfrm>
                <a:off x="7166517" y="3217115"/>
                <a:ext cx="797130" cy="466248"/>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58" name="TextBox 57"/>
            <p:cNvSpPr txBox="1"/>
            <p:nvPr/>
          </p:nvSpPr>
          <p:spPr>
            <a:xfrm>
              <a:off x="2190484" y="4171951"/>
              <a:ext cx="514350" cy="271463"/>
            </a:xfrm>
            <a:prstGeom prst="rect">
              <a:avLst/>
            </a:prstGeom>
          </p:spPr>
          <p:txBody>
            <a:bodyPr vert="horz" wrap="square" lIns="0" tIns="0" rIns="0" bIns="0" rtlCol="0" anchor="t">
              <a:noAutofit/>
            </a:bodyPr>
            <a:lstStyle/>
            <a:p>
              <a:r>
                <a:rPr kumimoji="1" lang="en-US" altLang="zh-CN" sz="2000" dirty="0" smtClean="0"/>
                <a:t>f1</a:t>
              </a:r>
              <a:endParaRPr kumimoji="1" lang="zh-CN" altLang="en-US" sz="2000" dirty="0" smtClean="0"/>
            </a:p>
          </p:txBody>
        </p:sp>
        <p:sp>
          <p:nvSpPr>
            <p:cNvPr id="59" name="TextBox 58"/>
            <p:cNvSpPr txBox="1"/>
            <p:nvPr/>
          </p:nvSpPr>
          <p:spPr>
            <a:xfrm>
              <a:off x="3436142" y="5466628"/>
              <a:ext cx="514350" cy="271463"/>
            </a:xfrm>
            <a:prstGeom prst="rect">
              <a:avLst/>
            </a:prstGeom>
          </p:spPr>
          <p:txBody>
            <a:bodyPr vert="horz" wrap="square" lIns="0" tIns="0" rIns="0" bIns="0" rtlCol="0" anchor="t">
              <a:noAutofit/>
            </a:bodyPr>
            <a:lstStyle/>
            <a:p>
              <a:r>
                <a:rPr kumimoji="1" lang="en-US" altLang="zh-CN" sz="2000" dirty="0" smtClean="0"/>
                <a:t>f2</a:t>
              </a:r>
              <a:endParaRPr kumimoji="1" lang="zh-CN" altLang="en-US" sz="2000" dirty="0" smtClean="0"/>
            </a:p>
          </p:txBody>
        </p:sp>
        <p:sp>
          <p:nvSpPr>
            <p:cNvPr id="60" name="TextBox 59"/>
            <p:cNvSpPr txBox="1"/>
            <p:nvPr/>
          </p:nvSpPr>
          <p:spPr>
            <a:xfrm>
              <a:off x="4487029" y="5330895"/>
              <a:ext cx="514350" cy="271463"/>
            </a:xfrm>
            <a:prstGeom prst="rect">
              <a:avLst/>
            </a:prstGeom>
            <a:noFill/>
          </p:spPr>
          <p:txBody>
            <a:bodyPr vert="horz" wrap="square" lIns="0" tIns="0" rIns="0" bIns="0" rtlCol="0" anchor="t">
              <a:noAutofit/>
            </a:bodyPr>
            <a:lstStyle/>
            <a:p>
              <a:r>
                <a:rPr kumimoji="1" lang="en-US" altLang="zh-CN" sz="2000" dirty="0" smtClean="0"/>
                <a:t>f2</a:t>
              </a:r>
              <a:endParaRPr kumimoji="1" lang="zh-CN" altLang="en-US" sz="2000" dirty="0" smtClean="0"/>
            </a:p>
          </p:txBody>
        </p:sp>
        <p:sp>
          <p:nvSpPr>
            <p:cNvPr id="62" name="任意多边形 61"/>
            <p:cNvSpPr/>
            <p:nvPr/>
          </p:nvSpPr>
          <p:spPr>
            <a:xfrm>
              <a:off x="2562863" y="5286375"/>
              <a:ext cx="2680650" cy="1004215"/>
            </a:xfrm>
            <a:custGeom>
              <a:avLst/>
              <a:gdLst>
                <a:gd name="connsiteX0" fmla="*/ 66037 w 2680650"/>
                <a:gd name="connsiteY0" fmla="*/ 985838 h 1004215"/>
                <a:gd name="connsiteX1" fmla="*/ 266062 w 2680650"/>
                <a:gd name="connsiteY1" fmla="*/ 957263 h 1004215"/>
                <a:gd name="connsiteX2" fmla="*/ 408937 w 2680650"/>
                <a:gd name="connsiteY2" fmla="*/ 914400 h 1004215"/>
                <a:gd name="connsiteX3" fmla="*/ 794700 w 2680650"/>
                <a:gd name="connsiteY3" fmla="*/ 900113 h 1004215"/>
                <a:gd name="connsiteX4" fmla="*/ 923287 w 2680650"/>
                <a:gd name="connsiteY4" fmla="*/ 871538 h 1004215"/>
                <a:gd name="connsiteX5" fmla="*/ 1066162 w 2680650"/>
                <a:gd name="connsiteY5" fmla="*/ 857250 h 1004215"/>
                <a:gd name="connsiteX6" fmla="*/ 1309050 w 2680650"/>
                <a:gd name="connsiteY6" fmla="*/ 814388 h 1004215"/>
                <a:gd name="connsiteX7" fmla="*/ 1480500 w 2680650"/>
                <a:gd name="connsiteY7" fmla="*/ 785813 h 1004215"/>
                <a:gd name="connsiteX8" fmla="*/ 1551937 w 2680650"/>
                <a:gd name="connsiteY8" fmla="*/ 771525 h 1004215"/>
                <a:gd name="connsiteX9" fmla="*/ 2037712 w 2680650"/>
                <a:gd name="connsiteY9" fmla="*/ 757238 h 1004215"/>
                <a:gd name="connsiteX10" fmla="*/ 2123437 w 2680650"/>
                <a:gd name="connsiteY10" fmla="*/ 742950 h 1004215"/>
                <a:gd name="connsiteX11" fmla="*/ 2209162 w 2680650"/>
                <a:gd name="connsiteY11" fmla="*/ 685800 h 1004215"/>
                <a:gd name="connsiteX12" fmla="*/ 2252025 w 2680650"/>
                <a:gd name="connsiteY12" fmla="*/ 657225 h 1004215"/>
                <a:gd name="connsiteX13" fmla="*/ 2294887 w 2680650"/>
                <a:gd name="connsiteY13" fmla="*/ 628650 h 1004215"/>
                <a:gd name="connsiteX14" fmla="*/ 2337750 w 2680650"/>
                <a:gd name="connsiteY14" fmla="*/ 614363 h 1004215"/>
                <a:gd name="connsiteX15" fmla="*/ 2380612 w 2680650"/>
                <a:gd name="connsiteY15" fmla="*/ 557213 h 1004215"/>
                <a:gd name="connsiteX16" fmla="*/ 2423475 w 2680650"/>
                <a:gd name="connsiteY16" fmla="*/ 528638 h 1004215"/>
                <a:gd name="connsiteX17" fmla="*/ 2437762 w 2680650"/>
                <a:gd name="connsiteY17" fmla="*/ 471488 h 1004215"/>
                <a:gd name="connsiteX18" fmla="*/ 2466337 w 2680650"/>
                <a:gd name="connsiteY18" fmla="*/ 385763 h 1004215"/>
                <a:gd name="connsiteX19" fmla="*/ 2480625 w 2680650"/>
                <a:gd name="connsiteY19" fmla="*/ 228600 h 1004215"/>
                <a:gd name="connsiteX20" fmla="*/ 2552062 w 2680650"/>
                <a:gd name="connsiteY20" fmla="*/ 128588 h 1004215"/>
                <a:gd name="connsiteX21" fmla="*/ 2580637 w 2680650"/>
                <a:gd name="connsiteY21" fmla="*/ 85725 h 1004215"/>
                <a:gd name="connsiteX22" fmla="*/ 2637787 w 2680650"/>
                <a:gd name="connsiteY22" fmla="*/ 28575 h 1004215"/>
                <a:gd name="connsiteX23" fmla="*/ 2680650 w 2680650"/>
                <a:gd name="connsiteY23" fmla="*/ 0 h 1004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80650" h="1004215">
                  <a:moveTo>
                    <a:pt x="66037" y="985838"/>
                  </a:moveTo>
                  <a:cubicBezTo>
                    <a:pt x="185688" y="945953"/>
                    <a:pt x="0" y="1004215"/>
                    <a:pt x="266062" y="957263"/>
                  </a:cubicBezTo>
                  <a:cubicBezTo>
                    <a:pt x="297117" y="951783"/>
                    <a:pt x="370351" y="916889"/>
                    <a:pt x="408937" y="914400"/>
                  </a:cubicBezTo>
                  <a:cubicBezTo>
                    <a:pt x="537346" y="906116"/>
                    <a:pt x="666112" y="904875"/>
                    <a:pt x="794700" y="900113"/>
                  </a:cubicBezTo>
                  <a:cubicBezTo>
                    <a:pt x="833510" y="890410"/>
                    <a:pt x="884411" y="876722"/>
                    <a:pt x="923287" y="871538"/>
                  </a:cubicBezTo>
                  <a:cubicBezTo>
                    <a:pt x="970730" y="865212"/>
                    <a:pt x="1018738" y="863717"/>
                    <a:pt x="1066162" y="857250"/>
                  </a:cubicBezTo>
                  <a:cubicBezTo>
                    <a:pt x="1293405" y="826262"/>
                    <a:pt x="1167454" y="839375"/>
                    <a:pt x="1309050" y="814388"/>
                  </a:cubicBezTo>
                  <a:cubicBezTo>
                    <a:pt x="1366107" y="804319"/>
                    <a:pt x="1423687" y="797176"/>
                    <a:pt x="1480500" y="785813"/>
                  </a:cubicBezTo>
                  <a:cubicBezTo>
                    <a:pt x="1504312" y="781050"/>
                    <a:pt x="1527685" y="772769"/>
                    <a:pt x="1551937" y="771525"/>
                  </a:cubicBezTo>
                  <a:cubicBezTo>
                    <a:pt x="1713719" y="763228"/>
                    <a:pt x="1875787" y="762000"/>
                    <a:pt x="2037712" y="757238"/>
                  </a:cubicBezTo>
                  <a:cubicBezTo>
                    <a:pt x="2066287" y="752475"/>
                    <a:pt x="2096696" y="754092"/>
                    <a:pt x="2123437" y="742950"/>
                  </a:cubicBezTo>
                  <a:cubicBezTo>
                    <a:pt x="2155138" y="729741"/>
                    <a:pt x="2180587" y="704850"/>
                    <a:pt x="2209162" y="685800"/>
                  </a:cubicBezTo>
                  <a:lnTo>
                    <a:pt x="2252025" y="657225"/>
                  </a:lnTo>
                  <a:cubicBezTo>
                    <a:pt x="2266312" y="647700"/>
                    <a:pt x="2278597" y="634080"/>
                    <a:pt x="2294887" y="628650"/>
                  </a:cubicBezTo>
                  <a:lnTo>
                    <a:pt x="2337750" y="614363"/>
                  </a:lnTo>
                  <a:cubicBezTo>
                    <a:pt x="2352037" y="595313"/>
                    <a:pt x="2363774" y="574051"/>
                    <a:pt x="2380612" y="557213"/>
                  </a:cubicBezTo>
                  <a:cubicBezTo>
                    <a:pt x="2392754" y="545071"/>
                    <a:pt x="2413950" y="542926"/>
                    <a:pt x="2423475" y="528638"/>
                  </a:cubicBezTo>
                  <a:cubicBezTo>
                    <a:pt x="2434367" y="512300"/>
                    <a:pt x="2432120" y="490296"/>
                    <a:pt x="2437762" y="471488"/>
                  </a:cubicBezTo>
                  <a:cubicBezTo>
                    <a:pt x="2446417" y="442638"/>
                    <a:pt x="2466337" y="385763"/>
                    <a:pt x="2466337" y="385763"/>
                  </a:cubicBezTo>
                  <a:cubicBezTo>
                    <a:pt x="2471100" y="333375"/>
                    <a:pt x="2470308" y="280182"/>
                    <a:pt x="2480625" y="228600"/>
                  </a:cubicBezTo>
                  <a:cubicBezTo>
                    <a:pt x="2491757" y="172941"/>
                    <a:pt x="2519260" y="167951"/>
                    <a:pt x="2552062" y="128588"/>
                  </a:cubicBezTo>
                  <a:cubicBezTo>
                    <a:pt x="2563055" y="115396"/>
                    <a:pt x="2569462" y="98763"/>
                    <a:pt x="2580637" y="85725"/>
                  </a:cubicBezTo>
                  <a:cubicBezTo>
                    <a:pt x="2598170" y="65270"/>
                    <a:pt x="2617332" y="46108"/>
                    <a:pt x="2637787" y="28575"/>
                  </a:cubicBezTo>
                  <a:cubicBezTo>
                    <a:pt x="2650825" y="17400"/>
                    <a:pt x="2680650" y="0"/>
                    <a:pt x="2680650" y="0"/>
                  </a:cubicBezTo>
                </a:path>
              </a:pathLst>
            </a:custGeom>
            <a:ln>
              <a:solidFill>
                <a:srgbClr val="FF0000"/>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a:spLocks noGrp="1"/>
          </p:cNvSpPr>
          <p:nvPr>
            <p:ph type="title"/>
          </p:nvPr>
        </p:nvSpPr>
        <p:spPr>
          <a:xfrm>
            <a:off x="336137" y="315546"/>
            <a:ext cx="8513762" cy="723727"/>
          </a:xfrm>
        </p:spPr>
        <p:txBody>
          <a:bodyPr/>
          <a:lstStyle/>
          <a:p>
            <a:r>
              <a:rPr lang="en-US" altLang="zh-CN" dirty="0" smtClean="0"/>
              <a:t>Simulation assumption comparison:</a:t>
            </a:r>
            <a:endParaRPr lang="zh-CN" altLang="en-US" dirty="0"/>
          </a:p>
        </p:txBody>
      </p:sp>
      <p:graphicFrame>
        <p:nvGraphicFramePr>
          <p:cNvPr id="5" name="表格 4"/>
          <p:cNvGraphicFramePr>
            <a:graphicFrameLocks noGrp="1"/>
          </p:cNvGraphicFramePr>
          <p:nvPr/>
        </p:nvGraphicFramePr>
        <p:xfrm>
          <a:off x="497713" y="841855"/>
          <a:ext cx="8352186" cy="2849880"/>
        </p:xfrm>
        <a:graphic>
          <a:graphicData uri="http://schemas.openxmlformats.org/drawingml/2006/table">
            <a:tbl>
              <a:tblPr firstRow="1" bandRow="1">
                <a:tableStyleId>{5C22544A-7EE6-4342-B048-85BDC9FD1C3A}</a:tableStyleId>
              </a:tblPr>
              <a:tblGrid>
                <a:gridCol w="1747777"/>
                <a:gridCol w="3820347"/>
                <a:gridCol w="2784062"/>
              </a:tblGrid>
              <a:tr h="278130">
                <a:tc>
                  <a:txBody>
                    <a:bodyPr/>
                    <a:lstStyle/>
                    <a:p>
                      <a:r>
                        <a:rPr lang="en-US" altLang="zh-CN" sz="1400" dirty="0" smtClean="0"/>
                        <a:t>Items</a:t>
                      </a:r>
                      <a:endParaRPr lang="zh-CN" altLang="en-US" sz="1400" dirty="0"/>
                    </a:p>
                  </a:txBody>
                  <a:tcPr marT="34290" marB="34290"/>
                </a:tc>
                <a:tc>
                  <a:txBody>
                    <a:bodyPr/>
                    <a:lstStyle/>
                    <a:p>
                      <a:r>
                        <a:rPr lang="en-US" altLang="zh-CN" sz="1400" dirty="0" smtClean="0"/>
                        <a:t>Dual</a:t>
                      </a:r>
                      <a:r>
                        <a:rPr lang="en-US" altLang="zh-CN" sz="1400" baseline="0" dirty="0" smtClean="0"/>
                        <a:t> connectivity (36.842)</a:t>
                      </a:r>
                      <a:endParaRPr lang="zh-CN" altLang="en-US" sz="1400" dirty="0"/>
                    </a:p>
                  </a:txBody>
                  <a:tcPr marT="34290" marB="34290"/>
                </a:tc>
                <a:tc>
                  <a:txBody>
                    <a:bodyPr/>
                    <a:lstStyle/>
                    <a:p>
                      <a:r>
                        <a:rPr lang="en-US" altLang="zh-CN" sz="1400" dirty="0" smtClean="0"/>
                        <a:t> UDN in RP-150612</a:t>
                      </a:r>
                      <a:endParaRPr lang="zh-CN" altLang="en-US" sz="1400" dirty="0"/>
                    </a:p>
                  </a:txBody>
                  <a:tcPr marT="34290" marB="34290"/>
                </a:tc>
              </a:tr>
              <a:tr h="480060">
                <a:tc>
                  <a:txBody>
                    <a:bodyPr/>
                    <a:lstStyle/>
                    <a:p>
                      <a:r>
                        <a:rPr lang="en-US" altLang="zh-CN" sz="1400" kern="1200" dirty="0" smtClean="0">
                          <a:solidFill>
                            <a:schemeClr val="dk1"/>
                          </a:solidFill>
                          <a:latin typeface="+mn-lt"/>
                          <a:ea typeface="+mn-ea"/>
                          <a:cs typeface="+mn-cs"/>
                        </a:rPr>
                        <a:t>Network layout</a:t>
                      </a:r>
                      <a:endParaRPr lang="zh-CN" altLang="en-US" sz="1400" dirty="0"/>
                    </a:p>
                  </a:txBody>
                  <a:tcPr marT="34290" marB="34290"/>
                </a:tc>
                <a:tc>
                  <a:txBody>
                    <a:bodyPr/>
                    <a:lstStyle/>
                    <a:p>
                      <a:r>
                        <a:rPr lang="en-US" altLang="zh-CN" sz="1400" kern="1200" dirty="0" smtClean="0">
                          <a:solidFill>
                            <a:schemeClr val="dk1"/>
                          </a:solidFill>
                          <a:latin typeface="+mn-lt"/>
                          <a:ea typeface="+mn-ea"/>
                          <a:cs typeface="+mn-cs"/>
                        </a:rPr>
                        <a:t>7 macro sites (21 macro cells), wrap-around. </a:t>
                      </a:r>
                      <a:endParaRPr lang="zh-CN" altLang="en-US" sz="1400" dirty="0"/>
                    </a:p>
                  </a:txBody>
                  <a:tcPr marT="34290" marB="34290"/>
                </a:tc>
                <a:tc>
                  <a:txBody>
                    <a:bodyPr/>
                    <a:lstStyle/>
                    <a:p>
                      <a:r>
                        <a:rPr lang="en-GB" altLang="zh-CN" sz="1400" kern="1200" dirty="0" smtClean="0">
                          <a:solidFill>
                            <a:schemeClr val="dk1"/>
                          </a:solidFill>
                          <a:latin typeface="+mn-lt"/>
                          <a:ea typeface="+mn-ea"/>
                          <a:cs typeface="+mn-cs"/>
                        </a:rPr>
                        <a:t>3-sectorized Hexagonal grid with 19 cells wrap-around </a:t>
                      </a:r>
                      <a:endParaRPr lang="zh-CN" altLang="en-US" sz="1400" dirty="0"/>
                    </a:p>
                  </a:txBody>
                  <a:tcPr marT="34290" marB="34290"/>
                </a:tc>
              </a:tr>
              <a:tr h="1097280">
                <a:tc>
                  <a:txBody>
                    <a:bodyPr/>
                    <a:lstStyle/>
                    <a:p>
                      <a:r>
                        <a:rPr lang="en-US" altLang="zh-CN" sz="1400" kern="1200" dirty="0" smtClean="0">
                          <a:solidFill>
                            <a:schemeClr val="dk1"/>
                          </a:solidFill>
                          <a:latin typeface="+mn-lt"/>
                          <a:ea typeface="+mn-ea"/>
                          <a:cs typeface="+mn-cs"/>
                        </a:rPr>
                        <a:t>Inter-site distance  / cell radius</a:t>
                      </a:r>
                      <a:endParaRPr lang="zh-CN" altLang="en-US" sz="1400" dirty="0"/>
                    </a:p>
                  </a:txBody>
                  <a:tcPr marT="34290" marB="34290"/>
                </a:tc>
                <a:tc>
                  <a:txBody>
                    <a:bodyPr/>
                    <a:lstStyle/>
                    <a:p>
                      <a:r>
                        <a:rPr lang="en-US" altLang="zh-CN" sz="1400" kern="1200" dirty="0" smtClean="0">
                          <a:solidFill>
                            <a:schemeClr val="dk1"/>
                          </a:solidFill>
                          <a:latin typeface="+mn-lt"/>
                          <a:ea typeface="+mn-ea"/>
                          <a:cs typeface="+mn-cs"/>
                        </a:rPr>
                        <a:t>Macro cell: 500 m (ISD);</a:t>
                      </a:r>
                      <a:br>
                        <a:rPr lang="en-US" altLang="zh-CN" sz="1400" kern="1200" dirty="0" smtClean="0">
                          <a:solidFill>
                            <a:schemeClr val="dk1"/>
                          </a:solidFill>
                          <a:latin typeface="+mn-lt"/>
                          <a:ea typeface="+mn-ea"/>
                          <a:cs typeface="+mn-cs"/>
                        </a:rPr>
                      </a:br>
                      <a:r>
                        <a:rPr lang="en-US" altLang="zh-CN" sz="1400" kern="1200" dirty="0" smtClean="0">
                          <a:solidFill>
                            <a:schemeClr val="dk1"/>
                          </a:solidFill>
                          <a:latin typeface="+mn-lt"/>
                          <a:ea typeface="+mn-ea"/>
                          <a:cs typeface="+mn-cs"/>
                        </a:rPr>
                        <a:t>Small cell: 40 m (Cell radius)</a:t>
                      </a:r>
                      <a:endParaRPr lang="zh-CN" altLang="en-US" sz="1400" dirty="0"/>
                    </a:p>
                  </a:txBody>
                  <a:tcPr marT="34290" marB="34290"/>
                </a:tc>
                <a:tc>
                  <a:txBody>
                    <a:bodyPr/>
                    <a:lstStyle/>
                    <a:p>
                      <a:r>
                        <a:rPr lang="en-GB" altLang="zh-CN" sz="1400" kern="1200" dirty="0" smtClean="0">
                          <a:solidFill>
                            <a:schemeClr val="dk1"/>
                          </a:solidFill>
                          <a:latin typeface="+mn-lt"/>
                          <a:ea typeface="+mn-ea"/>
                          <a:cs typeface="+mn-cs"/>
                        </a:rPr>
                        <a:t>Macro</a:t>
                      </a:r>
                      <a:r>
                        <a:rPr lang="en-GB" altLang="zh-CN" sz="1400" kern="1200" baseline="0" dirty="0" smtClean="0">
                          <a:solidFill>
                            <a:schemeClr val="dk1"/>
                          </a:solidFill>
                          <a:latin typeface="+mn-lt"/>
                          <a:ea typeface="+mn-ea"/>
                          <a:cs typeface="+mn-cs"/>
                        </a:rPr>
                        <a:t> cell ISD: </a:t>
                      </a:r>
                      <a:r>
                        <a:rPr lang="en-GB" altLang="zh-CN" sz="1400" kern="1200" dirty="0" smtClean="0">
                          <a:solidFill>
                            <a:schemeClr val="dk1"/>
                          </a:solidFill>
                          <a:latin typeface="+mn-lt"/>
                          <a:ea typeface="+mn-ea"/>
                          <a:cs typeface="+mn-cs"/>
                        </a:rPr>
                        <a:t>500 m</a:t>
                      </a:r>
                    </a:p>
                    <a:p>
                      <a:r>
                        <a:rPr lang="en-GB" altLang="zh-CN" sz="1400" kern="1200" dirty="0" smtClean="0">
                          <a:solidFill>
                            <a:schemeClr val="dk1"/>
                          </a:solidFill>
                          <a:latin typeface="+mn-lt"/>
                          <a:ea typeface="+mn-ea"/>
                          <a:cs typeface="+mn-cs"/>
                        </a:rPr>
                        <a:t> small cell ISD: 20 m</a:t>
                      </a:r>
                    </a:p>
                    <a:p>
                      <a:r>
                        <a:rPr lang="en-GB" altLang="zh-CN" sz="1400" kern="1200" dirty="0" smtClean="0">
                          <a:solidFill>
                            <a:schemeClr val="dk1"/>
                          </a:solidFill>
                          <a:latin typeface="+mn-lt"/>
                          <a:ea typeface="+mn-ea"/>
                          <a:cs typeface="+mn-cs"/>
                        </a:rPr>
                        <a:t>Cluster</a:t>
                      </a:r>
                      <a:r>
                        <a:rPr lang="en-GB" altLang="zh-CN" sz="1400" kern="1200" baseline="0" dirty="0" smtClean="0">
                          <a:solidFill>
                            <a:schemeClr val="dk1"/>
                          </a:solidFill>
                          <a:latin typeface="+mn-lt"/>
                          <a:ea typeface="+mn-ea"/>
                          <a:cs typeface="+mn-cs"/>
                        </a:rPr>
                        <a:t> distance: 100 m</a:t>
                      </a:r>
                    </a:p>
                    <a:p>
                      <a:r>
                        <a:rPr lang="en-GB" altLang="zh-CN" sz="1400" kern="1200" baseline="0" dirty="0" smtClean="0">
                          <a:solidFill>
                            <a:schemeClr val="dk1"/>
                          </a:solidFill>
                          <a:latin typeface="+mn-lt"/>
                          <a:ea typeface="+mn-ea"/>
                          <a:cs typeface="+mn-cs"/>
                        </a:rPr>
                        <a:t>Cluster to macro distance: 75 m</a:t>
                      </a:r>
                      <a:endParaRPr lang="zh-CN" altLang="en-US" sz="1400" dirty="0"/>
                    </a:p>
                  </a:txBody>
                  <a:tcPr marT="34290" marB="34290"/>
                </a:tc>
              </a:tr>
              <a:tr h="480060">
                <a:tc>
                  <a:txBody>
                    <a:bodyPr/>
                    <a:lstStyle/>
                    <a:p>
                      <a:r>
                        <a:rPr lang="en-US" altLang="zh-CN" sz="1400" kern="1200" dirty="0" smtClean="0">
                          <a:solidFill>
                            <a:schemeClr val="dk1"/>
                          </a:solidFill>
                          <a:latin typeface="+mn-lt"/>
                          <a:ea typeface="+mn-ea"/>
                          <a:cs typeface="+mn-cs"/>
                        </a:rPr>
                        <a:t>Transmit power</a:t>
                      </a:r>
                      <a:endParaRPr lang="zh-CN" altLang="en-US" sz="1400" dirty="0"/>
                    </a:p>
                  </a:txBody>
                  <a:tcPr marT="34290" marB="34290"/>
                </a:tc>
                <a:tc>
                  <a:txBody>
                    <a:bodyPr/>
                    <a:lstStyle/>
                    <a:p>
                      <a:r>
                        <a:rPr lang="en-US" altLang="zh-CN" sz="1400" kern="1200" dirty="0" smtClean="0">
                          <a:solidFill>
                            <a:schemeClr val="dk1"/>
                          </a:solidFill>
                          <a:latin typeface="+mn-lt"/>
                          <a:ea typeface="+mn-ea"/>
                          <a:cs typeface="+mn-cs"/>
                        </a:rPr>
                        <a:t>Macro </a:t>
                      </a:r>
                      <a:r>
                        <a:rPr lang="en-US" altLang="zh-CN" sz="1400" kern="1200" dirty="0" err="1" smtClean="0">
                          <a:solidFill>
                            <a:schemeClr val="dk1"/>
                          </a:solidFill>
                          <a:latin typeface="+mn-lt"/>
                          <a:ea typeface="+mn-ea"/>
                          <a:cs typeface="+mn-cs"/>
                        </a:rPr>
                        <a:t>eNB</a:t>
                      </a:r>
                      <a:r>
                        <a:rPr lang="en-US" altLang="zh-CN" sz="1400" kern="1200" dirty="0" smtClean="0">
                          <a:solidFill>
                            <a:schemeClr val="dk1"/>
                          </a:solidFill>
                          <a:latin typeface="+mn-lt"/>
                          <a:ea typeface="+mn-ea"/>
                          <a:cs typeface="+mn-cs"/>
                        </a:rPr>
                        <a:t>: 46 </a:t>
                      </a:r>
                      <a:r>
                        <a:rPr lang="en-US" altLang="zh-CN" sz="1400" kern="1200" dirty="0" err="1" smtClean="0">
                          <a:solidFill>
                            <a:schemeClr val="dk1"/>
                          </a:solidFill>
                          <a:latin typeface="+mn-lt"/>
                          <a:ea typeface="+mn-ea"/>
                          <a:cs typeface="+mn-cs"/>
                        </a:rPr>
                        <a:t>dBm</a:t>
                      </a:r>
                      <a:r>
                        <a:rPr lang="en-US" altLang="zh-CN" sz="1400" kern="1200" dirty="0" smtClean="0">
                          <a:solidFill>
                            <a:schemeClr val="dk1"/>
                          </a:solidFill>
                          <a:latin typeface="+mn-lt"/>
                          <a:ea typeface="+mn-ea"/>
                          <a:cs typeface="+mn-cs"/>
                        </a:rPr>
                        <a:t> </a:t>
                      </a:r>
                      <a:br>
                        <a:rPr lang="en-US" altLang="zh-CN" sz="1400" kern="1200" dirty="0" smtClean="0">
                          <a:solidFill>
                            <a:schemeClr val="dk1"/>
                          </a:solidFill>
                          <a:latin typeface="+mn-lt"/>
                          <a:ea typeface="+mn-ea"/>
                          <a:cs typeface="+mn-cs"/>
                        </a:rPr>
                      </a:br>
                      <a:r>
                        <a:rPr lang="en-US" altLang="zh-CN" sz="1400" kern="1200" dirty="0" smtClean="0">
                          <a:solidFill>
                            <a:schemeClr val="dk1"/>
                          </a:solidFill>
                          <a:latin typeface="+mn-lt"/>
                          <a:ea typeface="+mn-ea"/>
                          <a:cs typeface="+mn-cs"/>
                        </a:rPr>
                        <a:t>Small cell: 30 </a:t>
                      </a:r>
                      <a:r>
                        <a:rPr lang="en-US" altLang="zh-CN" sz="1400" kern="1200" dirty="0" err="1" smtClean="0">
                          <a:solidFill>
                            <a:schemeClr val="dk1"/>
                          </a:solidFill>
                          <a:latin typeface="+mn-lt"/>
                          <a:ea typeface="+mn-ea"/>
                          <a:cs typeface="+mn-cs"/>
                        </a:rPr>
                        <a:t>dBm</a:t>
                      </a:r>
                      <a:endParaRPr lang="zh-CN" altLang="en-US" sz="1400" dirty="0"/>
                    </a:p>
                  </a:txBody>
                  <a:tcPr marT="34290" marB="3429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dk1"/>
                          </a:solidFill>
                          <a:latin typeface="+mn-lt"/>
                          <a:ea typeface="+mn-ea"/>
                          <a:cs typeface="+mn-cs"/>
                        </a:rPr>
                        <a:t>Macro </a:t>
                      </a:r>
                      <a:r>
                        <a:rPr lang="en-US" altLang="zh-CN" sz="1400" kern="1200" dirty="0" err="1" smtClean="0">
                          <a:solidFill>
                            <a:schemeClr val="dk1"/>
                          </a:solidFill>
                          <a:latin typeface="+mn-lt"/>
                          <a:ea typeface="+mn-ea"/>
                          <a:cs typeface="+mn-cs"/>
                        </a:rPr>
                        <a:t>eNB</a:t>
                      </a:r>
                      <a:r>
                        <a:rPr lang="en-US" altLang="zh-CN" sz="1400" kern="1200" dirty="0" smtClean="0">
                          <a:solidFill>
                            <a:schemeClr val="dk1"/>
                          </a:solidFill>
                          <a:latin typeface="+mn-lt"/>
                          <a:ea typeface="+mn-ea"/>
                          <a:cs typeface="+mn-cs"/>
                        </a:rPr>
                        <a:t>: 46 </a:t>
                      </a:r>
                      <a:r>
                        <a:rPr lang="en-US" altLang="zh-CN" sz="1400" kern="1200" dirty="0" err="1" smtClean="0">
                          <a:solidFill>
                            <a:schemeClr val="dk1"/>
                          </a:solidFill>
                          <a:latin typeface="+mn-lt"/>
                          <a:ea typeface="+mn-ea"/>
                          <a:cs typeface="+mn-cs"/>
                        </a:rPr>
                        <a:t>dBm</a:t>
                      </a:r>
                      <a:r>
                        <a:rPr lang="en-US" altLang="zh-CN" sz="1400" kern="1200" dirty="0" smtClean="0">
                          <a:solidFill>
                            <a:schemeClr val="dk1"/>
                          </a:solidFill>
                          <a:latin typeface="+mn-lt"/>
                          <a:ea typeface="+mn-ea"/>
                          <a:cs typeface="+mn-cs"/>
                        </a:rPr>
                        <a:t> </a:t>
                      </a:r>
                      <a:br>
                        <a:rPr lang="en-US" altLang="zh-CN" sz="1400" kern="1200" dirty="0" smtClean="0">
                          <a:solidFill>
                            <a:schemeClr val="dk1"/>
                          </a:solidFill>
                          <a:latin typeface="+mn-lt"/>
                          <a:ea typeface="+mn-ea"/>
                          <a:cs typeface="+mn-cs"/>
                        </a:rPr>
                      </a:br>
                      <a:r>
                        <a:rPr lang="en-US" altLang="zh-CN" sz="1400" kern="1200" dirty="0" smtClean="0">
                          <a:solidFill>
                            <a:schemeClr val="dk1"/>
                          </a:solidFill>
                          <a:latin typeface="+mn-lt"/>
                          <a:ea typeface="+mn-ea"/>
                          <a:cs typeface="+mn-cs"/>
                        </a:rPr>
                        <a:t>Small cell:  24dbm/ 30 </a:t>
                      </a:r>
                      <a:r>
                        <a:rPr lang="en-US" altLang="zh-CN" sz="1400" kern="1200" dirty="0" err="1" smtClean="0">
                          <a:solidFill>
                            <a:schemeClr val="dk1"/>
                          </a:solidFill>
                          <a:latin typeface="+mn-lt"/>
                          <a:ea typeface="+mn-ea"/>
                          <a:cs typeface="+mn-cs"/>
                        </a:rPr>
                        <a:t>dBm</a:t>
                      </a:r>
                      <a:endParaRPr lang="zh-CN" altLang="en-US" sz="1400" dirty="0" smtClean="0"/>
                    </a:p>
                  </a:txBody>
                  <a:tcPr marT="34290" marB="34290"/>
                </a:tc>
              </a:tr>
              <a:tr h="480060">
                <a:tc>
                  <a:txBody>
                    <a:bodyPr/>
                    <a:lstStyle/>
                    <a:p>
                      <a:r>
                        <a:rPr lang="en-US" altLang="zh-CN" sz="1400" dirty="0" smtClean="0"/>
                        <a:t>Number of small cells</a:t>
                      </a:r>
                      <a:endParaRPr lang="zh-CN" altLang="en-US" sz="1400" dirty="0"/>
                    </a:p>
                  </a:txBody>
                  <a:tcPr marT="34290" marB="34290"/>
                </a:tc>
                <a:tc>
                  <a:txBody>
                    <a:bodyPr/>
                    <a:lstStyle/>
                    <a:p>
                      <a:r>
                        <a:rPr lang="en-US" altLang="zh-CN" sz="1400" kern="1200" dirty="0" smtClean="0">
                          <a:solidFill>
                            <a:schemeClr val="dk1"/>
                          </a:solidFill>
                          <a:latin typeface="+mn-lt"/>
                          <a:ea typeface="+mn-ea"/>
                          <a:cs typeface="+mn-cs"/>
                        </a:rPr>
                        <a:t>4 small cells randomly placed per macro cell</a:t>
                      </a:r>
                      <a:endParaRPr lang="zh-CN" altLang="en-US" sz="1400" dirty="0"/>
                    </a:p>
                  </a:txBody>
                  <a:tcPr marT="34290" marB="34290"/>
                </a:tc>
                <a:tc>
                  <a:txBody>
                    <a:bodyPr/>
                    <a:lstStyle/>
                    <a:p>
                      <a:r>
                        <a:rPr lang="en-GB" altLang="zh-CN" sz="1400" kern="1200" dirty="0" smtClean="0">
                          <a:solidFill>
                            <a:schemeClr val="dk1"/>
                          </a:solidFill>
                          <a:latin typeface="+mn-lt"/>
                          <a:ea typeface="+mn-ea"/>
                          <a:cs typeface="+mn-cs"/>
                        </a:rPr>
                        <a:t>4/8/16/32/40/60</a:t>
                      </a:r>
                      <a:endParaRPr lang="zh-CN" altLang="en-US" sz="1400" dirty="0"/>
                    </a:p>
                  </a:txBody>
                  <a:tcPr marT="34290" marB="34290"/>
                </a:tc>
              </a:tr>
            </a:tbl>
          </a:graphicData>
        </a:graphic>
      </p:graphicFrame>
      <p:grpSp>
        <p:nvGrpSpPr>
          <p:cNvPr id="2" name="组合 6"/>
          <p:cNvGrpSpPr/>
          <p:nvPr/>
        </p:nvGrpSpPr>
        <p:grpSpPr>
          <a:xfrm>
            <a:off x="636184" y="3841151"/>
            <a:ext cx="8122063" cy="964077"/>
            <a:chOff x="336136" y="3479977"/>
            <a:chExt cx="8122063" cy="2955571"/>
          </a:xfrm>
          <a:solidFill>
            <a:srgbClr val="00B0F0">
              <a:alpha val="39000"/>
            </a:srgbClr>
          </a:solidFill>
        </p:grpSpPr>
        <p:sp>
          <p:nvSpPr>
            <p:cNvPr id="8" name="椭圆 7"/>
            <p:cNvSpPr/>
            <p:nvPr/>
          </p:nvSpPr>
          <p:spPr>
            <a:xfrm>
              <a:off x="336136" y="3479977"/>
              <a:ext cx="8122063" cy="2955571"/>
            </a:xfrm>
            <a:prstGeom prst="ellipse">
              <a:avLst/>
            </a:prstGeom>
            <a:solidFill>
              <a:srgbClr val="9999FF">
                <a:alpha val="3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椭圆 8"/>
            <p:cNvSpPr/>
            <p:nvPr/>
          </p:nvSpPr>
          <p:spPr>
            <a:xfrm>
              <a:off x="836211" y="5043489"/>
              <a:ext cx="1506940" cy="1085846"/>
            </a:xfrm>
            <a:prstGeom prst="ellips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右箭头 9"/>
            <p:cNvSpPr/>
            <p:nvPr/>
          </p:nvSpPr>
          <p:spPr>
            <a:xfrm>
              <a:off x="3200401" y="4786312"/>
              <a:ext cx="628650" cy="514350"/>
            </a:xfrm>
            <a:prstGeom prst="rightArrow">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1" name="椭圆 10"/>
            <p:cNvSpPr/>
            <p:nvPr/>
          </p:nvSpPr>
          <p:spPr>
            <a:xfrm>
              <a:off x="4657726" y="4157662"/>
              <a:ext cx="1000125" cy="828674"/>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2" name="椭圆 11"/>
            <p:cNvSpPr/>
            <p:nvPr/>
          </p:nvSpPr>
          <p:spPr>
            <a:xfrm>
              <a:off x="4857750" y="4786315"/>
              <a:ext cx="1000125" cy="828674"/>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3" name="椭圆 12"/>
            <p:cNvSpPr/>
            <p:nvPr/>
          </p:nvSpPr>
          <p:spPr>
            <a:xfrm>
              <a:off x="4157663" y="4629152"/>
              <a:ext cx="1000125" cy="828674"/>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4" name="椭圆 13"/>
            <p:cNvSpPr/>
            <p:nvPr/>
          </p:nvSpPr>
          <p:spPr>
            <a:xfrm>
              <a:off x="6157914" y="4157662"/>
              <a:ext cx="1000125" cy="828674"/>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 name="椭圆 14"/>
            <p:cNvSpPr/>
            <p:nvPr/>
          </p:nvSpPr>
          <p:spPr>
            <a:xfrm>
              <a:off x="6357938" y="4786315"/>
              <a:ext cx="1000125" cy="828674"/>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6" name="椭圆 15"/>
            <p:cNvSpPr/>
            <p:nvPr/>
          </p:nvSpPr>
          <p:spPr>
            <a:xfrm>
              <a:off x="6858000" y="4343400"/>
              <a:ext cx="1000125" cy="82867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7" name="椭圆 16"/>
            <p:cNvSpPr/>
            <p:nvPr/>
          </p:nvSpPr>
          <p:spPr>
            <a:xfrm>
              <a:off x="5357813" y="5300663"/>
              <a:ext cx="1000125" cy="828674"/>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8" name="椭圆 17"/>
            <p:cNvSpPr/>
            <p:nvPr/>
          </p:nvSpPr>
          <p:spPr>
            <a:xfrm>
              <a:off x="1589681" y="3671891"/>
              <a:ext cx="1506940" cy="1085846"/>
            </a:xfrm>
            <a:prstGeom prst="ellips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221834" y="1414467"/>
            <a:ext cx="4235863" cy="2389584"/>
          </a:xfrm>
          <a:prstGeom prst="rect">
            <a:avLst/>
          </a:prstGeom>
        </p:spPr>
        <p:txBody>
          <a:bodyPr/>
          <a:lstStyle/>
          <a:p>
            <a:r>
              <a:rPr lang="en-US" altLang="zh-CN" sz="1500" dirty="0"/>
              <a:t>1, M</a:t>
            </a:r>
            <a:r>
              <a:rPr lang="en-US" altLang="zh-CN" sz="1500" dirty="0" smtClean="0"/>
              <a:t>uch more </a:t>
            </a:r>
            <a:r>
              <a:rPr lang="en-US" altLang="zh-CN" sz="1500" dirty="0"/>
              <a:t>small cells per cluster and more </a:t>
            </a:r>
            <a:r>
              <a:rPr lang="en-US" altLang="zh-CN" sz="1500" dirty="0" smtClean="0"/>
              <a:t>clusters</a:t>
            </a:r>
            <a:endParaRPr lang="en-US" altLang="zh-CN" sz="1500" dirty="0"/>
          </a:p>
          <a:p>
            <a:r>
              <a:rPr lang="en-US" altLang="zh-CN" sz="1500" dirty="0"/>
              <a:t>2,  </a:t>
            </a:r>
            <a:r>
              <a:rPr lang="en-US" altLang="zh-CN" sz="1500" dirty="0" smtClean="0"/>
              <a:t>Smaller </a:t>
            </a:r>
            <a:r>
              <a:rPr lang="en-US" altLang="zh-CN" sz="1500" dirty="0"/>
              <a:t>cell radius and smaller cell </a:t>
            </a:r>
            <a:r>
              <a:rPr lang="en-US" altLang="zh-CN" sz="1500" dirty="0" smtClean="0"/>
              <a:t>ISD</a:t>
            </a:r>
            <a:endParaRPr lang="en-US" altLang="zh-CN" sz="1500" dirty="0"/>
          </a:p>
          <a:p>
            <a:pPr marL="342900" indent="-342900">
              <a:buAutoNum type="arabicPlain" startAt="3"/>
            </a:pPr>
            <a:r>
              <a:rPr lang="en-GB" altLang="zh-CN" sz="1500" dirty="0"/>
              <a:t>Compared to the typical density assumed in 3GPP, e.g., ~8 LPNs per macro cell, 60 LPNs per cell would lead to </a:t>
            </a:r>
            <a:r>
              <a:rPr lang="en-GB" altLang="zh-CN" sz="1500" dirty="0">
                <a:solidFill>
                  <a:srgbClr val="FF0000"/>
                </a:solidFill>
              </a:rPr>
              <a:t>7~8 dB </a:t>
            </a:r>
            <a:r>
              <a:rPr lang="en-GB" altLang="zh-CN" sz="1500" dirty="0"/>
              <a:t>degradation in median SINR in non-co-channel </a:t>
            </a:r>
            <a:r>
              <a:rPr lang="en-GB" altLang="zh-CN" sz="1500" dirty="0" smtClean="0"/>
              <a:t>case</a:t>
            </a:r>
          </a:p>
        </p:txBody>
      </p:sp>
      <p:sp>
        <p:nvSpPr>
          <p:cNvPr id="3" name="标题 2"/>
          <p:cNvSpPr>
            <a:spLocks noGrp="1"/>
          </p:cNvSpPr>
          <p:nvPr>
            <p:ph type="title"/>
          </p:nvPr>
        </p:nvSpPr>
        <p:spPr/>
        <p:txBody>
          <a:bodyPr/>
          <a:lstStyle/>
          <a:p>
            <a:r>
              <a:rPr lang="en-US" altLang="zh-CN" dirty="0" smtClean="0"/>
              <a:t>Outstanding </a:t>
            </a:r>
            <a:r>
              <a:rPr lang="en-US" altLang="zh-CN" smtClean="0"/>
              <a:t>difference </a:t>
            </a:r>
            <a:endParaRPr lang="zh-CN" altLang="en-US" dirty="0"/>
          </a:p>
        </p:txBody>
      </p:sp>
      <p:pic>
        <p:nvPicPr>
          <p:cNvPr id="4" name="Picture 2"/>
          <p:cNvPicPr>
            <a:picLocks noChangeAspect="1" noChangeArrowheads="1"/>
          </p:cNvPicPr>
          <p:nvPr/>
        </p:nvPicPr>
        <p:blipFill>
          <a:blip r:embed="rId2"/>
          <a:srcRect/>
          <a:stretch>
            <a:fillRect/>
          </a:stretch>
        </p:blipFill>
        <p:spPr bwMode="auto">
          <a:xfrm>
            <a:off x="4365625" y="953545"/>
            <a:ext cx="5106988" cy="33801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mtClean="0"/>
              <a:t>key </a:t>
            </a:r>
            <a:r>
              <a:rPr lang="en-US" altLang="zh-CN" dirty="0" smtClean="0"/>
              <a:t>challenges</a:t>
            </a:r>
            <a:endParaRPr lang="zh-CN" altLang="en-US" dirty="0"/>
          </a:p>
        </p:txBody>
      </p:sp>
      <p:sp>
        <p:nvSpPr>
          <p:cNvPr id="13" name="TextBox 12"/>
          <p:cNvSpPr txBox="1"/>
          <p:nvPr/>
        </p:nvSpPr>
        <p:spPr>
          <a:xfrm>
            <a:off x="400055" y="3536157"/>
            <a:ext cx="614363" cy="192881"/>
          </a:xfrm>
          <a:prstGeom prst="rect">
            <a:avLst/>
          </a:prstGeom>
        </p:spPr>
        <p:txBody>
          <a:bodyPr vert="horz" wrap="square" lIns="0" tIns="0" rIns="0" bIns="0" rtlCol="0" anchor="t">
            <a:noAutofit/>
          </a:bodyPr>
          <a:lstStyle/>
          <a:p>
            <a:r>
              <a:rPr kumimoji="1" lang="en-US" altLang="zh-CN" dirty="0" err="1" smtClean="0"/>
              <a:t>pico</a:t>
            </a:r>
            <a:endParaRPr kumimoji="1" lang="zh-CN" altLang="en-US" dirty="0" smtClean="0"/>
          </a:p>
        </p:txBody>
      </p:sp>
      <p:sp>
        <p:nvSpPr>
          <p:cNvPr id="14" name="TextBox 13"/>
          <p:cNvSpPr txBox="1"/>
          <p:nvPr/>
        </p:nvSpPr>
        <p:spPr>
          <a:xfrm>
            <a:off x="228609" y="1971675"/>
            <a:ext cx="1014417" cy="225029"/>
          </a:xfrm>
          <a:prstGeom prst="rect">
            <a:avLst/>
          </a:prstGeom>
        </p:spPr>
        <p:txBody>
          <a:bodyPr vert="horz" wrap="square" lIns="0" tIns="0" rIns="0" bIns="0" rtlCol="0" anchor="t">
            <a:noAutofit/>
          </a:bodyPr>
          <a:lstStyle/>
          <a:p>
            <a:r>
              <a:rPr kumimoji="1" lang="en-US" altLang="zh-CN" dirty="0" smtClean="0"/>
              <a:t>MACRO</a:t>
            </a:r>
            <a:endParaRPr kumimoji="1" lang="zh-CN" altLang="en-US" dirty="0" smtClean="0"/>
          </a:p>
        </p:txBody>
      </p:sp>
      <p:sp>
        <p:nvSpPr>
          <p:cNvPr id="15" name="TextBox 14"/>
          <p:cNvSpPr txBox="1"/>
          <p:nvPr/>
        </p:nvSpPr>
        <p:spPr>
          <a:xfrm>
            <a:off x="2764631" y="4611117"/>
            <a:ext cx="614363" cy="192881"/>
          </a:xfrm>
          <a:prstGeom prst="rect">
            <a:avLst/>
          </a:prstGeom>
        </p:spPr>
        <p:txBody>
          <a:bodyPr vert="horz" wrap="square" lIns="0" tIns="0" rIns="0" bIns="0" rtlCol="0" anchor="t">
            <a:noAutofit/>
          </a:bodyPr>
          <a:lstStyle/>
          <a:p>
            <a:r>
              <a:rPr kumimoji="1" lang="en-US" altLang="zh-CN" dirty="0" err="1" smtClean="0"/>
              <a:t>pico</a:t>
            </a:r>
            <a:endParaRPr kumimoji="1" lang="zh-CN" altLang="en-US" dirty="0" smtClean="0"/>
          </a:p>
        </p:txBody>
      </p:sp>
      <p:sp>
        <p:nvSpPr>
          <p:cNvPr id="16" name="TextBox 15"/>
          <p:cNvSpPr txBox="1"/>
          <p:nvPr/>
        </p:nvSpPr>
        <p:spPr>
          <a:xfrm>
            <a:off x="6179343" y="4608334"/>
            <a:ext cx="935832" cy="339680"/>
          </a:xfrm>
          <a:prstGeom prst="rect">
            <a:avLst/>
          </a:prstGeom>
        </p:spPr>
        <p:txBody>
          <a:bodyPr vert="horz" wrap="square" lIns="0" tIns="0" rIns="0" bIns="0" rtlCol="0" anchor="t">
            <a:noAutofit/>
          </a:bodyPr>
          <a:lstStyle/>
          <a:p>
            <a:r>
              <a:rPr kumimoji="1" lang="en-US" altLang="zh-CN" dirty="0" smtClean="0"/>
              <a:t>MACRO</a:t>
            </a:r>
            <a:endParaRPr kumimoji="1" lang="zh-CN" altLang="en-US" dirty="0" smtClean="0"/>
          </a:p>
        </p:txBody>
      </p:sp>
      <p:sp>
        <p:nvSpPr>
          <p:cNvPr id="25" name="矩形 24"/>
          <p:cNvSpPr/>
          <p:nvPr/>
        </p:nvSpPr>
        <p:spPr>
          <a:xfrm>
            <a:off x="4851781" y="2771329"/>
            <a:ext cx="3551651" cy="155510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r>
              <a:rPr lang="en-US" altLang="zh-CN" sz="1500" dirty="0" smtClean="0">
                <a:solidFill>
                  <a:schemeClr val="tx1"/>
                </a:solidFill>
              </a:rPr>
              <a:t> Dual Connectivity: (R12/R13):</a:t>
            </a:r>
          </a:p>
          <a:p>
            <a:r>
              <a:rPr lang="en-US" altLang="zh-CN" sz="1500" dirty="0" smtClean="0">
                <a:solidFill>
                  <a:schemeClr val="tx1"/>
                </a:solidFill>
              </a:rPr>
              <a:t>Signaling overhead;</a:t>
            </a:r>
          </a:p>
          <a:p>
            <a:r>
              <a:rPr lang="en-US" altLang="zh-CN" sz="1500" dirty="0" smtClean="0">
                <a:solidFill>
                  <a:schemeClr val="tx1"/>
                </a:solidFill>
              </a:rPr>
              <a:t>Per-user throughput</a:t>
            </a:r>
          </a:p>
          <a:p>
            <a:r>
              <a:rPr lang="en-US" altLang="zh-CN" sz="1500" dirty="0" smtClean="0">
                <a:solidFill>
                  <a:schemeClr val="tx1"/>
                </a:solidFill>
              </a:rPr>
              <a:t>Small cell in RAN1: (R12/R13)</a:t>
            </a:r>
          </a:p>
          <a:p>
            <a:r>
              <a:rPr lang="en-US" altLang="zh-CN" sz="1500" dirty="0" smtClean="0">
                <a:solidFill>
                  <a:schemeClr val="tx1"/>
                </a:solidFill>
              </a:rPr>
              <a:t>Interference avoidance and coordination among small cells</a:t>
            </a:r>
          </a:p>
          <a:p>
            <a:r>
              <a:rPr lang="en-US" altLang="zh-CN" sz="1500" dirty="0" smtClean="0">
                <a:solidFill>
                  <a:schemeClr val="tx1"/>
                </a:solidFill>
              </a:rPr>
              <a:t>Small cell discovery</a:t>
            </a:r>
            <a:endParaRPr lang="zh-CN" altLang="en-US" sz="1500" dirty="0" smtClean="0">
              <a:solidFill>
                <a:schemeClr val="tx1"/>
              </a:solidFill>
            </a:endParaRPr>
          </a:p>
        </p:txBody>
      </p:sp>
      <p:sp>
        <p:nvSpPr>
          <p:cNvPr id="28" name="矩形 27"/>
          <p:cNvSpPr/>
          <p:nvPr/>
        </p:nvSpPr>
        <p:spPr>
          <a:xfrm>
            <a:off x="4851781" y="1228134"/>
            <a:ext cx="3551650" cy="154319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500" dirty="0" smtClean="0">
                <a:solidFill>
                  <a:schemeClr val="tx1"/>
                </a:solidFill>
              </a:rPr>
              <a:t>HO performance e.g. interruption time</a:t>
            </a:r>
            <a:endParaRPr lang="zh-CN" altLang="en-US" sz="1500" dirty="0" smtClean="0">
              <a:solidFill>
                <a:schemeClr val="tx1"/>
              </a:solidFill>
            </a:endParaRPr>
          </a:p>
        </p:txBody>
      </p:sp>
      <p:sp>
        <p:nvSpPr>
          <p:cNvPr id="30" name="矩形 29"/>
          <p:cNvSpPr/>
          <p:nvPr/>
        </p:nvSpPr>
        <p:spPr>
          <a:xfrm>
            <a:off x="1300128" y="2745878"/>
            <a:ext cx="3551652" cy="1580556"/>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r>
              <a:rPr lang="en-US" altLang="zh-CN" sz="1500" dirty="0" smtClean="0">
                <a:solidFill>
                  <a:schemeClr val="tx1"/>
                </a:solidFill>
              </a:rPr>
              <a:t>1, interference cancellation and coordination</a:t>
            </a:r>
          </a:p>
          <a:p>
            <a:r>
              <a:rPr lang="en-US" altLang="zh-CN" sz="1500" dirty="0" smtClean="0">
                <a:solidFill>
                  <a:schemeClr val="tx1"/>
                </a:solidFill>
              </a:rPr>
              <a:t>2, user throughput at small cell edge</a:t>
            </a:r>
          </a:p>
          <a:p>
            <a:r>
              <a:rPr lang="en-US" altLang="zh-CN" sz="1500" dirty="0" smtClean="0">
                <a:solidFill>
                  <a:schemeClr val="tx1"/>
                </a:solidFill>
              </a:rPr>
              <a:t>3,mobility performance enhancement on user plane</a:t>
            </a:r>
            <a:endParaRPr lang="zh-CN" altLang="en-US" sz="1500" dirty="0" smtClean="0">
              <a:solidFill>
                <a:schemeClr val="tx1"/>
              </a:solidFill>
            </a:endParaRPr>
          </a:p>
        </p:txBody>
      </p:sp>
      <p:sp>
        <p:nvSpPr>
          <p:cNvPr id="31" name="矩形 30"/>
          <p:cNvSpPr/>
          <p:nvPr/>
        </p:nvSpPr>
        <p:spPr>
          <a:xfrm>
            <a:off x="1300128" y="1228134"/>
            <a:ext cx="3551652" cy="154319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endParaRPr lang="en-US" altLang="zh-CN" sz="1500" dirty="0" smtClean="0">
              <a:solidFill>
                <a:schemeClr val="tx1"/>
              </a:solidFill>
            </a:endParaRPr>
          </a:p>
          <a:p>
            <a:r>
              <a:rPr lang="en-US" altLang="zh-CN" sz="1500" dirty="0" smtClean="0">
                <a:solidFill>
                  <a:schemeClr val="tx1"/>
                </a:solidFill>
              </a:rPr>
              <a:t>CA</a:t>
            </a:r>
            <a:r>
              <a:rPr lang="en-US" altLang="zh-CN" sz="1500" dirty="0" smtClean="0">
                <a:solidFill>
                  <a:schemeClr val="tx1"/>
                </a:solidFill>
                <a:sym typeface="Wingdings" pitchFamily="2" charset="2"/>
              </a:rPr>
              <a:t>:(R10): user throughput</a:t>
            </a:r>
          </a:p>
          <a:p>
            <a:r>
              <a:rPr lang="en-US" altLang="zh-CN" sz="1500" dirty="0" err="1" smtClean="0">
                <a:solidFill>
                  <a:schemeClr val="tx1"/>
                </a:solidFill>
                <a:sym typeface="Wingdings" pitchFamily="2" charset="2"/>
              </a:rPr>
              <a:t>CoMP</a:t>
            </a:r>
            <a:r>
              <a:rPr lang="en-US" altLang="zh-CN" sz="1500" dirty="0" smtClean="0">
                <a:solidFill>
                  <a:schemeClr val="tx1"/>
                </a:solidFill>
                <a:sym typeface="Wingdings" pitchFamily="2" charset="2"/>
              </a:rPr>
              <a:t>: (R11): user throughput</a:t>
            </a:r>
            <a:endParaRPr lang="en-US" altLang="zh-CN" sz="1500" dirty="0" smtClean="0">
              <a:solidFill>
                <a:schemeClr val="tx1"/>
              </a:solidFill>
            </a:endParaRPr>
          </a:p>
          <a:p>
            <a:r>
              <a:rPr lang="en-US" altLang="zh-CN" sz="1500" dirty="0" err="1" smtClean="0">
                <a:solidFill>
                  <a:schemeClr val="tx1"/>
                </a:solidFill>
              </a:rPr>
              <a:t>Hetnet</a:t>
            </a:r>
            <a:r>
              <a:rPr lang="en-US" altLang="zh-CN" sz="1500" dirty="0" smtClean="0">
                <a:solidFill>
                  <a:schemeClr val="tx1"/>
                </a:solidFill>
              </a:rPr>
              <a:t> mobility: (R11)</a:t>
            </a:r>
          </a:p>
          <a:p>
            <a:r>
              <a:rPr lang="en-US" altLang="zh-CN" sz="1500" dirty="0" smtClean="0">
                <a:solidFill>
                  <a:schemeClr val="tx1"/>
                </a:solidFill>
              </a:rPr>
              <a:t>intra-f: HO mobility performance</a:t>
            </a:r>
          </a:p>
          <a:p>
            <a:r>
              <a:rPr lang="en-US" altLang="zh-CN" sz="1500" dirty="0" smtClean="0">
                <a:solidFill>
                  <a:schemeClr val="tx1"/>
                </a:solidFill>
              </a:rPr>
              <a:t>Inter-f: cell detection and power consumption</a:t>
            </a:r>
          </a:p>
          <a:p>
            <a:pPr algn="ctr"/>
            <a:endParaRPr lang="zh-CN" altLang="en-US" sz="1500" dirty="0" smtClean="0">
              <a:solidFill>
                <a:schemeClr val="tx1"/>
              </a:solidFill>
            </a:endParaRPr>
          </a:p>
        </p:txBody>
      </p:sp>
      <p:cxnSp>
        <p:nvCxnSpPr>
          <p:cNvPr id="12" name="直接箭头连接符 11"/>
          <p:cNvCxnSpPr/>
          <p:nvPr/>
        </p:nvCxnSpPr>
        <p:spPr>
          <a:xfrm>
            <a:off x="1014418" y="4523757"/>
            <a:ext cx="759003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接箭头连接符 17"/>
          <p:cNvCxnSpPr/>
          <p:nvPr/>
        </p:nvCxnSpPr>
        <p:spPr>
          <a:xfrm flipV="1">
            <a:off x="1014418" y="987574"/>
            <a:ext cx="0" cy="353618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linds(horizontal)">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checkerboard(across)">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P spid="30" grpId="0" animBg="1"/>
      <p:bldP spid="3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99"/>
</p:tagLst>
</file>

<file path=ppt/theme/theme1.xml><?xml version="1.0" encoding="utf-8"?>
<a:theme xmlns:a="http://schemas.openxmlformats.org/drawingml/2006/main" name="ZTE-Internal use only-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2181</TotalTime>
  <Words>821</Words>
  <Application>Microsoft Office PowerPoint</Application>
  <PresentationFormat>全屏显示(16:9)</PresentationFormat>
  <Paragraphs>187</Paragraphs>
  <Slides>19</Slides>
  <Notes>1</Notes>
  <HiddenSlides>0</HiddenSlides>
  <MMClips>0</MMClips>
  <ScaleCrop>false</ScaleCrop>
  <HeadingPairs>
    <vt:vector size="8" baseType="variant">
      <vt:variant>
        <vt:lpstr>主题</vt:lpstr>
      </vt:variant>
      <vt:variant>
        <vt:i4>1</vt:i4>
      </vt:variant>
      <vt:variant>
        <vt:lpstr>嵌入 OLE 服务器</vt:lpstr>
      </vt:variant>
      <vt:variant>
        <vt:i4>0</vt:i4>
      </vt:variant>
      <vt:variant>
        <vt:lpstr>幻灯片标题</vt:lpstr>
      </vt:variant>
      <vt:variant>
        <vt:i4>19</vt:i4>
      </vt:variant>
      <vt:variant>
        <vt:lpstr>自定义放映</vt:lpstr>
      </vt:variant>
      <vt:variant>
        <vt:i4>1</vt:i4>
      </vt:variant>
    </vt:vector>
  </HeadingPairs>
  <TitlesOfParts>
    <vt:vector size="21" baseType="lpstr">
      <vt:lpstr>ZTE-Internal use only-16X9</vt:lpstr>
      <vt:lpstr>Motivation on smooth mobility across small cells in LTE</vt:lpstr>
      <vt:lpstr>Outline </vt:lpstr>
      <vt:lpstr>What have been discussed before on small cell (1/3)</vt:lpstr>
      <vt:lpstr>What have been discussed before on small cell (2/3)</vt:lpstr>
      <vt:lpstr>幻灯片 5</vt:lpstr>
      <vt:lpstr>The key scenario </vt:lpstr>
      <vt:lpstr>Simulation assumption comparison:</vt:lpstr>
      <vt:lpstr>Outstanding difference </vt:lpstr>
      <vt:lpstr>key challenges</vt:lpstr>
      <vt:lpstr>Potential mobility issue- split bearer</vt:lpstr>
      <vt:lpstr>Further analysis (1/3)</vt:lpstr>
      <vt:lpstr>Further analysis (2/3)</vt:lpstr>
      <vt:lpstr>Further analysis (3/3)</vt:lpstr>
      <vt:lpstr>Simulation scenario</vt:lpstr>
      <vt:lpstr>Simulation outcome with X2 delay=5ms</vt:lpstr>
      <vt:lpstr>Simulation result of smooth mobility</vt:lpstr>
      <vt:lpstr>Potential solution – make before break</vt:lpstr>
      <vt:lpstr>ANNEX: simulation assumption</vt:lpstr>
      <vt:lpstr>Thank you</vt:lpstr>
      <vt:lpstr>自定义放映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10001957</cp:lastModifiedBy>
  <cp:revision>410</cp:revision>
  <dcterms:created xsi:type="dcterms:W3CDTF">2015-05-17T14:43:21Z</dcterms:created>
  <dcterms:modified xsi:type="dcterms:W3CDTF">2015-09-07T02:52:54Z</dcterms:modified>
</cp:coreProperties>
</file>