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aveSubsetFonts="1">
  <p:sldMasterIdLst>
    <p:sldMasterId id="2147483648" r:id="rId1"/>
    <p:sldMasterId id="2147483649" r:id="rId2"/>
  </p:sldMasterIdLst>
  <p:notesMasterIdLst>
    <p:notesMasterId r:id="rId8"/>
  </p:notesMasterIdLst>
  <p:sldIdLst>
    <p:sldId id="256" r:id="rId3"/>
    <p:sldId id="257" r:id="rId4"/>
    <p:sldId id="265" r:id="rId5"/>
    <p:sldId id="267" r:id="rId6"/>
    <p:sldId id="268" r:id="rId7"/>
  </p:sldIdLst>
  <p:sldSz cx="13004800" cy="9753600"/>
  <p:notesSz cx="6858000" cy="9144000"/>
  <p:defaultTextStyle>
    <a:defPPr>
      <a:defRPr lang="zh-CN"/>
    </a:defPPr>
    <a:lvl1pPr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1pPr>
    <a:lvl2pPr marL="2286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2pPr>
    <a:lvl3pPr marL="4572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3pPr>
    <a:lvl4pPr marL="6858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4pPr>
    <a:lvl5pPr marL="9144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5pPr>
    <a:lvl6pPr marL="22860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6pPr>
    <a:lvl7pPr marL="27432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7pPr>
    <a:lvl8pPr marL="32004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8pPr>
    <a:lvl9pPr marL="3657600" algn="l" defTabSz="914400" rtl="0" eaLnBrk="1" latinLnBrk="0" hangingPunct="1">
      <a:defRPr sz="3600" kern="1200">
        <a:solidFill>
          <a:srgbClr val="000000"/>
        </a:solidFill>
        <a:latin typeface="Helvetica Light" charset="0"/>
        <a:ea typeface="Helvetica Light" charset="0"/>
        <a:cs typeface="Helvetica Light" charset="0"/>
        <a:sym typeface="Helvetica Light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72" y="-96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</p:sp>
      <p:sp>
        <p:nvSpPr>
          <p:cNvPr id="3074" name="Rectangle 2"/>
          <p:cNvSpPr>
            <a:spLocks noGrp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venir Roman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Avenir Roman" charset="0"/>
              </a:rPr>
              <a:t>Second level</a:t>
            </a:r>
          </a:p>
          <a:p>
            <a:pPr lvl="2"/>
            <a:r>
              <a:rPr lang="zh-CN" altLang="zh-CN" smtClean="0">
                <a:sym typeface="Avenir Roman" charset="0"/>
              </a:rPr>
              <a:t>Third level</a:t>
            </a:r>
          </a:p>
          <a:p>
            <a:pPr lvl="3"/>
            <a:r>
              <a:rPr lang="zh-CN" altLang="zh-CN" smtClean="0">
                <a:sym typeface="Avenir Roman" charset="0"/>
              </a:rPr>
              <a:t>Fourth level</a:t>
            </a:r>
          </a:p>
          <a:p>
            <a:pPr lvl="4"/>
            <a:r>
              <a:rPr lang="zh-CN" altLang="zh-CN" smtClean="0">
                <a:sym typeface="Avenir Roman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61858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1pPr>
    <a:lvl2pPr marL="2286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2pPr>
    <a:lvl3pPr marL="4572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3pPr>
    <a:lvl4pPr marL="6858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4pPr>
    <a:lvl5pPr marL="914400" algn="l" defTabSz="457200" rtl="0" fontAlgn="base" hangingPunct="0">
      <a:lnSpc>
        <a:spcPct val="125000"/>
      </a:lnSpc>
      <a:spcBef>
        <a:spcPct val="0"/>
      </a:spcBef>
      <a:spcAft>
        <a:spcPct val="0"/>
      </a:spcAft>
      <a:defRPr sz="2400" kern="1200">
        <a:solidFill>
          <a:srgbClr val="000000"/>
        </a:solidFill>
        <a:latin typeface="Avenir Roman" charset="0"/>
        <a:ea typeface="Avenir Roman" charset="0"/>
        <a:cs typeface="Avenir Roman" charset="0"/>
        <a:sym typeface="Avenir Roman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77350" y="444500"/>
            <a:ext cx="2774950" cy="84455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52500" y="444500"/>
            <a:ext cx="8172450" cy="84455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52500" y="2603500"/>
            <a:ext cx="5473700" cy="628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78600" y="2603500"/>
            <a:ext cx="5473700" cy="628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/>
          </p:cNvSpPr>
          <p:nvPr>
            <p:ph type="title"/>
          </p:nvPr>
        </p:nvSpPr>
        <p:spPr bwMode="auto">
          <a:xfrm>
            <a:off x="952500" y="444500"/>
            <a:ext cx="11099800" cy="2159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/>
          </p:cNvSpPr>
          <p:nvPr>
            <p:ph type="body" idx="1"/>
          </p:nvPr>
        </p:nvSpPr>
        <p:spPr bwMode="auto">
          <a:xfrm>
            <a:off x="952500" y="2603500"/>
            <a:ext cx="11099800" cy="62865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Helvetica Light" charset="0"/>
              </a:rPr>
              <a:t>Second level</a:t>
            </a:r>
          </a:p>
          <a:p>
            <a:pPr lvl="2"/>
            <a:r>
              <a:rPr lang="zh-CN" altLang="zh-CN" smtClean="0">
                <a:sym typeface="Helvetica Light" charset="0"/>
              </a:rPr>
              <a:t>Third level</a:t>
            </a:r>
          </a:p>
          <a:p>
            <a:pPr lvl="3"/>
            <a:r>
              <a:rPr lang="zh-CN" altLang="zh-CN" smtClean="0">
                <a:sym typeface="Helvetica Light" charset="0"/>
              </a:rPr>
              <a:t>Fourth level</a:t>
            </a:r>
          </a:p>
          <a:p>
            <a:pPr lvl="4"/>
            <a:r>
              <a:rPr lang="zh-CN" altLang="zh-CN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228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457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685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9144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371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1828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2860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2743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 noGrp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Helvetica Light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Helvetica Light" charset="0"/>
              </a:rPr>
              <a:t>Second level</a:t>
            </a:r>
          </a:p>
          <a:p>
            <a:pPr lvl="2"/>
            <a:r>
              <a:rPr lang="zh-CN" altLang="zh-CN" smtClean="0">
                <a:sym typeface="Helvetica Light" charset="0"/>
              </a:rPr>
              <a:t>Third level</a:t>
            </a:r>
          </a:p>
          <a:p>
            <a:pPr lvl="3"/>
            <a:r>
              <a:rPr lang="zh-CN" altLang="zh-CN" smtClean="0">
                <a:sym typeface="Helvetica Light" charset="0"/>
              </a:rPr>
              <a:t>Fourth level</a:t>
            </a:r>
          </a:p>
          <a:p>
            <a:pPr lvl="4"/>
            <a:r>
              <a:rPr lang="zh-CN" altLang="zh-CN" smtClean="0">
                <a:sym typeface="Helvetica Light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8000">
          <a:solidFill>
            <a:srgbClr val="000000"/>
          </a:solidFill>
          <a:latin typeface="Helvetica Light" charset="0"/>
          <a:ea typeface="Helvetica Light" charset="0"/>
          <a:cs typeface="Helvetica Light" charset="0"/>
          <a:sym typeface="Helvetica Light" charset="0"/>
        </a:defRPr>
      </a:lvl9pPr>
    </p:titleStyle>
    <p:bodyStyle>
      <a:lvl1pPr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228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2pPr>
      <a:lvl3pPr marL="457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3pPr>
      <a:lvl4pPr marL="685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4pPr>
      <a:lvl5pPr marL="9144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5pPr>
      <a:lvl6pPr marL="13716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6pPr>
      <a:lvl7pPr marL="18288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7pPr>
      <a:lvl8pPr marL="22860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8pPr>
      <a:lvl9pPr marL="2743200" algn="l" defTabSz="584200" rtl="0" fontAlgn="base" hangingPunct="0">
        <a:spcBef>
          <a:spcPts val="4200"/>
        </a:spcBef>
        <a:spcAft>
          <a:spcPct val="0"/>
        </a:spcAft>
        <a:defRPr sz="36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 smtClean="0"/>
              <a:t>Consideration on Scenarios and Radio Requirements for Next Generation Access Technologies</a:t>
            </a:r>
            <a:endParaRPr lang="zh-CN" altLang="zh-CN" sz="4400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70000" y="5762724"/>
            <a:ext cx="10464800" cy="11303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en-US" altLang="zh-CN" sz="4400" dirty="0" smtClean="0"/>
              <a:t>CMCC</a:t>
            </a:r>
            <a:endParaRPr lang="zh-CN" altLang="zh-CN" sz="4400" dirty="0"/>
          </a:p>
        </p:txBody>
      </p:sp>
      <p:sp>
        <p:nvSpPr>
          <p:cNvPr id="8" name="正方形/長方形 5"/>
          <p:cNvSpPr>
            <a:spLocks noChangeArrowheads="1"/>
          </p:cNvSpPr>
          <p:nvPr/>
        </p:nvSpPr>
        <p:spPr bwMode="auto">
          <a:xfrm>
            <a:off x="10389790" y="700336"/>
            <a:ext cx="1873250" cy="4619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GB" altLang="zh-CN" sz="2400" dirty="0" smtClean="0">
                <a:solidFill>
                  <a:schemeClr val="tx1"/>
                </a:solidFill>
                <a:ea typeface="MS PGothic" charset="0"/>
                <a:cs typeface="MS PGothic" charset="0"/>
              </a:rPr>
              <a:t>RP</a:t>
            </a:r>
            <a:r>
              <a:rPr lang="en-US" altLang="zh-CN" sz="2400" dirty="0" smtClean="0">
                <a:solidFill>
                  <a:schemeClr val="tx1"/>
                </a:solidFill>
                <a:ea typeface="MS PGothic" charset="0"/>
                <a:cs typeface="MS PGothic" charset="0"/>
              </a:rPr>
              <a:t>-</a:t>
            </a:r>
            <a:r>
              <a:rPr lang="en-US" altLang="zh-CN" sz="2400" dirty="0" smtClean="0">
                <a:solidFill>
                  <a:schemeClr val="tx1"/>
                </a:solidFill>
                <a:ea typeface="MS PGothic" charset="0"/>
                <a:cs typeface="MS PGothic" charset="0"/>
              </a:rPr>
              <a:t>15</a:t>
            </a:r>
            <a:r>
              <a:rPr lang="en-US" altLang="zh-CN" sz="2400" dirty="0" smtClean="0">
                <a:solidFill>
                  <a:schemeClr val="tx1"/>
                </a:solidFill>
                <a:ea typeface="MS PGothic" charset="0"/>
                <a:cs typeface="MS PGothic" charset="0"/>
              </a:rPr>
              <a:t>0814</a:t>
            </a:r>
            <a:endParaRPr lang="en-GB" altLang="zh-CN" sz="2400" dirty="0">
              <a:solidFill>
                <a:schemeClr val="tx1"/>
              </a:solidFill>
              <a:ea typeface="MS PGothic" charset="0"/>
              <a:cs typeface="MS PGothic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323850" y="401638"/>
            <a:ext cx="6466582" cy="134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GB" altLang="zh-CN" sz="2200" dirty="0">
                <a:ea typeface="Batang" charset="0"/>
              </a:rPr>
              <a:t>TSG RAN meeting </a:t>
            </a:r>
            <a:r>
              <a:rPr lang="en-GB" altLang="zh-CN" sz="2200" dirty="0" smtClean="0">
                <a:ea typeface="Batang" charset="0"/>
              </a:rPr>
              <a:t>#</a:t>
            </a:r>
            <a:r>
              <a:rPr lang="en-US" altLang="zh-CN" sz="2200" dirty="0" smtClean="0">
                <a:ea typeface="Batang" charset="0"/>
              </a:rPr>
              <a:t>6</a:t>
            </a:r>
            <a:r>
              <a:rPr lang="en-US" altLang="zh-CN" sz="2200" dirty="0">
                <a:ea typeface="Batang" charset="0"/>
              </a:rPr>
              <a:t>8</a:t>
            </a:r>
            <a:endParaRPr lang="en-GB" altLang="zh-CN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GB" altLang="zh-CN" sz="2200" dirty="0" smtClean="0">
                <a:ea typeface="Batang" charset="0"/>
              </a:rPr>
              <a:t>Malmö </a:t>
            </a:r>
            <a:r>
              <a:rPr lang="en-US" altLang="zh-CN" sz="2200" dirty="0" smtClean="0">
                <a:ea typeface="Batang" charset="0"/>
              </a:rPr>
              <a:t>, </a:t>
            </a:r>
            <a:r>
              <a:rPr lang="en-US" altLang="zh-CN" sz="2200" dirty="0" smtClean="0">
                <a:ea typeface="Batang" charset="0"/>
              </a:rPr>
              <a:t>Sweden, 15-18 June, 2015</a:t>
            </a:r>
            <a:endParaRPr lang="en-US" altLang="zh-CN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ea typeface="Batang" charset="0"/>
              </a:rPr>
              <a:t>Agenda Item:	</a:t>
            </a:r>
            <a:r>
              <a:rPr lang="en-US" altLang="zh-CN" sz="2200" dirty="0" smtClean="0">
                <a:ea typeface="Batang" charset="0"/>
              </a:rPr>
              <a:t>13</a:t>
            </a:r>
            <a:endParaRPr lang="en-US" altLang="ko-KR" sz="2200" dirty="0">
              <a:ea typeface="Batang" charset="0"/>
            </a:endParaRPr>
          </a:p>
          <a:p>
            <a:pPr algn="l">
              <a:lnSpc>
                <a:spcPct val="90000"/>
              </a:lnSpc>
              <a:tabLst>
                <a:tab pos="1260475" algn="l"/>
              </a:tabLst>
            </a:pPr>
            <a:r>
              <a:rPr lang="en-US" altLang="ko-KR" sz="2200" dirty="0">
                <a:ea typeface="Batang" charset="0"/>
              </a:rPr>
              <a:t>Document for: </a:t>
            </a:r>
            <a:r>
              <a:rPr lang="en-US" altLang="ko-KR" sz="2200" dirty="0" smtClean="0">
                <a:ea typeface="Batang" charset="0"/>
              </a:rPr>
              <a:t>Discussion</a:t>
            </a:r>
            <a:r>
              <a:rPr lang="zh-CN" altLang="en-US" sz="2200" dirty="0" smtClean="0">
                <a:ea typeface="Batang" charset="0"/>
              </a:rPr>
              <a:t> </a:t>
            </a:r>
            <a:r>
              <a:rPr lang="en-US" altLang="zh-CN" sz="2200" dirty="0" smtClean="0">
                <a:ea typeface="Batang" charset="0"/>
              </a:rPr>
              <a:t>and Decision</a:t>
            </a:r>
            <a:endParaRPr lang="en-GB" altLang="ja-JP" sz="2200" dirty="0">
              <a:ea typeface="Batang" charset="0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952500" y="124272"/>
            <a:ext cx="11099800" cy="2159000"/>
          </a:xfrm>
        </p:spPr>
        <p:txBody>
          <a:bodyPr/>
          <a:lstStyle/>
          <a:p>
            <a:r>
              <a:rPr lang="zh-CN" altLang="zh-CN" dirty="0" smtClean="0"/>
              <a:t>Background</a:t>
            </a:r>
            <a:r>
              <a:rPr lang="en-US" altLang="zh-CN" dirty="0" smtClean="0"/>
              <a:t>s</a:t>
            </a:r>
            <a:endParaRPr lang="zh-CN" altLang="zh-CN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52500" y="2356520"/>
            <a:ext cx="11099800" cy="6809804"/>
          </a:xfrm>
        </p:spPr>
        <p:txBody>
          <a:bodyPr/>
          <a:lstStyle/>
          <a:p>
            <a:pPr marL="444500" indent="-444500">
              <a:spcBef>
                <a:spcPts val="1000"/>
              </a:spcBef>
              <a:buSzPct val="75000"/>
              <a:buFontTx/>
              <a:buChar char="•"/>
            </a:pPr>
            <a:r>
              <a:rPr lang="en-US" altLang="zh-CN" sz="2800" dirty="0" smtClean="0"/>
              <a:t>ITU</a:t>
            </a:r>
            <a:endParaRPr lang="en-US" altLang="zh-CN" sz="2800" dirty="0"/>
          </a:p>
          <a:p>
            <a:pPr marL="685800" lvl="1" indent="-457200">
              <a:spcBef>
                <a:spcPts val="1000"/>
              </a:spcBef>
              <a:buSzPct val="75000"/>
              <a:buFont typeface="Symbol" charset="2"/>
              <a:buChar char="-"/>
            </a:pPr>
            <a:r>
              <a:rPr lang="en-US" altLang="zh-CN" sz="2800" dirty="0"/>
              <a:t>The schedule of IMT-2020 has been determined, while ITU Vision will be finished in June, 2015</a:t>
            </a:r>
          </a:p>
          <a:p>
            <a:pPr marL="685800" lvl="1" indent="-457200">
              <a:spcBef>
                <a:spcPts val="1000"/>
              </a:spcBef>
              <a:buSzPct val="75000"/>
              <a:buFont typeface="Symbol" charset="2"/>
              <a:buChar char="-"/>
            </a:pPr>
            <a:r>
              <a:rPr lang="en-US" altLang="zh-CN" sz="2800" dirty="0"/>
              <a:t>After, performance requirements study will be started from Feb. 2016 to Feb. 2017</a:t>
            </a:r>
          </a:p>
          <a:p>
            <a:pPr marL="685800" lvl="1" indent="-457200">
              <a:spcBef>
                <a:spcPts val="1000"/>
              </a:spcBef>
              <a:buSzPct val="75000"/>
              <a:buFont typeface="Symbol" charset="2"/>
              <a:buChar char="-"/>
            </a:pPr>
            <a:r>
              <a:rPr lang="en-US" altLang="zh-CN" sz="2800" dirty="0"/>
              <a:t>Proposal submission deadline is June, 2019 and specification deadline is October, 2020</a:t>
            </a:r>
          </a:p>
          <a:p>
            <a:pPr marL="444500" indent="-444500">
              <a:spcBef>
                <a:spcPts val="1000"/>
              </a:spcBef>
              <a:buSzPct val="75000"/>
              <a:buFontTx/>
              <a:buChar char="•"/>
            </a:pPr>
            <a:r>
              <a:rPr lang="en-US" altLang="zh-CN" sz="2800" dirty="0"/>
              <a:t>3GPP</a:t>
            </a:r>
          </a:p>
          <a:p>
            <a:pPr marL="685800" lvl="1" indent="-457200">
              <a:spcBef>
                <a:spcPts val="1000"/>
              </a:spcBef>
              <a:buSzPct val="75000"/>
              <a:buFont typeface="Symbol" charset="2"/>
              <a:buChar char="-"/>
            </a:pPr>
            <a:r>
              <a:rPr lang="en-US" altLang="zh-CN" sz="2800" dirty="0"/>
              <a:t>SA1 has initiated the </a:t>
            </a:r>
            <a:r>
              <a:rPr lang="en-US" altLang="zh-CN" sz="2800" dirty="0" smtClean="0"/>
              <a:t>related </a:t>
            </a:r>
            <a:r>
              <a:rPr lang="en-US" altLang="zh-CN" sz="2800" dirty="0"/>
              <a:t>discussion from New Services and Markets Technology </a:t>
            </a:r>
            <a:r>
              <a:rPr lang="en-US" altLang="zh-CN" sz="2800" dirty="0" smtClean="0"/>
              <a:t>perspective, and first input to RAN and SA would be in September</a:t>
            </a:r>
          </a:p>
          <a:p>
            <a:pPr marL="685800" lvl="1" indent="-457200">
              <a:spcBef>
                <a:spcPts val="1000"/>
              </a:spcBef>
              <a:buSzPct val="75000"/>
              <a:buFont typeface="Symbol" charset="2"/>
              <a:buChar char="-"/>
            </a:pPr>
            <a:r>
              <a:rPr lang="en-US" altLang="zh-CN" sz="2800" dirty="0" smtClean="0"/>
              <a:t>RAN Workshop is scheduled in September 2015</a:t>
            </a:r>
            <a:endParaRPr lang="en-US" altLang="zh-CN" sz="2800" dirty="0"/>
          </a:p>
          <a:p>
            <a:pPr marL="685800" lvl="1" indent="-457200">
              <a:spcBef>
                <a:spcPts val="1000"/>
              </a:spcBef>
              <a:buSzPct val="75000"/>
              <a:buFont typeface="Symbol" charset="2"/>
              <a:buChar char="-"/>
            </a:pPr>
            <a:r>
              <a:rPr lang="en-US" altLang="zh-CN" sz="2800" dirty="0"/>
              <a:t>It is anticipated that the </a:t>
            </a:r>
            <a:r>
              <a:rPr lang="en-US" altLang="zh-CN" sz="2800" dirty="0" smtClean="0"/>
              <a:t>RAN work for next generation access technologies will </a:t>
            </a:r>
            <a:r>
              <a:rPr lang="en-US" altLang="zh-CN" sz="2800" dirty="0"/>
              <a:t>be formally started from </a:t>
            </a:r>
            <a:r>
              <a:rPr lang="en-US" altLang="zh-CN" sz="2800" dirty="0" smtClean="0"/>
              <a:t>the end of this year </a:t>
            </a:r>
            <a:endParaRPr lang="en-US" altLang="zh-CN" sz="2800" dirty="0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952500" y="124272"/>
            <a:ext cx="11099800" cy="2159000"/>
          </a:xfrm>
        </p:spPr>
        <p:txBody>
          <a:bodyPr/>
          <a:lstStyle/>
          <a:p>
            <a:r>
              <a:rPr lang="en-US" altLang="zh-CN" dirty="0" smtClean="0"/>
              <a:t>Targets</a:t>
            </a:r>
            <a:endParaRPr lang="zh-CN" altLang="zh-CN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3728" y="2603500"/>
            <a:ext cx="12097344" cy="6286500"/>
          </a:xfrm>
        </p:spPr>
        <p:txBody>
          <a:bodyPr>
            <a:normAutofit/>
          </a:bodyPr>
          <a:lstStyle/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All radio requirements for 2020 and beyond need </a:t>
            </a:r>
            <a:r>
              <a:rPr lang="en-US" altLang="zh-CN" dirty="0"/>
              <a:t>to be identified </a:t>
            </a:r>
            <a:r>
              <a:rPr lang="en-US" altLang="zh-CN" dirty="0" smtClean="0"/>
              <a:t>clearly based on diverse scenarios and requirements from existing work, e.g. ITU, NGMN 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The scope for new radio part should be developed by identifying which requirements could not be satisfied by LTE-based evolution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952500" y="124272"/>
            <a:ext cx="11099800" cy="2159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zh-CN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25736" y="2603500"/>
            <a:ext cx="11953328" cy="6286500"/>
          </a:xfrm>
        </p:spPr>
        <p:txBody>
          <a:bodyPr>
            <a:normAutofit/>
          </a:bodyPr>
          <a:lstStyle/>
          <a:p>
            <a:pPr marL="444500" indent="-444500">
              <a:buSzPct val="75000"/>
              <a:buFontTx/>
              <a:buChar char="•"/>
            </a:pPr>
            <a:r>
              <a:rPr lang="zh-CN" altLang="zh-CN" dirty="0"/>
              <a:t>Proposal 1: </a:t>
            </a:r>
            <a:r>
              <a:rPr lang="en-US" altLang="zh-CN" dirty="0" smtClean="0"/>
              <a:t>Develop deployment description, e.g.  Urban micro, indoor hotspot, etc.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Proposal 2: Define radio requirements for usage scenarios, e.g. user data rate, connection density, etc.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Proposal 3: </a:t>
            </a:r>
            <a:r>
              <a:rPr lang="en-US" altLang="zh-CN" dirty="0"/>
              <a:t>Identify the radio requirements which cannot be satisfied by existing LTE based system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82705230"/>
      </p:ext>
    </p:extLst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952500" y="124272"/>
            <a:ext cx="11099800" cy="2159000"/>
          </a:xfrm>
        </p:spPr>
        <p:txBody>
          <a:bodyPr/>
          <a:lstStyle/>
          <a:p>
            <a:r>
              <a:rPr lang="en-US" altLang="zh-CN" dirty="0" smtClean="0"/>
              <a:t>Work Plan</a:t>
            </a:r>
            <a:endParaRPr lang="zh-CN" altLang="zh-CN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25736" y="2603500"/>
            <a:ext cx="11953328" cy="6286500"/>
          </a:xfrm>
        </p:spPr>
        <p:txBody>
          <a:bodyPr>
            <a:normAutofit/>
          </a:bodyPr>
          <a:lstStyle/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Start the email discussion on collecting and classifying the usage scenarios based on  the outcome of the workshop and existing work from other organizations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Approve the SI in December and also have online discussion on the radio requirements for the usage scenarios</a:t>
            </a:r>
          </a:p>
          <a:p>
            <a:pPr marL="444500" indent="-444500">
              <a:buSzPct val="75000"/>
              <a:buFontTx/>
              <a:buChar char="•"/>
            </a:pPr>
            <a:r>
              <a:rPr lang="en-US" altLang="zh-CN" dirty="0" smtClean="0"/>
              <a:t>Discuss and evaluate whether the radio requirements could be satisfied by LTE-based evolution by email discussion and March meeting</a:t>
            </a:r>
          </a:p>
        </p:txBody>
      </p:sp>
    </p:spTree>
    <p:extLst>
      <p:ext uri="{BB962C8B-B14F-4D97-AF65-F5344CB8AC3E}">
        <p14:creationId xmlns:p14="http://schemas.microsoft.com/office/powerpoint/2010/main" val="3648950501"/>
      </p:ext>
    </p:extLst>
  </p:cSld>
  <p:clrMapOvr>
    <a:masterClrMapping/>
  </p:clrMapOvr>
  <p:transition xmlns:p14="http://schemas.microsoft.com/office/powerpoint/2010/main"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主题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 主题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zh-CN" sz="3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Helvetica Light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310</Words>
  <Application>Microsoft Macintosh PowerPoint</Application>
  <PresentationFormat>自定义</PresentationFormat>
  <Paragraphs>27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Office 主题</vt:lpstr>
      <vt:lpstr>Consideration on Scenarios and Radio Requirements for Next Generation Access Technologies</vt:lpstr>
      <vt:lpstr>Backgrounds</vt:lpstr>
      <vt:lpstr>Targets</vt:lpstr>
      <vt:lpstr>Proposals</vt:lpstr>
      <vt:lpstr>Work Plan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Continue MDT Study</dc:title>
  <dc:creator>Chen Zhuo</dc:creator>
  <cp:lastModifiedBy>CHINA MOBILE</cp:lastModifiedBy>
  <cp:revision>33</cp:revision>
  <dcterms:modified xsi:type="dcterms:W3CDTF">2015-06-08T08:41:40Z</dcterms:modified>
</cp:coreProperties>
</file>