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2" r:id="rId3"/>
    <p:sldId id="261" r:id="rId4"/>
    <p:sldId id="266" r:id="rId5"/>
    <p:sldId id="267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06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125" d="100"/>
          <a:sy n="125" d="100"/>
        </p:scale>
        <p:origin x="-2016" y="3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4E235F-B43C-4A75-96EF-FB4707C93ACE}" type="datetimeFigureOut">
              <a:rPr kumimoji="1" lang="ja-JP" altLang="en-US" smtClean="0"/>
              <a:t>2015/3/12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4928F2-5444-41B2-BD09-5A75EE9933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06447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4928F2-5444-41B2-BD09-5A75EE993381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915422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363025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4828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2850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624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2493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119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2015/3/12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6767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2015/3/12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8473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2015/3/12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46623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773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4113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097F8E-8579-4799-A0A6-B2D16D6258D0}" type="datetimeFigureOut">
              <a:rPr kumimoji="1" lang="ja-JP" altLang="en-US" smtClean="0"/>
              <a:t>2015/3/12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7630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Way forward on </a:t>
            </a:r>
            <a:r>
              <a:rPr lang="en-US" altLang="ja-JP" dirty="0" smtClean="0"/>
              <a:t>RAN4-led WI proposals for RAN#67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kumimoji="1" lang="en-US" altLang="ja-JP" dirty="0" smtClean="0">
                <a:solidFill>
                  <a:schemeClr val="tx1"/>
                </a:solidFill>
              </a:rPr>
              <a:t>NTT DOCOMO, INC., Ericsson, Qualcomm, </a:t>
            </a:r>
            <a:r>
              <a:rPr kumimoji="1" lang="en-US" altLang="ja-JP" dirty="0" err="1" smtClean="0">
                <a:solidFill>
                  <a:schemeClr val="tx1"/>
                </a:solidFill>
              </a:rPr>
              <a:t>TeliaSonera</a:t>
            </a:r>
            <a:r>
              <a:rPr kumimoji="1" lang="en-US" altLang="ja-JP" dirty="0" smtClean="0">
                <a:solidFill>
                  <a:schemeClr val="tx1"/>
                </a:solidFill>
              </a:rPr>
              <a:t>,</a:t>
            </a:r>
            <a:r>
              <a:rPr lang="ja-JP" altLang="en-US" dirty="0">
                <a:solidFill>
                  <a:schemeClr val="tx1"/>
                </a:solidFill>
              </a:rPr>
              <a:t> </a:t>
            </a:r>
            <a:r>
              <a:rPr lang="en-US" altLang="ja-JP" dirty="0" smtClean="0">
                <a:solidFill>
                  <a:schemeClr val="tx1"/>
                </a:solidFill>
              </a:rPr>
              <a:t>China Unicom, US Cellular, AT&amp;T, Bell Mobility, Softbank Mobile, </a:t>
            </a:r>
            <a:r>
              <a:rPr kumimoji="1" lang="en-US" altLang="ja-JP" dirty="0" smtClean="0">
                <a:solidFill>
                  <a:schemeClr val="tx1"/>
                </a:solidFill>
              </a:rPr>
              <a:t>Intel, Samsung, </a:t>
            </a:r>
            <a:r>
              <a:rPr kumimoji="1" lang="en-US" altLang="ja-JP" dirty="0" err="1" smtClean="0">
                <a:solidFill>
                  <a:schemeClr val="tx1"/>
                </a:solidFill>
              </a:rPr>
              <a:t>Alucatel</a:t>
            </a:r>
            <a:r>
              <a:rPr kumimoji="1" lang="en-US" altLang="ja-JP" dirty="0" smtClean="0">
                <a:solidFill>
                  <a:schemeClr val="tx1"/>
                </a:solidFill>
              </a:rPr>
              <a:t> lucent, </a:t>
            </a:r>
            <a:r>
              <a:rPr lang="en-US" altLang="ja-JP" dirty="0" smtClean="0">
                <a:solidFill>
                  <a:schemeClr val="tx1"/>
                </a:solidFill>
              </a:rPr>
              <a:t>Huawei</a:t>
            </a:r>
            <a:r>
              <a:rPr lang="en-US" altLang="ja-JP" dirty="0">
                <a:solidFill>
                  <a:schemeClr val="tx1"/>
                </a:solidFill>
              </a:rPr>
              <a:t>, </a:t>
            </a:r>
            <a:r>
              <a:rPr lang="en-US" altLang="ja-JP" dirty="0" err="1" smtClean="0">
                <a:solidFill>
                  <a:schemeClr val="tx1"/>
                </a:solidFill>
              </a:rPr>
              <a:t>HiSilicon</a:t>
            </a:r>
            <a:r>
              <a:rPr lang="en-US" altLang="ja-JP" dirty="0" smtClean="0">
                <a:solidFill>
                  <a:schemeClr val="tx1"/>
                </a:solidFill>
              </a:rPr>
              <a:t>, NEC, KT,  DISH, LGE, CATT, Microsoft, </a:t>
            </a:r>
            <a:r>
              <a:rPr lang="en-US" altLang="ja-JP" dirty="0">
                <a:solidFill>
                  <a:schemeClr val="tx1"/>
                </a:solidFill>
              </a:rPr>
              <a:t>Deutsche </a:t>
            </a:r>
            <a:r>
              <a:rPr lang="en-US" altLang="ja-JP" dirty="0" smtClean="0">
                <a:solidFill>
                  <a:schemeClr val="tx1"/>
                </a:solidFill>
              </a:rPr>
              <a:t>Telekom, </a:t>
            </a:r>
            <a:r>
              <a:rPr lang="en-US" altLang="ja-JP" dirty="0" smtClean="0">
                <a:solidFill>
                  <a:schemeClr val="tx1"/>
                </a:solidFill>
              </a:rPr>
              <a:t>Telefonica, T-Mobile USA, [</a:t>
            </a:r>
            <a:r>
              <a:rPr kumimoji="1" lang="en-US" altLang="ja-JP" dirty="0" err="1" smtClean="0">
                <a:solidFill>
                  <a:schemeClr val="tx1"/>
                </a:solidFill>
              </a:rPr>
              <a:t>Lightsqured</a:t>
            </a:r>
            <a:r>
              <a:rPr kumimoji="1" lang="en-US" altLang="ja-JP" dirty="0" smtClean="0">
                <a:solidFill>
                  <a:schemeClr val="tx1"/>
                </a:solidFill>
              </a:rPr>
              <a:t>] 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5496" y="44624"/>
            <a:ext cx="533306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 smtClean="0"/>
              <a:t>3GPP TSG-RAN#67</a:t>
            </a:r>
          </a:p>
          <a:p>
            <a:r>
              <a:rPr lang="en-US" altLang="ja-JP" sz="2800" dirty="0" smtClean="0"/>
              <a:t>Shanghai, China, 9 - 12 March 2015</a:t>
            </a:r>
          </a:p>
          <a:p>
            <a:r>
              <a:rPr lang="en-US" altLang="ja-JP" sz="2800" dirty="0" smtClean="0"/>
              <a:t>Agenda: 13.1.4</a:t>
            </a:r>
            <a:endParaRPr kumimoji="1" lang="ja-JP" altLang="en-US" sz="28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5580112" y="44624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sz="2800" dirty="0" smtClean="0"/>
              <a:t>RP-150508</a:t>
            </a:r>
          </a:p>
        </p:txBody>
      </p:sp>
    </p:spTree>
    <p:extLst>
      <p:ext uri="{BB962C8B-B14F-4D97-AF65-F5344CB8AC3E}">
        <p14:creationId xmlns:p14="http://schemas.microsoft.com/office/powerpoint/2010/main" val="3432309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Introduction</a:t>
            </a:r>
            <a:endParaRPr kumimoji="1" lang="ja-JP" altLang="en-US" dirty="0"/>
          </a:p>
        </p:txBody>
      </p:sp>
      <p:sp>
        <p:nvSpPr>
          <p:cNvPr id="4" name="コンテンツ プレースホルダー 2"/>
          <p:cNvSpPr txBox="1">
            <a:spLocks/>
          </p:cNvSpPr>
          <p:nvPr/>
        </p:nvSpPr>
        <p:spPr>
          <a:xfrm>
            <a:off x="457200" y="1412776"/>
            <a:ext cx="8507288" cy="4713387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000" dirty="0" smtClean="0"/>
              <a:t>The followings are R4 related WI/SI in RAN#67.</a:t>
            </a:r>
          </a:p>
          <a:p>
            <a:r>
              <a:rPr lang="en-US" altLang="ja-JP" sz="2000" dirty="0" smtClean="0"/>
              <a:t>The proposed way forward is applicable to R4 RRM/Demodulation part. </a:t>
            </a:r>
          </a:p>
          <a:p>
            <a:pPr lvl="1"/>
            <a:r>
              <a:rPr lang="en-US" altLang="ja-JP" sz="1600" dirty="0" smtClean="0"/>
              <a:t>Note that 4Rx is associated with RF but this aspect is not handled in this document.</a:t>
            </a:r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4166961"/>
              </p:ext>
            </p:extLst>
          </p:nvPr>
        </p:nvGraphicFramePr>
        <p:xfrm>
          <a:off x="452886" y="2852936"/>
          <a:ext cx="8042186" cy="3566422"/>
        </p:xfrm>
        <a:graphic>
          <a:graphicData uri="http://schemas.openxmlformats.org/drawingml/2006/table">
            <a:tbl>
              <a:tblPr/>
              <a:tblGrid>
                <a:gridCol w="546443"/>
                <a:gridCol w="727827"/>
                <a:gridCol w="833237"/>
                <a:gridCol w="4160033"/>
                <a:gridCol w="1153571"/>
                <a:gridCol w="621075"/>
              </a:tblGrid>
              <a:tr h="2743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Num</a:t>
                      </a:r>
                      <a:endParaRPr kumimoji="1" lang="ja-JP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RF</a:t>
                      </a:r>
                      <a:endParaRPr kumimoji="1" lang="ja-JP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RD</a:t>
                      </a:r>
                      <a:endParaRPr kumimoji="1" lang="ja-JP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Title</a:t>
                      </a:r>
                      <a:endParaRPr kumimoji="1" lang="ja-JP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Num</a:t>
                      </a: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of support</a:t>
                      </a:r>
                      <a:endParaRPr kumimoji="1" lang="ja-JP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Led by</a:t>
                      </a:r>
                      <a:endParaRPr kumimoji="1" lang="ja-JP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2743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Interference mitigation for downlink control channels of LTE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34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RAN4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2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Measurement gap enhancement for LTE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24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3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LTE DL 4 Rx antenna ports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27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4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Positioning enhancements for E-UTRA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6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5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RF requirements for LTE BS or MSR BS in case of common antenna with multi-band operation</a:t>
                      </a:r>
                      <a:endParaRPr kumimoji="1" lang="en-US" altLang="ja-JP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6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Dual Connectivity enhancements for LTE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37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RAN2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7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Multicarrier Load Distribution of UEs in LTE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31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8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RAN enhancements for extended DRX in LTE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29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9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Multiflow</a:t>
                      </a: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Enhancements for UTRA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5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10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Study on Mobility Enhancements for LTE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2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7877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 forward</a:t>
            </a:r>
            <a:endParaRPr kumimoji="1" lang="ja-JP" altLang="en-US" dirty="0"/>
          </a:p>
        </p:txBody>
      </p:sp>
      <p:sp>
        <p:nvSpPr>
          <p:cNvPr id="4" name="コンテンツ プレースホルダー 2"/>
          <p:cNvSpPr txBox="1">
            <a:spLocks/>
          </p:cNvSpPr>
          <p:nvPr/>
        </p:nvSpPr>
        <p:spPr>
          <a:xfrm>
            <a:off x="457200" y="1268760"/>
            <a:ext cx="8229600" cy="5472608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3600" dirty="0" smtClean="0"/>
              <a:t>The following WI/SI can be approved</a:t>
            </a:r>
          </a:p>
          <a:p>
            <a:pPr lvl="1"/>
            <a:r>
              <a:rPr lang="en-US" altLang="ja-JP" sz="3600" dirty="0" smtClean="0"/>
              <a:t>Led by R4</a:t>
            </a:r>
            <a:endParaRPr lang="en-US" altLang="ja-JP" sz="3600" strike="dblStrike" dirty="0" smtClean="0"/>
          </a:p>
          <a:p>
            <a:pPr lvl="2"/>
            <a:r>
              <a:rPr lang="en-US" altLang="ja-JP" sz="3600" dirty="0"/>
              <a:t>LTE DL 4 Rx antenna ports</a:t>
            </a:r>
          </a:p>
          <a:p>
            <a:pPr lvl="2"/>
            <a:r>
              <a:rPr lang="en-US" altLang="ja-JP" sz="3600" dirty="0" smtClean="0"/>
              <a:t>Measurement </a:t>
            </a:r>
            <a:r>
              <a:rPr lang="en-US" altLang="ja-JP" sz="3600" dirty="0"/>
              <a:t>gap enhancement for LTE</a:t>
            </a:r>
          </a:p>
          <a:p>
            <a:pPr lvl="1"/>
            <a:r>
              <a:rPr lang="en-US" altLang="ja-JP" sz="3600" dirty="0" smtClean="0"/>
              <a:t>Led </a:t>
            </a:r>
            <a:r>
              <a:rPr lang="en-US" altLang="ja-JP" sz="3600" dirty="0" smtClean="0"/>
              <a:t>by R2: (Follow final R2 decision)</a:t>
            </a:r>
          </a:p>
          <a:p>
            <a:pPr lvl="2"/>
            <a:r>
              <a:rPr lang="en-US" altLang="ja-JP" sz="3600" dirty="0" smtClean="0"/>
              <a:t>Dual </a:t>
            </a:r>
            <a:r>
              <a:rPr lang="en-US" altLang="ja-JP" sz="3600" dirty="0"/>
              <a:t>Connectivity enhancements for LTE</a:t>
            </a:r>
          </a:p>
          <a:p>
            <a:pPr lvl="2"/>
            <a:r>
              <a:rPr lang="en-US" altLang="ja-JP" sz="3600" dirty="0"/>
              <a:t>Multicarrier Load Distribution of UEs in LTE</a:t>
            </a:r>
          </a:p>
          <a:p>
            <a:pPr lvl="2"/>
            <a:r>
              <a:rPr lang="en-US" altLang="ja-JP" sz="3600" dirty="0"/>
              <a:t>RAN enhancements for extended DRX in </a:t>
            </a:r>
            <a:r>
              <a:rPr lang="en-US" altLang="ja-JP" sz="3600" dirty="0" smtClean="0"/>
              <a:t>LTE</a:t>
            </a:r>
          </a:p>
          <a:p>
            <a:pPr lvl="2"/>
            <a:r>
              <a:rPr lang="en-US" altLang="ja-JP" sz="3600" dirty="0"/>
              <a:t>Wireless LAN aggregation/inter working</a:t>
            </a:r>
            <a:endParaRPr lang="ja-JP" altLang="en-US" sz="3600" dirty="0"/>
          </a:p>
          <a:p>
            <a:r>
              <a:rPr lang="en-US" altLang="ja-JP" sz="3600" dirty="0" smtClean="0">
                <a:ea typeface="ＭＳ Ｐゴシック" charset="-128"/>
              </a:rPr>
              <a:t>It is allowed for “interference </a:t>
            </a:r>
            <a:r>
              <a:rPr lang="en-US" altLang="ja-JP" sz="3600" dirty="0">
                <a:ea typeface="ＭＳ Ｐゴシック" charset="-128"/>
              </a:rPr>
              <a:t>mitigation for </a:t>
            </a:r>
            <a:r>
              <a:rPr lang="en-US" altLang="ja-JP" sz="3600" dirty="0" smtClean="0">
                <a:ea typeface="ＭＳ Ｐゴシック" charset="-128"/>
              </a:rPr>
              <a:t>DL CCH </a:t>
            </a:r>
            <a:r>
              <a:rPr lang="en-US" altLang="ja-JP" sz="3600" dirty="0">
                <a:ea typeface="ＭＳ Ｐゴシック" charset="-128"/>
              </a:rPr>
              <a:t>of LTE</a:t>
            </a:r>
            <a:r>
              <a:rPr lang="en-US" altLang="ja-JP" sz="3600" dirty="0" smtClean="0">
                <a:ea typeface="ＭＳ Ｐゴシック" charset="-128"/>
              </a:rPr>
              <a:t>” to be treated in the following manner.</a:t>
            </a:r>
          </a:p>
          <a:p>
            <a:pPr lvl="1"/>
            <a:r>
              <a:rPr lang="en-US" altLang="ja-JP" sz="3600" dirty="0" smtClean="0">
                <a:ea typeface="ＭＳ Ｐゴシック" charset="-128"/>
              </a:rPr>
              <a:t>Even if the Study starts from R4#76bis, this can be preapproved if it is selected among the other proposed WI/SIs at R#68.</a:t>
            </a:r>
            <a:endParaRPr lang="en-US" altLang="ja-JP" sz="3600" dirty="0" smtClean="0"/>
          </a:p>
        </p:txBody>
      </p:sp>
    </p:spTree>
    <p:extLst>
      <p:ext uri="{BB962C8B-B14F-4D97-AF65-F5344CB8AC3E}">
        <p14:creationId xmlns:p14="http://schemas.microsoft.com/office/powerpoint/2010/main" val="1922208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Some conditions</a:t>
            </a:r>
            <a:endParaRPr kumimoji="1" lang="ja-JP" altLang="en-US" dirty="0"/>
          </a:p>
        </p:txBody>
      </p:sp>
      <p:sp>
        <p:nvSpPr>
          <p:cNvPr id="4" name="コンテンツ プレースホルダー 2"/>
          <p:cNvSpPr txBox="1">
            <a:spLocks/>
          </p:cNvSpPr>
          <p:nvPr/>
        </p:nvSpPr>
        <p:spPr>
          <a:xfrm>
            <a:off x="457200" y="1412776"/>
            <a:ext cx="8229600" cy="4713387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ja-JP" sz="2400" dirty="0" smtClean="0"/>
              <a:t>Available TU for </a:t>
            </a:r>
            <a:r>
              <a:rPr lang="en-US" altLang="ja-JP" sz="2400" dirty="0"/>
              <a:t>new </a:t>
            </a:r>
            <a:r>
              <a:rPr lang="en-US" altLang="ja-JP" sz="2400" dirty="0" smtClean="0"/>
              <a:t>WI/SI is 12.</a:t>
            </a:r>
            <a:endParaRPr lang="en-US" altLang="ja-JP" sz="2400" dirty="0"/>
          </a:p>
          <a:p>
            <a:r>
              <a:rPr lang="en-US" altLang="ja-JP" sz="2400" dirty="0" smtClean="0"/>
              <a:t>For 4Rx WI, TU for R4RDC </a:t>
            </a:r>
            <a:r>
              <a:rPr lang="en-US" altLang="ja-JP" sz="2400" dirty="0"/>
              <a:t>is reduced by </a:t>
            </a:r>
            <a:r>
              <a:rPr lang="en-US" altLang="ja-JP" sz="2400" dirty="0" smtClean="0"/>
              <a:t>0.25 </a:t>
            </a:r>
            <a:r>
              <a:rPr lang="en-US" altLang="ja-JP" sz="2400" dirty="0"/>
              <a:t>at R4#74bis and 75 but </a:t>
            </a:r>
            <a:r>
              <a:rPr lang="en-US" altLang="ja-JP" sz="2400" dirty="0" smtClean="0"/>
              <a:t>increased </a:t>
            </a:r>
            <a:r>
              <a:rPr lang="en-US" altLang="ja-JP" sz="2400" dirty="0"/>
              <a:t>from R4#76 by </a:t>
            </a:r>
            <a:r>
              <a:rPr lang="en-US" altLang="ja-JP" sz="2400" dirty="0" smtClean="0"/>
              <a:t>0.5</a:t>
            </a:r>
            <a:endParaRPr lang="en-US" altLang="ja-JP" sz="2400" dirty="0"/>
          </a:p>
          <a:p>
            <a:r>
              <a:rPr lang="en-US" altLang="ja-JP" sz="2400" dirty="0" smtClean="0"/>
              <a:t>For </a:t>
            </a:r>
            <a:r>
              <a:rPr lang="en-US" altLang="ja-JP" sz="2400" dirty="0"/>
              <a:t>High </a:t>
            </a:r>
            <a:r>
              <a:rPr lang="en-US" altLang="ja-JP" sz="2400" dirty="0" smtClean="0"/>
              <a:t>speed, TU is increased by 0.5</a:t>
            </a:r>
          </a:p>
          <a:p>
            <a:r>
              <a:rPr lang="en-US" altLang="ja-JP" sz="2400" dirty="0" smtClean="0"/>
              <a:t>TU </a:t>
            </a:r>
            <a:r>
              <a:rPr lang="en-US" altLang="ja-JP" sz="2400" dirty="0"/>
              <a:t>for RRM for CA is reduced by </a:t>
            </a:r>
            <a:r>
              <a:rPr lang="en-US" altLang="ja-JP" sz="2400" dirty="0" smtClean="0"/>
              <a:t>0.5</a:t>
            </a:r>
          </a:p>
          <a:p>
            <a:r>
              <a:rPr lang="en-US" altLang="ja-JP" sz="2400" dirty="0"/>
              <a:t>Rel-13 MTC TU at R4#75 is decreased by 0.5 TU</a:t>
            </a:r>
          </a:p>
          <a:p>
            <a:r>
              <a:rPr lang="en-US" altLang="ja-JP" sz="2400" dirty="0" smtClean="0"/>
              <a:t>The measurement gap SI is targeted to completion in December 2015</a:t>
            </a:r>
          </a:p>
        </p:txBody>
      </p:sp>
    </p:spTree>
    <p:extLst>
      <p:ext uri="{BB962C8B-B14F-4D97-AF65-F5344CB8AC3E}">
        <p14:creationId xmlns:p14="http://schemas.microsoft.com/office/powerpoint/2010/main" val="199739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コンテンツ プレースホルダー 2"/>
          <p:cNvSpPr txBox="1">
            <a:spLocks/>
          </p:cNvSpPr>
          <p:nvPr/>
        </p:nvSpPr>
        <p:spPr>
          <a:xfrm>
            <a:off x="457200" y="1340768"/>
            <a:ext cx="8229600" cy="532859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/>
              <a:t>Expected Time budget</a:t>
            </a:r>
            <a:endParaRPr lang="en-US" altLang="ja-JP" dirty="0"/>
          </a:p>
          <a:p>
            <a:endParaRPr lang="en-US" altLang="ja-JP" dirty="0" smtClean="0"/>
          </a:p>
          <a:p>
            <a:endParaRPr lang="en-US" altLang="ja-JP" dirty="0"/>
          </a:p>
          <a:p>
            <a:endParaRPr lang="en-US" altLang="ja-JP" dirty="0" smtClean="0"/>
          </a:p>
          <a:p>
            <a:endParaRPr lang="en-US" altLang="ja-JP" dirty="0"/>
          </a:p>
          <a:p>
            <a:endParaRPr lang="en-US" altLang="ja-JP" dirty="0" smtClean="0"/>
          </a:p>
          <a:p>
            <a:endParaRPr lang="en-US" altLang="ja-JP" dirty="0"/>
          </a:p>
          <a:p>
            <a:endParaRPr lang="en-US" altLang="ja-JP" dirty="0" smtClean="0"/>
          </a:p>
          <a:p>
            <a:endParaRPr lang="en-US" altLang="ja-JP" dirty="0" smtClean="0"/>
          </a:p>
          <a:p>
            <a:endParaRPr lang="en-US" altLang="ja-JP" dirty="0"/>
          </a:p>
          <a:p>
            <a:endParaRPr lang="en-US" altLang="ja-JP" dirty="0" smtClean="0"/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TU for RRM/</a:t>
            </a:r>
            <a:r>
              <a:rPr lang="en-US" altLang="ja-JP" dirty="0" err="1" smtClean="0"/>
              <a:t>Demod</a:t>
            </a:r>
            <a:endParaRPr kumimoji="1" lang="ja-JP" altLang="en-US" dirty="0"/>
          </a:p>
        </p:txBody>
      </p:sp>
      <p:graphicFrame>
        <p:nvGraphicFramePr>
          <p:cNvPr id="2" name="表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5814369"/>
              </p:ext>
            </p:extLst>
          </p:nvPr>
        </p:nvGraphicFramePr>
        <p:xfrm>
          <a:off x="251520" y="2029974"/>
          <a:ext cx="8435280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98978"/>
                <a:gridCol w="1227015"/>
                <a:gridCol w="1097644"/>
                <a:gridCol w="1097644"/>
                <a:gridCol w="1227015"/>
                <a:gridCol w="1286984"/>
              </a:tblGrid>
              <a:tr h="199026"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74BIS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75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76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76BIS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77</a:t>
                      </a:r>
                      <a:endParaRPr kumimoji="1" lang="ja-JP" altLang="en-US" sz="1600" dirty="0"/>
                    </a:p>
                  </a:txBody>
                  <a:tcPr/>
                </a:tc>
              </a:tr>
              <a:tr h="199026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Available</a:t>
                      </a:r>
                      <a:r>
                        <a:rPr kumimoji="1" lang="en-US" altLang="ja-JP" sz="1400" baseline="0" dirty="0" smtClean="0"/>
                        <a:t> TU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2.4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2.4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>
                          <a:solidFill>
                            <a:schemeClr val="tx1"/>
                          </a:solidFill>
                        </a:rPr>
                        <a:t>4.55</a:t>
                      </a:r>
                      <a:endParaRPr kumimoji="1" lang="ja-JP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>
                          <a:solidFill>
                            <a:schemeClr val="tx1"/>
                          </a:solidFill>
                        </a:rPr>
                        <a:t>7.05</a:t>
                      </a:r>
                      <a:endParaRPr kumimoji="1" lang="ja-JP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>
                          <a:solidFill>
                            <a:schemeClr val="tx1"/>
                          </a:solidFill>
                        </a:rPr>
                        <a:t>6.55</a:t>
                      </a:r>
                      <a:endParaRPr kumimoji="1" lang="ja-JP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99026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4Rx WI(R4)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1.25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1.25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</a:tr>
              <a:tr h="199026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Measurement GSP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1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1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1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0.5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0.5</a:t>
                      </a:r>
                      <a:endParaRPr kumimoji="1" lang="ja-JP" altLang="en-US" sz="1600" dirty="0"/>
                    </a:p>
                  </a:txBody>
                  <a:tcPr/>
                </a:tc>
              </a:tr>
              <a:tr h="307586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DC</a:t>
                      </a:r>
                      <a:r>
                        <a:rPr kumimoji="1" lang="en-US" altLang="ja-JP" sz="1400" baseline="0" dirty="0" smtClean="0"/>
                        <a:t> enhancement 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0.5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0.5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0.75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0.75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0.75</a:t>
                      </a:r>
                      <a:endParaRPr kumimoji="1" lang="ja-JP" altLang="en-US" sz="1600" dirty="0"/>
                    </a:p>
                  </a:txBody>
                  <a:tcPr/>
                </a:tc>
              </a:tr>
              <a:tr h="307586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Multicarrier Load Distribution of UEs 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kumimoji="1" lang="ja-JP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kumimoji="1" lang="ja-JP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>
                          <a:solidFill>
                            <a:schemeClr val="tx1"/>
                          </a:solidFill>
                        </a:rPr>
                        <a:t>0.5</a:t>
                      </a:r>
                      <a:endParaRPr kumimoji="1" lang="ja-JP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>
                          <a:solidFill>
                            <a:schemeClr val="tx1"/>
                          </a:solidFill>
                        </a:rPr>
                        <a:t>0.5</a:t>
                      </a:r>
                      <a:endParaRPr kumimoji="1" lang="ja-JP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>
                          <a:solidFill>
                            <a:schemeClr val="tx1"/>
                          </a:solidFill>
                        </a:rPr>
                        <a:t>0.5</a:t>
                      </a:r>
                      <a:endParaRPr kumimoji="1" lang="ja-JP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07586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RAN enhancements for extended DRX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kumimoji="1" lang="ja-JP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kumimoji="1" lang="ja-JP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kumimoji="1" lang="ja-JP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>
                          <a:solidFill>
                            <a:schemeClr val="tx1"/>
                          </a:solidFill>
                        </a:rPr>
                        <a:t>0.5</a:t>
                      </a:r>
                      <a:endParaRPr kumimoji="1" lang="ja-JP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>
                          <a:solidFill>
                            <a:schemeClr val="tx1"/>
                          </a:solidFill>
                        </a:rPr>
                        <a:t>0.5</a:t>
                      </a:r>
                      <a:endParaRPr kumimoji="1" lang="ja-JP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34239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chemeClr val="tx1"/>
                          </a:solidFill>
                        </a:rPr>
                        <a:t>Wireless</a:t>
                      </a:r>
                      <a:r>
                        <a:rPr kumimoji="1" lang="en-US" altLang="ja-JP" sz="1400" baseline="0" dirty="0" smtClean="0">
                          <a:solidFill>
                            <a:schemeClr val="tx1"/>
                          </a:solidFill>
                        </a:rPr>
                        <a:t> LAN aggregation/inter working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>
                          <a:solidFill>
                            <a:schemeClr val="tx1"/>
                          </a:solidFill>
                        </a:rPr>
                        <a:t>0.5</a:t>
                      </a:r>
                      <a:endParaRPr kumimoji="1" lang="ja-JP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>
                          <a:solidFill>
                            <a:schemeClr val="tx1"/>
                          </a:solidFill>
                        </a:rPr>
                        <a:t>0.5</a:t>
                      </a:r>
                      <a:endParaRPr kumimoji="1" lang="ja-JP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99026"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Net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>
                          <a:solidFill>
                            <a:schemeClr val="tx1"/>
                          </a:solidFill>
                        </a:rPr>
                        <a:t>-0.35</a:t>
                      </a:r>
                      <a:endParaRPr kumimoji="1" lang="ja-JP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>
                          <a:solidFill>
                            <a:schemeClr val="tx1"/>
                          </a:solidFill>
                        </a:rPr>
                        <a:t>-0.35</a:t>
                      </a:r>
                      <a:endParaRPr kumimoji="1" lang="ja-JP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>
                          <a:solidFill>
                            <a:schemeClr val="tx1"/>
                          </a:solidFill>
                        </a:rPr>
                        <a:t>0.3</a:t>
                      </a:r>
                      <a:endParaRPr kumimoji="1" lang="ja-JP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>
                          <a:solidFill>
                            <a:schemeClr val="tx1"/>
                          </a:solidFill>
                        </a:rPr>
                        <a:t>2.3</a:t>
                      </a:r>
                      <a:endParaRPr kumimoji="1" lang="ja-JP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>
                          <a:solidFill>
                            <a:schemeClr val="tx1"/>
                          </a:solidFill>
                        </a:rPr>
                        <a:t>1.8</a:t>
                      </a:r>
                      <a:endParaRPr kumimoji="1" lang="ja-JP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4038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1116</TotalTime>
  <Words>486</Words>
  <Application>Microsoft Office PowerPoint</Application>
  <PresentationFormat>画面に合わせる (4:3)</PresentationFormat>
  <Paragraphs>148</Paragraphs>
  <Slides>5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​​テーマ</vt:lpstr>
      <vt:lpstr>Way forward on RAN4-led WI proposals for RAN#67</vt:lpstr>
      <vt:lpstr>Introduction</vt:lpstr>
      <vt:lpstr>Way forward</vt:lpstr>
      <vt:lpstr>Some conditions</vt:lpstr>
      <vt:lpstr>TU for RRM/Demod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new UE categories in Rel-12</dc:title>
  <dc:creator>NTT DOCOMO, INC.</dc:creator>
  <cp:lastModifiedBy>エヌ・ティ・ティ・ドコモ情報システム部</cp:lastModifiedBy>
  <cp:revision>82</cp:revision>
  <dcterms:created xsi:type="dcterms:W3CDTF">2015-02-02T07:39:35Z</dcterms:created>
  <dcterms:modified xsi:type="dcterms:W3CDTF">2015-03-12T05:58:02Z</dcterms:modified>
</cp:coreProperties>
</file>