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3" d="100"/>
          <a:sy n="73" d="100"/>
        </p:scale>
        <p:origin x="-107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 サブタイトルの書式設定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2015/3/12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2015/3/12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2015/3/12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2015/3/12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2015/3/12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2015/3/12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2015/3/12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2015/3/12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2015/3/12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2015/3/12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2015/3/12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pPr/>
              <a:t>2015/3/12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テキスト ボックス 3"/>
          <p:cNvSpPr txBox="1"/>
          <p:nvPr/>
        </p:nvSpPr>
        <p:spPr>
          <a:xfrm>
            <a:off x="35496" y="44624"/>
            <a:ext cx="5333063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800" dirty="0" smtClean="0"/>
              <a:t>3GPP TSG-RAN#67</a:t>
            </a:r>
          </a:p>
          <a:p>
            <a:r>
              <a:rPr lang="en-US" altLang="ja-JP" sz="2800" dirty="0" smtClean="0"/>
              <a:t>Shanghai, China, 9 - 12 March 2015</a:t>
            </a:r>
          </a:p>
          <a:p>
            <a:r>
              <a:rPr lang="en-US" altLang="ja-JP" sz="2800" dirty="0" smtClean="0"/>
              <a:t>Agenda: 14</a:t>
            </a:r>
            <a:endParaRPr kumimoji="1" lang="ja-JP" altLang="en-US" sz="2800" dirty="0"/>
          </a:p>
        </p:txBody>
      </p:sp>
      <p:sp>
        <p:nvSpPr>
          <p:cNvPr id="5" name="テキスト ボックス 4"/>
          <p:cNvSpPr txBox="1"/>
          <p:nvPr/>
        </p:nvSpPr>
        <p:spPr>
          <a:xfrm>
            <a:off x="7263254" y="44624"/>
            <a:ext cx="17732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800" dirty="0" smtClean="0"/>
              <a:t>RP-150489</a:t>
            </a:r>
            <a:endParaRPr kumimoji="1" lang="ja-JP" altLang="en-US" sz="2800" dirty="0"/>
          </a:p>
        </p:txBody>
      </p:sp>
      <p:sp>
        <p:nvSpPr>
          <p:cNvPr id="7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en-US" altLang="ja-JP" dirty="0" smtClean="0"/>
              <a:t>Way forward on new UE categories in Rel-12</a:t>
            </a:r>
            <a:endParaRPr kumimoji="1" lang="ja-JP" altLang="en-US" dirty="0"/>
          </a:p>
        </p:txBody>
      </p:sp>
      <p:sp>
        <p:nvSpPr>
          <p:cNvPr id="8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>
            <a:normAutofit fontScale="92500"/>
          </a:bodyPr>
          <a:lstStyle/>
          <a:p>
            <a:r>
              <a:rPr kumimoji="1" lang="en-US" altLang="ja-JP" dirty="0" smtClean="0">
                <a:solidFill>
                  <a:schemeClr val="tx1"/>
                </a:solidFill>
              </a:rPr>
              <a:t>KDDI, Sprint</a:t>
            </a:r>
            <a:r>
              <a:rPr kumimoji="1" lang="en-US" altLang="ja-JP" smtClean="0">
                <a:solidFill>
                  <a:schemeClr val="tx1"/>
                </a:solidFill>
              </a:rPr>
              <a:t>, CMCC, </a:t>
            </a:r>
            <a:r>
              <a:rPr kumimoji="1" lang="en-US" altLang="ja-JP" dirty="0" err="1" smtClean="0">
                <a:solidFill>
                  <a:schemeClr val="tx1"/>
                </a:solidFill>
              </a:rPr>
              <a:t>Huawei</a:t>
            </a:r>
            <a:r>
              <a:rPr kumimoji="1" lang="en-US" altLang="ja-JP" dirty="0" smtClean="0">
                <a:solidFill>
                  <a:schemeClr val="tx1"/>
                </a:solidFill>
              </a:rPr>
              <a:t>, </a:t>
            </a:r>
            <a:r>
              <a:rPr kumimoji="1" lang="en-US" altLang="ja-JP" dirty="0" err="1" smtClean="0">
                <a:solidFill>
                  <a:schemeClr val="tx1"/>
                </a:solidFill>
              </a:rPr>
              <a:t>HiSilicon</a:t>
            </a:r>
            <a:r>
              <a:rPr lang="en-US" altLang="ja-JP" dirty="0" smtClean="0">
                <a:solidFill>
                  <a:schemeClr val="tx1"/>
                </a:solidFill>
              </a:rPr>
              <a:t>, Qualcomm</a:t>
            </a:r>
            <a:r>
              <a:rPr kumimoji="1" lang="en-US" altLang="ja-JP" dirty="0" smtClean="0">
                <a:solidFill>
                  <a:schemeClr val="tx1"/>
                </a:solidFill>
              </a:rPr>
              <a:t>, Ericsson, </a:t>
            </a:r>
            <a:r>
              <a:rPr lang="en-US" altLang="ja-JP" dirty="0" smtClean="0">
                <a:solidFill>
                  <a:schemeClr val="tx1"/>
                </a:solidFill>
              </a:rPr>
              <a:t>Nokia Corporation, Nokia Networks, Samsung</a:t>
            </a:r>
            <a:endParaRPr kumimoji="1" lang="ja-JP" alt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36970698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kumimoji="1" lang="en-US" altLang="ja-JP" u="sng" dirty="0" smtClean="0"/>
              <a:t>Way forward</a:t>
            </a:r>
            <a:endParaRPr kumimoji="1" lang="ja-JP" altLang="en-US" u="sng" dirty="0"/>
          </a:p>
        </p:txBody>
      </p:sp>
      <p:sp>
        <p:nvSpPr>
          <p:cNvPr id="5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95536" y="1844824"/>
            <a:ext cx="8507288" cy="3240360"/>
          </a:xfrm>
        </p:spPr>
        <p:txBody>
          <a:bodyPr>
            <a:normAutofit fontScale="32500" lnSpcReduction="20000"/>
          </a:bodyPr>
          <a:lstStyle/>
          <a:p>
            <a:pPr marL="514350" indent="-514350">
              <a:buNone/>
            </a:pPr>
            <a:r>
              <a:rPr lang="en-US" altLang="ja-JP" sz="11100" b="1" dirty="0" smtClean="0"/>
              <a:t>Introduce three new DL UE categories for </a:t>
            </a:r>
          </a:p>
          <a:p>
            <a:pPr marL="514350" indent="-514350">
              <a:buNone/>
            </a:pPr>
            <a:r>
              <a:rPr lang="en-US" altLang="ja-JP" sz="11100" b="1" dirty="0" smtClean="0"/>
              <a:t>800 Mbps and 1Gbps, 1.2Gbps from Rel-12</a:t>
            </a:r>
          </a:p>
          <a:p>
            <a:pPr lvl="1"/>
            <a:r>
              <a:rPr lang="en-US" altLang="ja-JP" sz="9800" dirty="0" smtClean="0"/>
              <a:t>256QAM should not be mandatory for any of these new categories</a:t>
            </a:r>
          </a:p>
          <a:p>
            <a:pPr lvl="1"/>
            <a:r>
              <a:rPr lang="en-US" altLang="ja-JP" sz="9800" dirty="0" smtClean="0"/>
              <a:t>RAN WGs work in 2015/2Q</a:t>
            </a:r>
          </a:p>
          <a:p>
            <a:pPr lvl="1"/>
            <a:r>
              <a:rPr lang="en-US" altLang="ja-JP" sz="9800" dirty="0" smtClean="0"/>
              <a:t>The corresponding CR is prepared for RAN#68</a:t>
            </a:r>
            <a:endParaRPr kumimoji="1" lang="en-US" altLang="ja-JP" sz="9800" dirty="0" smtClean="0"/>
          </a:p>
          <a:p>
            <a:pPr marL="457200" lvl="1" indent="0">
              <a:buNone/>
            </a:pPr>
            <a:endParaRPr lang="en-US" altLang="ja-JP" dirty="0" smtClean="0"/>
          </a:p>
        </p:txBody>
      </p:sp>
    </p:spTree>
    <p:extLst>
      <p:ext uri="{BB962C8B-B14F-4D97-AF65-F5344CB8AC3E}">
        <p14:creationId xmlns="" xmlns:p14="http://schemas.microsoft.com/office/powerpoint/2010/main" val="290392913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kumimoji="1" lang="en-US" altLang="ja-JP" dirty="0" smtClean="0"/>
              <a:t>Annex</a:t>
            </a:r>
            <a:endParaRPr kumimoji="1" lang="ja-JP" altLang="en-US" dirty="0"/>
          </a:p>
        </p:txBody>
      </p:sp>
      <p:graphicFrame>
        <p:nvGraphicFramePr>
          <p:cNvPr id="7" name="Table 4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947301673"/>
              </p:ext>
            </p:extLst>
          </p:nvPr>
        </p:nvGraphicFramePr>
        <p:xfrm>
          <a:off x="395288" y="1844824"/>
          <a:ext cx="8496300" cy="3929386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728440"/>
                <a:gridCol w="6767860"/>
              </a:tblGrid>
              <a:tr h="555583">
                <a:tc>
                  <a:txBody>
                    <a:bodyPr/>
                    <a:lstStyle/>
                    <a:p>
                      <a:pPr algn="l" fontAlgn="b"/>
                      <a:r>
                        <a:rPr lang="en-US" sz="2800" u="none" strike="noStrike" dirty="0" smtClean="0"/>
                        <a:t>DL Peak</a:t>
                      </a:r>
                      <a:endParaRPr lang="en-US" sz="28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001" marR="7001" marT="7001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800" u="none" strike="noStrike" dirty="0" smtClean="0"/>
                        <a:t>Examples of combinations</a:t>
                      </a:r>
                      <a:endParaRPr lang="en-US" sz="28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001" marR="7001" marT="7001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805738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u="none" strike="noStrike" dirty="0" smtClean="0"/>
                        <a:t>750Mbps(covered by 800Mbps)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001" marR="7001" marT="7001" marB="0" anchor="ctr"/>
                </a:tc>
                <a:tc>
                  <a:txBody>
                    <a:bodyPr/>
                    <a:lstStyle/>
                    <a:p>
                      <a:pPr marL="285750" indent="-285750" algn="l" fontAlgn="b">
                        <a:buFont typeface="Arial" panose="020B0604020202020204" pitchFamily="34" charset="0"/>
                        <a:buChar char="•"/>
                      </a:pPr>
                      <a:r>
                        <a:rPr lang="pl-PL" sz="2000" u="none" strike="noStrike" dirty="0" smtClean="0"/>
                        <a:t>2CC </a:t>
                      </a:r>
                      <a:r>
                        <a:rPr lang="pl-PL" sz="2000" u="none" strike="noStrike" dirty="0"/>
                        <a:t>4*4MIMO + 1CC </a:t>
                      </a:r>
                      <a:r>
                        <a:rPr lang="pl-PL" sz="2000" u="none" strike="noStrike" dirty="0" smtClean="0"/>
                        <a:t>2*2MIMO</a:t>
                      </a:r>
                      <a:endParaRPr lang="en-US" sz="2000" u="none" strike="noStrike" dirty="0" smtClean="0"/>
                    </a:p>
                    <a:p>
                      <a:pPr marL="285750" indent="-285750" algn="l" fontAlgn="b">
                        <a:buFont typeface="Arial" panose="020B0604020202020204" pitchFamily="34" charset="0"/>
                        <a:buChar char="•"/>
                      </a:pPr>
                      <a:r>
                        <a:rPr lang="pl-PL" sz="2000" u="none" strike="noStrike" dirty="0" smtClean="0"/>
                        <a:t>1CC </a:t>
                      </a:r>
                      <a:r>
                        <a:rPr lang="pl-PL" sz="2000" u="none" strike="noStrike" dirty="0"/>
                        <a:t>4*4MIMO + 3CC </a:t>
                      </a:r>
                      <a:r>
                        <a:rPr lang="pl-PL" sz="2000" u="none" strike="noStrike" dirty="0" smtClean="0"/>
                        <a:t>2*2MIMO</a:t>
                      </a:r>
                      <a:endParaRPr lang="en-US" sz="2000" u="none" strike="noStrike" dirty="0" smtClean="0"/>
                    </a:p>
                    <a:p>
                      <a:pPr marL="285750" indent="-285750" algn="l" fontAlgn="b">
                        <a:buFont typeface="Arial" panose="020B0604020202020204" pitchFamily="34" charset="0"/>
                        <a:buChar char="•"/>
                      </a:pPr>
                      <a:r>
                        <a:rPr lang="pl-PL" sz="2000" u="none" strike="noStrike" dirty="0" smtClean="0"/>
                        <a:t>5CC </a:t>
                      </a:r>
                      <a:r>
                        <a:rPr lang="pl-PL" sz="2000" u="none" strike="noStrike" dirty="0"/>
                        <a:t>2*2 </a:t>
                      </a:r>
                      <a:r>
                        <a:rPr lang="pl-PL" sz="2000" u="none" strike="noStrike" dirty="0" smtClean="0"/>
                        <a:t>MIMO</a:t>
                      </a:r>
                      <a:endParaRPr lang="pl-PL" sz="20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001" marR="7001" marT="7001" marB="0" anchor="ctr"/>
                </a:tc>
              </a:tr>
              <a:tr h="726688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u="none" strike="noStrike" dirty="0"/>
                        <a:t>800Mbps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001" marR="7001" marT="7001" marB="0" anchor="ctr"/>
                </a:tc>
                <a:tc>
                  <a:txBody>
                    <a:bodyPr/>
                    <a:lstStyle/>
                    <a:p>
                      <a:pPr marL="285750" indent="-285750" algn="l" fontAlgn="b">
                        <a:buFont typeface="Arial" panose="020B0604020202020204" pitchFamily="34" charset="0"/>
                        <a:buChar char="•"/>
                      </a:pPr>
                      <a:r>
                        <a:rPr lang="pl-PL" sz="2000" u="none" strike="noStrike" dirty="0" smtClean="0"/>
                        <a:t>2CC </a:t>
                      </a:r>
                      <a:r>
                        <a:rPr lang="pl-PL" sz="2000" u="none" strike="noStrike" dirty="0"/>
                        <a:t>4*4MIMO </a:t>
                      </a:r>
                      <a:r>
                        <a:rPr lang="pl-PL" sz="2000" u="none" strike="noStrike" dirty="0" smtClean="0"/>
                        <a:t>256QAM</a:t>
                      </a:r>
                      <a:endParaRPr lang="en-US" sz="2000" u="none" strike="noStrike" dirty="0" smtClean="0"/>
                    </a:p>
                    <a:p>
                      <a:pPr marL="285750" indent="-285750" algn="l" fontAlgn="b">
                        <a:buFont typeface="Arial" panose="020B0604020202020204" pitchFamily="34" charset="0"/>
                        <a:buChar char="•"/>
                      </a:pPr>
                      <a:r>
                        <a:rPr lang="pl-PL" sz="2000" u="none" strike="noStrike" dirty="0" smtClean="0"/>
                        <a:t>1CC </a:t>
                      </a:r>
                      <a:r>
                        <a:rPr lang="pl-PL" sz="2000" u="none" strike="noStrike" dirty="0"/>
                        <a:t>4*4MIMO 256QAM + 2CC 2*2MIMO </a:t>
                      </a:r>
                      <a:r>
                        <a:rPr lang="pl-PL" sz="2000" u="none" strike="noStrike" dirty="0" smtClean="0"/>
                        <a:t>256QAM</a:t>
                      </a:r>
                      <a:endParaRPr lang="en-US" sz="2000" u="none" strike="noStrike" dirty="0" smtClean="0"/>
                    </a:p>
                    <a:p>
                      <a:pPr marL="285750" indent="-285750" algn="l" fontAlgn="b">
                        <a:buFont typeface="Arial" panose="020B0604020202020204" pitchFamily="34" charset="0"/>
                        <a:buChar char="•"/>
                      </a:pPr>
                      <a:r>
                        <a:rPr lang="pl-PL" sz="2000" u="none" strike="noStrike" dirty="0" smtClean="0"/>
                        <a:t>4CC </a:t>
                      </a:r>
                      <a:r>
                        <a:rPr lang="pl-PL" sz="2000" u="none" strike="noStrike" dirty="0"/>
                        <a:t>2*2MIMO </a:t>
                      </a:r>
                      <a:r>
                        <a:rPr lang="pl-PL" sz="2000" u="none" strike="noStrike" dirty="0" smtClean="0"/>
                        <a:t>256QAM</a:t>
                      </a:r>
                      <a:endParaRPr lang="pl-PL" sz="20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001" marR="7001" marT="7001" marB="0" anchor="ctr"/>
                </a:tc>
              </a:tr>
              <a:tr h="751114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u="none" strike="noStrike" dirty="0" smtClean="0"/>
                        <a:t>900Mbps(covered by 1.0Gbps)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001" marR="7001" marT="7001" marB="0" anchor="ctr"/>
                </a:tc>
                <a:tc>
                  <a:txBody>
                    <a:bodyPr/>
                    <a:lstStyle/>
                    <a:p>
                      <a:pPr marL="285750" indent="-285750" algn="l" fontAlgn="b">
                        <a:buFont typeface="Arial" panose="020B0604020202020204" pitchFamily="34" charset="0"/>
                        <a:buChar char="•"/>
                      </a:pPr>
                      <a:r>
                        <a:rPr lang="pl-PL" sz="2000" u="none" strike="noStrike" dirty="0" smtClean="0"/>
                        <a:t>3CC 4*4MIMO</a:t>
                      </a:r>
                      <a:endParaRPr lang="en-US" sz="2000" u="none" strike="noStrike" dirty="0" smtClean="0"/>
                    </a:p>
                    <a:p>
                      <a:pPr marL="285750" indent="-285750" algn="l" fontAlgn="b">
                        <a:buFont typeface="Arial" panose="020B0604020202020204" pitchFamily="34" charset="0"/>
                        <a:buChar char="•"/>
                      </a:pPr>
                      <a:r>
                        <a:rPr lang="pl-PL" sz="2000" u="none" strike="noStrike" dirty="0" smtClean="0"/>
                        <a:t>2CC 4*4MIMO</a:t>
                      </a:r>
                      <a:endParaRPr lang="en-US" sz="2000" u="none" strike="noStrike" dirty="0" smtClean="0"/>
                    </a:p>
                    <a:p>
                      <a:pPr marL="285750" indent="-285750" algn="l" fontAlgn="b">
                        <a:buFont typeface="Arial" panose="020B0604020202020204" pitchFamily="34" charset="0"/>
                        <a:buChar char="•"/>
                      </a:pPr>
                      <a:r>
                        <a:rPr lang="pl-PL" sz="2000" u="none" strike="noStrike" dirty="0" smtClean="0"/>
                        <a:t>2CC 2*2MIMO</a:t>
                      </a:r>
                      <a:endParaRPr lang="en-US" sz="2000" u="none" strike="noStrike" dirty="0" smtClean="0"/>
                    </a:p>
                    <a:p>
                      <a:pPr marL="285750" indent="-285750" algn="l" fontAlgn="b">
                        <a:buFont typeface="Arial" panose="020B0604020202020204" pitchFamily="34" charset="0"/>
                        <a:buChar char="•"/>
                      </a:pPr>
                      <a:r>
                        <a:rPr lang="pl-PL" sz="2000" u="none" strike="noStrike" dirty="0" smtClean="0"/>
                        <a:t>1CC 4*4MIMO</a:t>
                      </a:r>
                      <a:endParaRPr lang="en-US" sz="2000" u="none" strike="noStrike" dirty="0" smtClean="0"/>
                    </a:p>
                    <a:p>
                      <a:pPr marL="285750" indent="-285750" algn="l" fontAlgn="b">
                        <a:buFont typeface="Arial" panose="020B0604020202020204" pitchFamily="34" charset="0"/>
                        <a:buChar char="•"/>
                      </a:pPr>
                      <a:r>
                        <a:rPr lang="pl-PL" sz="2000" u="none" strike="noStrike" dirty="0" smtClean="0"/>
                        <a:t>4CC 2*2MIMO </a:t>
                      </a:r>
                      <a:endParaRPr lang="pl-PL" sz="20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001" marR="7001" marT="7001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28742727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kumimoji="1" lang="en-US" altLang="ja-JP" dirty="0" smtClean="0"/>
              <a:t>Annex(</a:t>
            </a:r>
            <a:r>
              <a:rPr kumimoji="1" lang="en-US" altLang="ja-JP" dirty="0" err="1" smtClean="0"/>
              <a:t>Con’t</a:t>
            </a:r>
            <a:r>
              <a:rPr kumimoji="1" lang="en-US" altLang="ja-JP" dirty="0" smtClean="0"/>
              <a:t>)</a:t>
            </a:r>
            <a:endParaRPr kumimoji="1" lang="ja-JP" altLang="en-US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743484292"/>
              </p:ext>
            </p:extLst>
          </p:nvPr>
        </p:nvGraphicFramePr>
        <p:xfrm>
          <a:off x="395536" y="1556792"/>
          <a:ext cx="8496300" cy="3617585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728440"/>
                <a:gridCol w="6767860"/>
              </a:tblGrid>
              <a:tr h="555583">
                <a:tc>
                  <a:txBody>
                    <a:bodyPr/>
                    <a:lstStyle/>
                    <a:p>
                      <a:pPr algn="l" fontAlgn="b"/>
                      <a:r>
                        <a:rPr lang="en-US" sz="2800" u="none" strike="noStrike" dirty="0" smtClean="0"/>
                        <a:t>DL Peak</a:t>
                      </a:r>
                      <a:endParaRPr lang="en-US" sz="28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001" marR="7001" marT="7001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800" u="none" strike="noStrike" dirty="0" smtClean="0"/>
                        <a:t>Examples of combinations</a:t>
                      </a:r>
                      <a:endParaRPr lang="en-US" sz="28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001" marR="7001" marT="7001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805738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1.0Gbps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001" marR="7001" marT="7001" marB="0" anchor="ctr"/>
                </a:tc>
                <a:tc>
                  <a:txBody>
                    <a:bodyPr/>
                    <a:lstStyle/>
                    <a:p>
                      <a:pPr marL="285750" marR="0" indent="-28575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pl-PL" altLang="ja-JP" sz="20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2CC 4*4MIMO 256QAM + 1CC 2*2MIMO 256QAM</a:t>
                      </a:r>
                      <a:endParaRPr lang="en-US" altLang="ja-JP" sz="2000" b="0" i="0" u="none" strike="noStrike" dirty="0" smtClean="0">
                        <a:solidFill>
                          <a:srgbClr val="000000"/>
                        </a:solidFill>
                        <a:latin typeface="+mn-lt"/>
                      </a:endParaRPr>
                    </a:p>
                    <a:p>
                      <a:pPr marL="285750" marR="0" indent="-28575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pl-PL" altLang="ja-JP" sz="20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1CC 4*4MIMO 256QAM +</a:t>
                      </a:r>
                      <a:r>
                        <a:rPr lang="en-US" altLang="ja-JP" sz="20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 </a:t>
                      </a:r>
                      <a:r>
                        <a:rPr lang="pl-PL" altLang="ja-JP" sz="20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3CC 2*2MIMO 256QAM</a:t>
                      </a:r>
                      <a:endParaRPr lang="en-US" altLang="ja-JP" sz="2000" b="0" i="0" u="none" strike="noStrike" dirty="0" smtClean="0">
                        <a:solidFill>
                          <a:srgbClr val="000000"/>
                        </a:solidFill>
                        <a:latin typeface="+mn-lt"/>
                      </a:endParaRPr>
                    </a:p>
                    <a:p>
                      <a:pPr marL="285750" marR="0" indent="-28575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pl-PL" altLang="ja-JP" sz="20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5CC 2*2MIMO 256QAM</a:t>
                      </a:r>
                      <a:endParaRPr lang="en-US" altLang="ja-JP" sz="2000" b="0" i="0" u="none" strike="noStrike" dirty="0" smtClean="0">
                        <a:solidFill>
                          <a:srgbClr val="000000"/>
                        </a:solidFill>
                        <a:latin typeface="+mn-lt"/>
                      </a:endParaRPr>
                    </a:p>
                    <a:p>
                      <a:pPr marL="285750" marR="0" indent="-28575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ja-JP" sz="2000" b="0" i="0" u="none" strike="noStrike" baseline="0" dirty="0" smtClean="0">
                          <a:solidFill>
                            <a:srgbClr val="000000"/>
                          </a:solidFill>
                          <a:latin typeface="+mn-lt"/>
                        </a:rPr>
                        <a:t>2CC 4*4MIMO 64QAM + 3CC 2*2 MIMO 64QAM(1050Mbps)</a:t>
                      </a:r>
                      <a:endParaRPr lang="en-US" altLang="ja-JP" sz="2000" b="0" i="0" u="none" strike="noStrike" dirty="0" smtClean="0">
                        <a:solidFill>
                          <a:srgbClr val="000000"/>
                        </a:solidFill>
                        <a:latin typeface="+mn-lt"/>
                      </a:endParaRPr>
                    </a:p>
                    <a:p>
                      <a:pPr marL="285750" indent="-285750" algn="l" fontAlgn="b">
                        <a:buFont typeface="Arial" panose="020B0604020202020204" pitchFamily="34" charset="0"/>
                        <a:buChar char="•"/>
                      </a:pPr>
                      <a:r>
                        <a:rPr lang="pl-PL" sz="20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3CC 4</a:t>
                      </a:r>
                      <a:r>
                        <a:rPr lang="en-US" sz="20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*4</a:t>
                      </a:r>
                      <a:r>
                        <a:rPr lang="pl-PL" sz="20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MIMO 64QAM + 1CC 2</a:t>
                      </a:r>
                      <a:r>
                        <a:rPr lang="en-US" sz="20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*2</a:t>
                      </a:r>
                      <a:r>
                        <a:rPr lang="pl-PL" sz="20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 MIMO 64QAM</a:t>
                      </a:r>
                      <a:r>
                        <a:rPr lang="en-US" altLang="ja-JP" sz="2000" b="0" i="0" u="none" strike="noStrike" baseline="0" dirty="0" smtClean="0">
                          <a:solidFill>
                            <a:srgbClr val="000000"/>
                          </a:solidFill>
                          <a:latin typeface="+mn-lt"/>
                        </a:rPr>
                        <a:t>(1050Mbps)</a:t>
                      </a:r>
                      <a:endParaRPr lang="pl-PL" sz="20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001" marR="7001" marT="7001" marB="0" anchor="ctr"/>
                </a:tc>
              </a:tr>
              <a:tr h="726688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1.2Gbps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001" marR="7001" marT="7001" marB="0" anchor="ctr"/>
                </a:tc>
                <a:tc>
                  <a:txBody>
                    <a:bodyPr/>
                    <a:lstStyle/>
                    <a:p>
                      <a:pPr marL="285750" indent="-285750" algn="l" fontAlgn="b">
                        <a:buFont typeface="Arial" panose="020B0604020202020204" pitchFamily="34" charset="0"/>
                        <a:buChar char="•"/>
                      </a:pPr>
                      <a:r>
                        <a:rPr lang="pl-PL" sz="20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4CC 4*4MIMO</a:t>
                      </a:r>
                      <a:endParaRPr lang="en-US" sz="2000" b="0" i="0" u="none" strike="noStrike" dirty="0" smtClean="0">
                        <a:solidFill>
                          <a:srgbClr val="000000"/>
                        </a:solidFill>
                        <a:latin typeface="+mn-lt"/>
                      </a:endParaRPr>
                    </a:p>
                    <a:p>
                      <a:pPr marL="285750" indent="-285750" algn="l" fontAlgn="b">
                        <a:buFont typeface="Arial" panose="020B0604020202020204" pitchFamily="34" charset="0"/>
                        <a:buChar char="•"/>
                      </a:pPr>
                      <a:r>
                        <a:rPr lang="pl-PL" sz="20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1CC 4*4 MIMO 256QAM + 4CC</a:t>
                      </a:r>
                      <a:r>
                        <a:rPr lang="en-US" sz="2000" b="0" i="0" u="none" strike="noStrike" baseline="0" dirty="0" smtClean="0">
                          <a:solidFill>
                            <a:srgbClr val="000000"/>
                          </a:solidFill>
                          <a:latin typeface="+mn-lt"/>
                        </a:rPr>
                        <a:t> </a:t>
                      </a:r>
                      <a:r>
                        <a:rPr lang="pl-PL" sz="20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2*2MIMO 256QAM</a:t>
                      </a:r>
                      <a:endParaRPr lang="en-US" sz="2000" b="0" i="0" u="none" strike="noStrike" dirty="0" smtClean="0">
                        <a:solidFill>
                          <a:srgbClr val="000000"/>
                        </a:solidFill>
                        <a:latin typeface="+mn-lt"/>
                      </a:endParaRPr>
                    </a:p>
                    <a:p>
                      <a:pPr marL="285750" indent="-285750" algn="l" fontAlgn="b">
                        <a:buFont typeface="Arial" panose="020B0604020202020204" pitchFamily="34" charset="0"/>
                        <a:buChar char="•"/>
                      </a:pPr>
                      <a:r>
                        <a:rPr lang="pl-PL" sz="20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3CC 4*4MIMO 256QAM</a:t>
                      </a:r>
                      <a:endParaRPr lang="en-US" sz="2000" b="0" i="0" u="none" strike="noStrike" dirty="0" smtClean="0">
                        <a:solidFill>
                          <a:srgbClr val="000000"/>
                        </a:solidFill>
                        <a:latin typeface="+mn-lt"/>
                      </a:endParaRPr>
                    </a:p>
                    <a:p>
                      <a:pPr marL="285750" indent="-285750" algn="l" fontAlgn="b">
                        <a:buFont typeface="Arial" panose="020B0604020202020204" pitchFamily="34" charset="0"/>
                        <a:buChar char="•"/>
                      </a:pPr>
                      <a:r>
                        <a:rPr lang="pl-PL" sz="20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2CC 4*4MIMO 256QAM + 2CC 2*2MIMO 256QAM</a:t>
                      </a:r>
                      <a:endParaRPr lang="en-US" sz="2000" b="0" i="0" u="none" strike="noStrike" dirty="0" smtClean="0">
                        <a:solidFill>
                          <a:srgbClr val="000000"/>
                        </a:solidFill>
                        <a:latin typeface="+mn-lt"/>
                      </a:endParaRPr>
                    </a:p>
                    <a:p>
                      <a:pPr marL="285750" indent="-285750" algn="l" fontAlgn="b">
                        <a:buFont typeface="Arial" panose="020B0604020202020204" pitchFamily="34" charset="0"/>
                        <a:buChar char="•"/>
                      </a:pPr>
                      <a:r>
                        <a:rPr lang="pl-PL" sz="20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1CC 4*4 MIMO 256QAM + 4CC 2*2MIMO 256QAM</a:t>
                      </a:r>
                    </a:p>
                  </a:txBody>
                  <a:tcPr marL="7001" marR="7001" marT="7001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111344801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99</TotalTime>
  <Words>211</Words>
  <Application>Microsoft Office PowerPoint</Application>
  <PresentationFormat>画面に合わせる (4:3)</PresentationFormat>
  <Paragraphs>44</Paragraphs>
  <Slides>4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4</vt:i4>
      </vt:variant>
    </vt:vector>
  </HeadingPairs>
  <TitlesOfParts>
    <vt:vector size="5" baseType="lpstr">
      <vt:lpstr>Office テーマ</vt:lpstr>
      <vt:lpstr>Way forward on new UE categories in Rel-12</vt:lpstr>
      <vt:lpstr>Way forward</vt:lpstr>
      <vt:lpstr>Annex</vt:lpstr>
      <vt:lpstr>Annex(Con’t)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new UE categories in Rel-12</dc:title>
  <dc:creator>武田 洋樹</dc:creator>
  <cp:lastModifiedBy>S041290</cp:lastModifiedBy>
  <cp:revision>38</cp:revision>
  <dcterms:created xsi:type="dcterms:W3CDTF">2015-03-06T02:50:26Z</dcterms:created>
  <dcterms:modified xsi:type="dcterms:W3CDTF">2015-03-11T23:48:08Z</dcterms:modified>
</cp:coreProperties>
</file>