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33" r:id="rId2"/>
    <p:sldId id="352" r:id="rId3"/>
    <p:sldId id="334" r:id="rId4"/>
    <p:sldId id="347" r:id="rId5"/>
    <p:sldId id="348" r:id="rId6"/>
    <p:sldId id="349" r:id="rId7"/>
  </p:sldIdLst>
  <p:sldSz cx="9144000" cy="6858000" type="screen4x3"/>
  <p:notesSz cx="7099300" cy="10234613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FF00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6220" autoAdjust="0"/>
  </p:normalViewPr>
  <p:slideViewPr>
    <p:cSldViewPr snapToGrid="0" snapToObjects="1">
      <p:cViewPr>
        <p:scale>
          <a:sx n="75" d="100"/>
          <a:sy n="75" d="100"/>
        </p:scale>
        <p:origin x="-1992" y="-7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31F4027C-6BEE-CF4D-BB86-971D8D6B7401}" type="datetime1">
              <a:rPr lang="zh-CN" altLang="en-US"/>
              <a:pPr/>
              <a:t>15/3/3</a:t>
            </a:fld>
            <a:endParaRPr lang="zh-CN" altLang="en-US" sz="1300" dirty="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9048" tIns="49524" rIns="99048" bIns="49524" anchor="ctr"/>
          <a:lstStyle/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单击此处编辑母版文本样式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第二级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第三级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第四级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CDD25C-3780-DB4F-9E12-9B4E3E673A19}" type="slidenum">
              <a:rPr lang="zh-CN" altLang="en-US"/>
              <a:pPr/>
              <a:t>‹#›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81780294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1pPr>
    <a:lvl2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2pPr>
    <a:lvl3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3pPr>
    <a:lvl4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4pPr>
    <a:lvl5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9048" tIns="49524" rIns="99048" bIns="49524"/>
          <a:lstStyle/>
          <a:p>
            <a:endParaRPr lang="zh-CN" altLang="en-US">
              <a:latin typeface="Calibri" charset="0"/>
              <a:ea typeface="SimSun" charset="0"/>
            </a:endParaRPr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eaLnBrk="1" hangingPunct="1"/>
            <a:fld id="{109470C9-7A51-864D-90CF-3117868856D7}" type="slidenum">
              <a:rPr lang="zh-CN" altLang="en-US">
                <a:latin typeface="Calibri" charset="0"/>
              </a:rPr>
              <a:pPr eaLnBrk="1" hangingPunct="1"/>
              <a:t>1</a:t>
            </a:fld>
            <a:endParaRPr lang="zh-CN" alt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9048" tIns="49524" rIns="99048" bIns="49524"/>
          <a:lstStyle/>
          <a:p>
            <a:endParaRPr lang="zh-CN" altLang="en-US">
              <a:latin typeface="Calibri" charset="0"/>
              <a:ea typeface="SimSun" charset="0"/>
            </a:endParaRP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eaLnBrk="1" hangingPunct="1"/>
            <a:fld id="{E40580FA-832F-B842-B07B-2377D1FFEA70}" type="slidenum">
              <a:rPr lang="zh-CN" altLang="en-US">
                <a:latin typeface="Calibri" charset="0"/>
              </a:rPr>
              <a:pPr eaLnBrk="1" hangingPunct="1"/>
              <a:t>3</a:t>
            </a:fld>
            <a:endParaRPr lang="zh-CN" alt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9048" tIns="49524" rIns="99048" bIns="49524"/>
          <a:lstStyle/>
          <a:p>
            <a:endParaRPr lang="zh-CN" altLang="en-US">
              <a:latin typeface="Calibri" charset="0"/>
              <a:ea typeface="SimSun" charset="0"/>
            </a:endParaRP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eaLnBrk="1" hangingPunct="1"/>
            <a:fld id="{E40580FA-832F-B842-B07B-2377D1FFEA70}" type="slidenum">
              <a:rPr lang="zh-CN" altLang="en-US">
                <a:latin typeface="Calibri" charset="0"/>
              </a:rPr>
              <a:pPr eaLnBrk="1" hangingPunct="1"/>
              <a:t>4</a:t>
            </a:fld>
            <a:endParaRPr lang="zh-CN" alt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9048" tIns="49524" rIns="99048" bIns="49524"/>
          <a:lstStyle/>
          <a:p>
            <a:endParaRPr lang="zh-CN" altLang="en-US">
              <a:latin typeface="Calibri" charset="0"/>
              <a:ea typeface="SimSun" charset="0"/>
            </a:endParaRP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804763" indent="-309524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238098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733337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228576" indent="-24762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eaLnBrk="1" hangingPunct="1"/>
            <a:fld id="{E40580FA-832F-B842-B07B-2377D1FFEA70}" type="slidenum">
              <a:rPr lang="zh-CN" altLang="en-US">
                <a:latin typeface="Calibri" charset="0"/>
              </a:rPr>
              <a:pPr eaLnBrk="1" hangingPunct="1"/>
              <a:t>5</a:t>
            </a:fld>
            <a:endParaRPr lang="zh-CN" altLang="en-US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DC344-A8BF-014D-B3EF-7D30087B3493}" type="datetime1">
              <a:rPr lang="zh-CN" altLang="en-US" smtClean="0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47E98-DBB2-AD43-BE83-1273192B2E65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55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ECBEC-81A4-6D4B-B2F8-84D9B5ACE5B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27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1CBD0-E6A3-A040-BB6B-8EF3FE67C69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01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181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181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F7A24-2E51-8C49-9408-55C32C21A6F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589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86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DFF3DF56-31A1-E840-9C09-376E019F16A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801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3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-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8748713" y="6608763"/>
            <a:ext cx="395287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r" eaLnBrk="1" hangingPunct="1"/>
            <a:fld id="{C1C56DEF-01EE-CB40-B8C1-07CC6B722D88}" type="slidenum">
              <a:rPr lang="zh-CN" altLang="en-US" sz="1200" b="1">
                <a:solidFill>
                  <a:srgbClr val="9BBB59"/>
                </a:solidFill>
                <a:latin typeface="Microsoft YaHei" charset="0"/>
                <a:ea typeface="Microsoft YaHei" charset="0"/>
                <a:cs typeface="Microsoft YaHei" charset="0"/>
              </a:rPr>
              <a:pPr algn="r" eaLnBrk="1" hangingPunct="1"/>
              <a:t>‹#›</a:t>
            </a:fld>
            <a:endParaRPr lang="zh-CN" altLang="en-US" sz="1200" b="1">
              <a:solidFill>
                <a:srgbClr val="9BBB59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888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-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8748713" y="6608763"/>
            <a:ext cx="395287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r" eaLnBrk="1" hangingPunct="1"/>
            <a:fld id="{C1C56DEF-01EE-CB40-B8C1-07CC6B722D88}" type="slidenum">
              <a:rPr lang="zh-CN" altLang="en-US" sz="1200" b="1">
                <a:solidFill>
                  <a:srgbClr val="9BBB59"/>
                </a:solidFill>
                <a:latin typeface="Microsoft YaHei" charset="0"/>
                <a:ea typeface="Microsoft YaHei" charset="0"/>
                <a:cs typeface="Microsoft YaHei" charset="0"/>
              </a:rPr>
              <a:pPr algn="r" eaLnBrk="1" hangingPunct="1"/>
              <a:t>‹#›</a:t>
            </a:fld>
            <a:endParaRPr lang="zh-CN" altLang="en-US" sz="1200" b="1">
              <a:solidFill>
                <a:srgbClr val="9BBB59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888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-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8748713" y="6608763"/>
            <a:ext cx="395287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r" eaLnBrk="1" hangingPunct="1"/>
            <a:fld id="{C1C56DEF-01EE-CB40-B8C1-07CC6B722D88}" type="slidenum">
              <a:rPr lang="zh-CN" altLang="en-US" sz="1200" b="1">
                <a:solidFill>
                  <a:srgbClr val="9BBB59"/>
                </a:solidFill>
                <a:latin typeface="Microsoft YaHei" charset="0"/>
                <a:ea typeface="Microsoft YaHei" charset="0"/>
                <a:cs typeface="Microsoft YaHei" charset="0"/>
              </a:rPr>
              <a:pPr algn="r" eaLnBrk="1" hangingPunct="1"/>
              <a:t>‹#›</a:t>
            </a:fld>
            <a:endParaRPr lang="zh-CN" altLang="en-US" sz="1200" b="1">
              <a:solidFill>
                <a:srgbClr val="9BBB59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8888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-0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5328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6CD0D-DEBD-0646-BBE2-F3902140332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33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74F9A-BF19-3144-9E2E-96022249AF4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680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A464F-2041-654D-B1CF-AC98050822E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354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668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6686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BA81B4-6AB3-C44C-AA6D-A8F7BA61EFA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394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5E50F-5F45-6944-941F-E671B8DC9A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83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EFFB6-8FE1-1A43-8DB6-1EF70B6D659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49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0AA4B-23C3-E44E-B7D8-C855BA5EA9A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234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4D6F6B-80AD-5344-B988-76C52BB5FBF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908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未标题-1-02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1"/>
          <a:stretch>
            <a:fillRect/>
          </a:stretch>
        </p:blipFill>
        <p:spPr bwMode="auto">
          <a:xfrm>
            <a:off x="1588" y="1370013"/>
            <a:ext cx="9142412" cy="548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6" descr="未标题-1-02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10"/>
          <a:stretch>
            <a:fillRect/>
          </a:stretch>
        </p:blipFill>
        <p:spPr bwMode="auto">
          <a:xfrm>
            <a:off x="0" y="430213"/>
            <a:ext cx="9142413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Calibri" charset="0"/>
              </a:rPr>
              <a:t>单击此处编辑母版标题样式</a:t>
            </a:r>
          </a:p>
        </p:txBody>
      </p:sp>
      <p:sp>
        <p:nvSpPr>
          <p:cNvPr id="102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668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Calibri" charset="0"/>
              </a:rPr>
              <a:t>单击此处编辑母版文本样式</a:t>
            </a:r>
            <a:endParaRPr lang="en-US" altLang="zh-CN">
              <a:sym typeface="Calibri" charset="0"/>
            </a:endParaRPr>
          </a:p>
          <a:p>
            <a:pPr lvl="1"/>
            <a:r>
              <a:rPr lang="zh-CN" altLang="en-US">
                <a:sym typeface="Calibri" charset="0"/>
              </a:rPr>
              <a:t>二级</a:t>
            </a:r>
            <a:endParaRPr lang="en-US" altLang="zh-CN">
              <a:sym typeface="Calibri" charset="0"/>
            </a:endParaRPr>
          </a:p>
          <a:p>
            <a:pPr lvl="2"/>
            <a:r>
              <a:rPr lang="zh-CN" altLang="en-US">
                <a:sym typeface="Calibri" charset="0"/>
              </a:rPr>
              <a:t>三级</a:t>
            </a:r>
            <a:endParaRPr lang="en-US" altLang="zh-CN">
              <a:sym typeface="Calibri" charset="0"/>
            </a:endParaRPr>
          </a:p>
          <a:p>
            <a:pPr lvl="3"/>
            <a:r>
              <a:rPr lang="zh-CN" altLang="en-US">
                <a:sym typeface="Calibri" charset="0"/>
              </a:rPr>
              <a:t>四级</a:t>
            </a:r>
            <a:endParaRPr lang="en-US" altLang="zh-CN">
              <a:sym typeface="Calibri" charset="0"/>
            </a:endParaRPr>
          </a:p>
          <a:p>
            <a:pPr lvl="4"/>
            <a:r>
              <a:rPr lang="zh-CN" altLang="en-US">
                <a:sym typeface="Calibri" charset="0"/>
              </a:rPr>
              <a:t>五级</a:t>
            </a:r>
          </a:p>
        </p:txBody>
      </p:sp>
      <p:sp>
        <p:nvSpPr>
          <p:cNvPr id="103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A74DC344-A8BF-014D-B3EF-7D30087B3493}" type="datetime1">
              <a:rPr lang="zh-CN" altLang="en-US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3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2" name="幻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7C47E98-DBB2-AD43-BE83-1273192B2E6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89" r:id="rId14"/>
    <p:sldLayoutId id="2147483690" r:id="rId15"/>
    <p:sldLayoutId id="2147483691" r:id="rId16"/>
    <p:sldLayoutId id="2147483692" r:id="rId17"/>
    <p:sldLayoutId id="2147483693" r:id="rId18"/>
  </p:sldLayoutIdLst>
  <p:hf sldNum="0" hdr="0" ftr="0"/>
  <p:txStyles>
    <p:titleStyle>
      <a:lvl1pPr marL="4572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  <a:sym typeface="Calibri" charset="0"/>
        </a:defRPr>
      </a:lvl1pPr>
      <a:lvl2pPr marL="4572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2pPr>
      <a:lvl3pPr marL="4572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3pPr>
      <a:lvl4pPr marL="4572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4pPr>
      <a:lvl5pPr marL="4572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charset="0"/>
          <a:ea typeface="宋体" charset="0"/>
          <a:cs typeface="宋体" charset="0"/>
          <a:sym typeface="Calibri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未标题-1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500063" y="2143125"/>
            <a:ext cx="813752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 eaLnBrk="1" hangingPunct="1"/>
            <a:r>
              <a:rPr lang="en-US" altLang="zh-CN" sz="4400" b="1" dirty="0" smtClean="0">
                <a:solidFill>
                  <a:srgbClr val="0070C0"/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Considerations on 5G Standardization</a:t>
            </a:r>
            <a:endParaRPr lang="en-US" altLang="zh-CN" sz="4400" b="1" dirty="0">
              <a:solidFill>
                <a:srgbClr val="0070C0"/>
              </a:solidFill>
              <a:latin typeface="Arial" pitchFamily="34" charset="0"/>
              <a:ea typeface="Microsoft YaHei" charset="0"/>
              <a:cs typeface="Arial" pitchFamily="34" charset="0"/>
            </a:endParaRPr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1738313" y="4286250"/>
            <a:ext cx="58340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0070C0"/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CMCC</a:t>
            </a: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7057098" y="238374"/>
            <a:ext cx="18732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400" dirty="0" smtClean="0">
                <a:solidFill>
                  <a:schemeClr val="accent1"/>
                </a:solidFill>
                <a:ea typeface="MS PGothic" charset="0"/>
                <a:cs typeface="MS PGothic" charset="0"/>
              </a:rPr>
              <a:t>RP</a:t>
            </a:r>
            <a:r>
              <a:rPr lang="en-US" altLang="zh-CN" sz="2400" dirty="0" smtClean="0">
                <a:solidFill>
                  <a:schemeClr val="accent1"/>
                </a:solidFill>
                <a:ea typeface="MS PGothic" charset="0"/>
                <a:cs typeface="MS PGothic" charset="0"/>
              </a:rPr>
              <a:t>-150316</a:t>
            </a:r>
            <a:endParaRPr lang="en-GB" altLang="zh-CN" sz="2400" dirty="0">
              <a:solidFill>
                <a:schemeClr val="accent1"/>
              </a:solidFill>
              <a:ea typeface="MS PGothic" charset="0"/>
              <a:cs typeface="MS PGothic" charset="0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5315" y="215371"/>
            <a:ext cx="5670551" cy="131677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solidFill>
                  <a:schemeClr val="accent1"/>
                </a:solidFill>
                <a:ea typeface="Batang" charset="0"/>
              </a:rPr>
              <a:t>TSG RAN meeting </a:t>
            </a:r>
            <a:r>
              <a:rPr lang="en-GB" altLang="zh-CN" sz="2200" dirty="0" smtClean="0">
                <a:solidFill>
                  <a:schemeClr val="accent1"/>
                </a:solidFill>
                <a:ea typeface="Batang" charset="0"/>
              </a:rPr>
              <a:t>#</a:t>
            </a:r>
            <a:r>
              <a:rPr lang="en-US" altLang="zh-CN" sz="2200" dirty="0" smtClean="0">
                <a:solidFill>
                  <a:schemeClr val="accent1"/>
                </a:solidFill>
                <a:ea typeface="Batang" charset="0"/>
              </a:rPr>
              <a:t>67, </a:t>
            </a: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 smtClean="0">
                <a:solidFill>
                  <a:schemeClr val="accent1"/>
                </a:solidFill>
                <a:ea typeface="Batang" charset="0"/>
              </a:rPr>
              <a:t>Shanghai</a:t>
            </a:r>
            <a:r>
              <a:rPr lang="en-GB" altLang="zh-CN" sz="2200" dirty="0">
                <a:solidFill>
                  <a:schemeClr val="accent1"/>
                </a:solidFill>
                <a:ea typeface="Batang" charset="0"/>
              </a:rPr>
              <a:t>, </a:t>
            </a:r>
            <a:r>
              <a:rPr lang="en-GB" altLang="zh-CN" sz="2200" dirty="0" smtClean="0">
                <a:solidFill>
                  <a:schemeClr val="accent1"/>
                </a:solidFill>
                <a:ea typeface="Batang" charset="0"/>
              </a:rPr>
              <a:t>P</a:t>
            </a:r>
            <a:r>
              <a:rPr lang="en-US" altLang="zh-CN" sz="2200" dirty="0" smtClean="0">
                <a:solidFill>
                  <a:schemeClr val="accent1"/>
                </a:solidFill>
                <a:ea typeface="Batang" charset="0"/>
              </a:rPr>
              <a:t>.</a:t>
            </a:r>
            <a:r>
              <a:rPr lang="zh-CN" altLang="en-US" sz="2200" dirty="0" smtClean="0">
                <a:solidFill>
                  <a:schemeClr val="accent1"/>
                </a:solidFill>
                <a:ea typeface="Batang" charset="0"/>
              </a:rPr>
              <a:t> </a:t>
            </a:r>
            <a:r>
              <a:rPr lang="en-US" altLang="zh-CN" sz="2200" dirty="0" smtClean="0">
                <a:solidFill>
                  <a:schemeClr val="accent1"/>
                </a:solidFill>
                <a:ea typeface="Batang" charset="0"/>
              </a:rPr>
              <a:t>R.</a:t>
            </a:r>
            <a:r>
              <a:rPr lang="zh-CN" altLang="en-US" sz="2200" dirty="0" smtClean="0">
                <a:solidFill>
                  <a:schemeClr val="accent1"/>
                </a:solidFill>
                <a:ea typeface="Batang" charset="0"/>
              </a:rPr>
              <a:t> </a:t>
            </a:r>
            <a:r>
              <a:rPr lang="en-GB" altLang="zh-CN" sz="2200" dirty="0" smtClean="0">
                <a:solidFill>
                  <a:schemeClr val="accent1"/>
                </a:solidFill>
                <a:ea typeface="Batang" charset="0"/>
              </a:rPr>
              <a:t>China</a:t>
            </a:r>
            <a:r>
              <a:rPr lang="en-US" altLang="zh-CN" sz="2200" dirty="0" smtClean="0">
                <a:solidFill>
                  <a:schemeClr val="accent1"/>
                </a:solidFill>
                <a:ea typeface="Batang" charset="0"/>
              </a:rPr>
              <a:t>,</a:t>
            </a:r>
            <a:r>
              <a:rPr lang="zh-CN" altLang="en-US" sz="2200" dirty="0" smtClean="0">
                <a:solidFill>
                  <a:schemeClr val="accent1"/>
                </a:solidFill>
                <a:ea typeface="Batang" charset="0"/>
              </a:rPr>
              <a:t> </a:t>
            </a:r>
            <a:r>
              <a:rPr lang="en-GB" altLang="zh-CN" sz="2200" dirty="0" smtClean="0">
                <a:solidFill>
                  <a:schemeClr val="accent1"/>
                </a:solidFill>
                <a:ea typeface="Batang" charset="0"/>
              </a:rPr>
              <a:t>March</a:t>
            </a:r>
            <a:r>
              <a:rPr lang="en-GB" altLang="zh-CN" sz="2200" dirty="0">
                <a:solidFill>
                  <a:schemeClr val="accent1"/>
                </a:solidFill>
                <a:ea typeface="Batang" charset="0"/>
              </a:rPr>
              <a:t>, 9-12, 2015 </a:t>
            </a:r>
            <a:endParaRPr lang="en-US" altLang="zh-CN" sz="2200" dirty="0">
              <a:solidFill>
                <a:schemeClr val="accent1"/>
              </a:solidFill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solidFill>
                  <a:schemeClr val="accent1"/>
                </a:solidFill>
                <a:ea typeface="Batang" charset="0"/>
              </a:rPr>
              <a:t>Agenda Item:	</a:t>
            </a:r>
            <a:r>
              <a:rPr lang="en-US" altLang="zh-CN" sz="2200" dirty="0" smtClean="0">
                <a:solidFill>
                  <a:schemeClr val="accent1"/>
                </a:solidFill>
                <a:ea typeface="Batang" charset="0"/>
              </a:rPr>
              <a:t>18</a:t>
            </a:r>
            <a:endParaRPr lang="en-US" altLang="ko-KR" sz="2200" dirty="0">
              <a:solidFill>
                <a:schemeClr val="accent1"/>
              </a:solidFill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solidFill>
                  <a:schemeClr val="accent1"/>
                </a:solidFill>
                <a:ea typeface="Batang" charset="0"/>
              </a:rPr>
              <a:t>Document for: Discussion</a:t>
            </a:r>
            <a:endParaRPr lang="en-GB" altLang="ja-JP" sz="2200" dirty="0">
              <a:solidFill>
                <a:schemeClr val="accent1"/>
              </a:solidFill>
              <a:ea typeface="Batan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80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>
                <a:latin typeface="Arial"/>
                <a:cs typeface="Arial"/>
              </a:rPr>
              <a:t>5G</a:t>
            </a:r>
            <a:r>
              <a:rPr kumimoji="1" lang="zh-CN" altLang="en-US" dirty="0" smtClean="0">
                <a:latin typeface="Arial"/>
                <a:cs typeface="Arial"/>
              </a:rPr>
              <a:t> </a:t>
            </a:r>
            <a:r>
              <a:rPr kumimoji="1" lang="en-US" altLang="zh-CN" dirty="0" smtClean="0">
                <a:latin typeface="Arial"/>
                <a:cs typeface="Arial"/>
              </a:rPr>
              <a:t>Status</a:t>
            </a:r>
            <a:r>
              <a:rPr kumimoji="1" lang="zh-CN" altLang="en-US" dirty="0" smtClean="0">
                <a:latin typeface="Arial"/>
                <a:cs typeface="Arial"/>
              </a:rPr>
              <a:t> </a:t>
            </a:r>
            <a:r>
              <a:rPr kumimoji="1" lang="en-US" altLang="zh-CN" dirty="0" smtClean="0">
                <a:latin typeface="Arial"/>
                <a:cs typeface="Arial"/>
              </a:rPr>
              <a:t>in ITU and 3GPP</a:t>
            </a:r>
            <a:endParaRPr kumimoji="1" lang="zh-CN" altLang="en-US" dirty="0">
              <a:latin typeface="Arial"/>
              <a:cs typeface="Arial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5131"/>
            <a:ext cx="8229600" cy="5476343"/>
          </a:xfrm>
        </p:spPr>
        <p:txBody>
          <a:bodyPr/>
          <a:lstStyle/>
          <a:p>
            <a:r>
              <a:rPr lang="en-US" altLang="zh-CN" sz="2400" dirty="0" smtClean="0">
                <a:latin typeface="Arial"/>
                <a:cs typeface="Arial"/>
              </a:rPr>
              <a:t>Status in ITU and 3GPP</a:t>
            </a:r>
          </a:p>
          <a:p>
            <a:pPr lvl="1"/>
            <a:r>
              <a:rPr lang="en-US" altLang="zh-CN" sz="2400" dirty="0" smtClean="0">
                <a:latin typeface="Arial"/>
                <a:cs typeface="Arial"/>
              </a:rPr>
              <a:t>ITU</a:t>
            </a:r>
          </a:p>
          <a:p>
            <a:pPr lvl="2"/>
            <a:r>
              <a:rPr lang="en-US" altLang="zh-CN" sz="2000" dirty="0" smtClean="0">
                <a:latin typeface="Arial"/>
                <a:cs typeface="Arial"/>
              </a:rPr>
              <a:t>The schedule of IMT-2020 has been determined, while ITU Vision will be finished in June, 2015</a:t>
            </a:r>
          </a:p>
          <a:p>
            <a:pPr lvl="2"/>
            <a:r>
              <a:rPr lang="en-US" altLang="zh-CN" sz="2000" dirty="0" smtClean="0">
                <a:latin typeface="Arial"/>
                <a:cs typeface="Arial"/>
              </a:rPr>
              <a:t>After, performance requirements study will be started</a:t>
            </a:r>
            <a:r>
              <a:rPr lang="zh-CN" altLang="en-US" sz="2000" dirty="0" smtClean="0">
                <a:latin typeface="Arial"/>
                <a:cs typeface="Arial"/>
              </a:rPr>
              <a:t> </a:t>
            </a:r>
            <a:r>
              <a:rPr lang="en-US" altLang="zh-CN" sz="2000" dirty="0" smtClean="0">
                <a:latin typeface="Arial"/>
                <a:cs typeface="Arial"/>
              </a:rPr>
              <a:t>from</a:t>
            </a:r>
            <a:r>
              <a:rPr lang="zh-CN" altLang="en-US" sz="2000" dirty="0" smtClean="0">
                <a:latin typeface="Arial"/>
                <a:cs typeface="Arial"/>
              </a:rPr>
              <a:t> </a:t>
            </a:r>
            <a:r>
              <a:rPr lang="en-US" altLang="zh-CN" sz="2000" dirty="0" smtClean="0">
                <a:latin typeface="Arial"/>
                <a:cs typeface="Arial"/>
              </a:rPr>
              <a:t>Feb.</a:t>
            </a:r>
            <a:r>
              <a:rPr lang="zh-CN" altLang="en-US" sz="2000" dirty="0" smtClean="0">
                <a:latin typeface="Arial"/>
                <a:cs typeface="Arial"/>
              </a:rPr>
              <a:t> </a:t>
            </a:r>
            <a:r>
              <a:rPr lang="en-US" altLang="zh-CN" sz="2000" dirty="0" smtClean="0">
                <a:latin typeface="Arial"/>
                <a:cs typeface="Arial"/>
              </a:rPr>
              <a:t>2016</a:t>
            </a:r>
            <a:r>
              <a:rPr lang="zh-CN" altLang="en-US" sz="2000" dirty="0" smtClean="0">
                <a:latin typeface="Arial"/>
                <a:cs typeface="Arial"/>
              </a:rPr>
              <a:t> </a:t>
            </a:r>
            <a:r>
              <a:rPr lang="en-US" altLang="zh-CN" sz="2000" dirty="0" smtClean="0">
                <a:latin typeface="Arial"/>
                <a:cs typeface="Arial"/>
              </a:rPr>
              <a:t>to</a:t>
            </a:r>
            <a:r>
              <a:rPr lang="zh-CN" altLang="en-US" sz="2000" dirty="0" smtClean="0">
                <a:latin typeface="Arial"/>
                <a:cs typeface="Arial"/>
              </a:rPr>
              <a:t> </a:t>
            </a:r>
            <a:r>
              <a:rPr lang="en-US" altLang="zh-CN" sz="2000" dirty="0" smtClean="0">
                <a:latin typeface="Arial"/>
                <a:cs typeface="Arial"/>
              </a:rPr>
              <a:t>Feb.</a:t>
            </a:r>
            <a:r>
              <a:rPr lang="zh-CN" altLang="en-US" sz="2000" dirty="0" smtClean="0">
                <a:latin typeface="Arial"/>
                <a:cs typeface="Arial"/>
              </a:rPr>
              <a:t> </a:t>
            </a:r>
            <a:r>
              <a:rPr lang="en-US" altLang="zh-CN" sz="2000" dirty="0" smtClean="0">
                <a:latin typeface="Arial"/>
                <a:cs typeface="Arial"/>
              </a:rPr>
              <a:t>2017</a:t>
            </a:r>
          </a:p>
          <a:p>
            <a:pPr lvl="2"/>
            <a:r>
              <a:rPr lang="en-US" altLang="zh-CN" sz="2000" dirty="0" smtClean="0">
                <a:latin typeface="Arial"/>
                <a:cs typeface="Arial"/>
              </a:rPr>
              <a:t>Proposal submission deadline is June, 2019 and specification deadline is October, 2020</a:t>
            </a:r>
          </a:p>
          <a:p>
            <a:pPr lvl="1"/>
            <a:r>
              <a:rPr lang="en-US" altLang="zh-CN" sz="2400" dirty="0" smtClean="0">
                <a:latin typeface="Arial"/>
                <a:cs typeface="Arial"/>
              </a:rPr>
              <a:t>3GPP</a:t>
            </a:r>
          </a:p>
          <a:p>
            <a:pPr lvl="2"/>
            <a:r>
              <a:rPr lang="en-US" altLang="zh-CN" sz="2000" dirty="0" smtClean="0">
                <a:latin typeface="Arial"/>
                <a:cs typeface="Arial"/>
              </a:rPr>
              <a:t>SA1 has initiated the 5G</a:t>
            </a:r>
            <a:r>
              <a:rPr lang="zh-CN" altLang="en-US" sz="2000" dirty="0" smtClean="0">
                <a:latin typeface="Arial"/>
                <a:cs typeface="Arial"/>
              </a:rPr>
              <a:t> </a:t>
            </a:r>
            <a:r>
              <a:rPr lang="en-US" altLang="zh-CN" sz="2000" dirty="0" smtClean="0">
                <a:latin typeface="Arial"/>
                <a:cs typeface="Arial"/>
              </a:rPr>
              <a:t>related discussion </a:t>
            </a:r>
            <a:r>
              <a:rPr lang="en-US" altLang="zh-CN" sz="2000" dirty="0">
                <a:latin typeface="Arial"/>
                <a:cs typeface="Arial"/>
              </a:rPr>
              <a:t>from New Services and Markets Technology </a:t>
            </a:r>
            <a:r>
              <a:rPr lang="en-US" altLang="zh-CN" sz="2000" dirty="0" smtClean="0">
                <a:latin typeface="Arial"/>
                <a:cs typeface="Arial"/>
              </a:rPr>
              <a:t>perspective</a:t>
            </a:r>
          </a:p>
          <a:p>
            <a:pPr lvl="2"/>
            <a:r>
              <a:rPr lang="en-US" altLang="zh-CN" sz="2000" dirty="0" smtClean="0">
                <a:latin typeface="Arial"/>
                <a:cs typeface="Arial"/>
              </a:rPr>
              <a:t>It is anticipated that the work of 5G will be formally started from R14 in RAN</a:t>
            </a:r>
          </a:p>
          <a:p>
            <a:r>
              <a:rPr lang="en-US" altLang="zh-CN" sz="2400" dirty="0" smtClean="0">
                <a:latin typeface="Arial"/>
                <a:cs typeface="Arial"/>
              </a:rPr>
              <a:t>Therefore, we need to discuss and determine the schedule and get companies prepared</a:t>
            </a:r>
          </a:p>
          <a:p>
            <a:endParaRPr kumimoji="1" lang="zh-CN" altLang="en-US" sz="2800" dirty="0">
              <a:latin typeface="Arial"/>
              <a:cs typeface="Arial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DC344-A8BF-014D-B3EF-7D30087B3493}" type="datetime1">
              <a:rPr lang="zh-CN" altLang="en-US" smtClean="0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36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204790" y="315381"/>
            <a:ext cx="44079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457200" indent="-457200"/>
            <a:r>
              <a:rPr lang="en-US" altLang="zh-CN" sz="2800" b="1" dirty="0">
                <a:latin typeface="Arial"/>
                <a:ea typeface="+mj-ea"/>
                <a:cs typeface="Arial"/>
                <a:sym typeface="Calibri" charset="0"/>
              </a:rPr>
              <a:t>Potential Timeline for 5G</a:t>
            </a:r>
            <a:endParaRPr lang="zh-CN" altLang="en-US" sz="2800" b="1" dirty="0">
              <a:latin typeface="Arial"/>
              <a:ea typeface="+mj-ea"/>
              <a:cs typeface="Arial"/>
              <a:sym typeface="Calibri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4925" y="2895073"/>
            <a:ext cx="9109075" cy="2726794"/>
          </a:xfrm>
          <a:prstGeom prst="rect">
            <a:avLst/>
          </a:prstGeom>
          <a:solidFill>
            <a:srgbClr val="CCFFCC">
              <a:alpha val="29019"/>
            </a:srgbClr>
          </a:solidFill>
          <a:ln>
            <a:noFill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kumimoji="1" lang="zh-CN" altLang="en-US" b="1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427038" y="1268413"/>
          <a:ext cx="7929562" cy="371475"/>
        </p:xfrm>
        <a:graphic>
          <a:graphicData uri="http://schemas.openxmlformats.org/drawingml/2006/table">
            <a:tbl>
              <a:tblPr/>
              <a:tblGrid>
                <a:gridCol w="722312"/>
                <a:gridCol w="720725"/>
                <a:gridCol w="720725"/>
                <a:gridCol w="720725"/>
                <a:gridCol w="720725"/>
                <a:gridCol w="720725"/>
                <a:gridCol w="720725"/>
                <a:gridCol w="722313"/>
                <a:gridCol w="719137"/>
                <a:gridCol w="720725"/>
                <a:gridCol w="72072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2012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2013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2014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2015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2016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2017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2018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2019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2020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2021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2022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1443" marR="91443" marT="45798" marB="4579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5A87"/>
                    </a:solidFill>
                  </a:tcPr>
                </a:tc>
              </a:tr>
            </a:tbl>
          </a:graphicData>
        </a:graphic>
      </p:graphicFrame>
      <p:cxnSp>
        <p:nvCxnSpPr>
          <p:cNvPr id="44" name="直接连接符 4"/>
          <p:cNvCxnSpPr/>
          <p:nvPr/>
        </p:nvCxnSpPr>
        <p:spPr>
          <a:xfrm>
            <a:off x="1150938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5" name="直接连接符 7"/>
          <p:cNvCxnSpPr/>
          <p:nvPr/>
        </p:nvCxnSpPr>
        <p:spPr>
          <a:xfrm>
            <a:off x="1871663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6" name="直接连接符 8"/>
          <p:cNvCxnSpPr/>
          <p:nvPr/>
        </p:nvCxnSpPr>
        <p:spPr>
          <a:xfrm>
            <a:off x="2601913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7" name="直接连接符 9"/>
          <p:cNvCxnSpPr/>
          <p:nvPr/>
        </p:nvCxnSpPr>
        <p:spPr>
          <a:xfrm>
            <a:off x="3311525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8" name="直接连接符 10"/>
          <p:cNvCxnSpPr/>
          <p:nvPr/>
        </p:nvCxnSpPr>
        <p:spPr>
          <a:xfrm>
            <a:off x="4030663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9" name="直接连接符 11"/>
          <p:cNvCxnSpPr/>
          <p:nvPr/>
        </p:nvCxnSpPr>
        <p:spPr>
          <a:xfrm>
            <a:off x="4751388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0" name="直接连接符 12"/>
          <p:cNvCxnSpPr/>
          <p:nvPr/>
        </p:nvCxnSpPr>
        <p:spPr>
          <a:xfrm>
            <a:off x="5481638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1" name="直接连接符 13"/>
          <p:cNvCxnSpPr/>
          <p:nvPr/>
        </p:nvCxnSpPr>
        <p:spPr>
          <a:xfrm>
            <a:off x="6202363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2" name="直接连接符 14"/>
          <p:cNvCxnSpPr/>
          <p:nvPr/>
        </p:nvCxnSpPr>
        <p:spPr>
          <a:xfrm>
            <a:off x="6911975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3" name="直接连接符 15"/>
          <p:cNvCxnSpPr/>
          <p:nvPr/>
        </p:nvCxnSpPr>
        <p:spPr>
          <a:xfrm>
            <a:off x="7642225" y="1196975"/>
            <a:ext cx="0" cy="5587203"/>
          </a:xfrm>
          <a:prstGeom prst="line">
            <a:avLst/>
          </a:prstGeom>
          <a:ln>
            <a:solidFill>
              <a:srgbClr val="4F81B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5" name="TextBox 14"/>
          <p:cNvSpPr txBox="1"/>
          <p:nvPr/>
        </p:nvSpPr>
        <p:spPr>
          <a:xfrm>
            <a:off x="3311525" y="3215748"/>
            <a:ext cx="1511299" cy="431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0"/>
                </a:schemeClr>
              </a:gs>
              <a:gs pos="85000">
                <a:schemeClr val="accent5"/>
              </a:gs>
              <a:gs pos="15000">
                <a:schemeClr val="accent5"/>
              </a:gs>
            </a:gsLst>
            <a:lin ang="0" scaled="1"/>
            <a:tileRect/>
          </a:gradFill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REL-14</a:t>
            </a:r>
            <a:endParaRPr lang="zh-CN" altLang="en-US" sz="1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4385733" y="3657675"/>
            <a:ext cx="1720629" cy="431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0"/>
                </a:schemeClr>
              </a:gs>
              <a:gs pos="85000">
                <a:schemeClr val="accent5"/>
              </a:gs>
              <a:gs pos="15000">
                <a:schemeClr val="accent5"/>
              </a:gs>
            </a:gsLst>
            <a:lin ang="0" scaled="1"/>
            <a:tileRect/>
          </a:gradFill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REL-15</a:t>
            </a:r>
            <a:endParaRPr lang="zh-CN" altLang="en-US" sz="14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4925" y="1671991"/>
            <a:ext cx="9109075" cy="1152525"/>
          </a:xfrm>
          <a:prstGeom prst="rect">
            <a:avLst/>
          </a:prstGeom>
          <a:solidFill>
            <a:srgbClr val="CCFFCC">
              <a:alpha val="29019"/>
            </a:srgbClr>
          </a:solidFill>
          <a:ln>
            <a:noFill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kumimoji="1" lang="zh-CN" altLang="en-US" b="1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58" name="图片 57" descr="ITU-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819829"/>
            <a:ext cx="649287" cy="733425"/>
          </a:xfrm>
          <a:prstGeom prst="rect">
            <a:avLst/>
          </a:prstGeom>
          <a:noFill/>
          <a:ln>
            <a:noFill/>
          </a:ln>
          <a:effectLst>
            <a:outerShdw blurRad="635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14"/>
          <p:cNvSpPr txBox="1"/>
          <p:nvPr/>
        </p:nvSpPr>
        <p:spPr>
          <a:xfrm>
            <a:off x="2797175" y="1734104"/>
            <a:ext cx="514350" cy="4318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85000">
                <a:schemeClr val="accent1"/>
              </a:gs>
              <a:gs pos="15000">
                <a:schemeClr val="accent1"/>
              </a:gs>
            </a:gsLst>
            <a:lin ang="0" scaled="1"/>
            <a:tileRect/>
          </a:gradFill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kumimoji="0" lang="en-US" altLang="zh-CN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WRC</a:t>
            </a:r>
          </a:p>
          <a:p>
            <a:pPr algn="ctr">
              <a:defRPr/>
            </a:pPr>
            <a:r>
              <a:rPr kumimoji="0" lang="en-US" altLang="zh-CN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kumimoji="0" lang="zh-CN" altLang="en-US" sz="11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4"/>
          <p:cNvSpPr txBox="1"/>
          <p:nvPr/>
        </p:nvSpPr>
        <p:spPr>
          <a:xfrm>
            <a:off x="1006475" y="2315129"/>
            <a:ext cx="2016125" cy="461962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85000">
                <a:schemeClr val="accent1"/>
              </a:gs>
              <a:gs pos="15000">
                <a:schemeClr val="accent1"/>
              </a:gs>
            </a:gsLst>
            <a:lin ang="0" scaled="1"/>
            <a:tileRect/>
          </a:gradFill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120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IMT. </a:t>
            </a:r>
          </a:p>
          <a:p>
            <a:pPr algn="ctr">
              <a:defRPr/>
            </a:pPr>
            <a:r>
              <a:rPr lang="en-US" altLang="zh-CN" sz="120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VISION</a:t>
            </a:r>
            <a:endParaRPr lang="zh-CN" altLang="en-US" sz="120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4"/>
          <p:cNvSpPr txBox="1"/>
          <p:nvPr/>
        </p:nvSpPr>
        <p:spPr>
          <a:xfrm>
            <a:off x="4822825" y="2345291"/>
            <a:ext cx="1044575" cy="401638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85000">
                <a:schemeClr val="accent1"/>
              </a:gs>
              <a:gs pos="15000">
                <a:schemeClr val="accent1"/>
              </a:gs>
            </a:gsLst>
            <a:lin ang="0" scaled="1"/>
            <a:tileRect/>
          </a:gradFill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“IMT-2020” proposals</a:t>
            </a:r>
            <a:endParaRPr lang="zh-CN" altLang="en-US" sz="100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6335713" y="2270679"/>
            <a:ext cx="1189037" cy="40163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85000">
                <a:schemeClr val="accent1"/>
              </a:gs>
              <a:gs pos="15000">
                <a:schemeClr val="accent1"/>
              </a:gs>
            </a:gsLst>
            <a:lin ang="0" scaled="1"/>
            <a:tileRect/>
          </a:gradFill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“IMT-2020” specifications</a:t>
            </a:r>
            <a:endParaRPr lang="zh-CN" altLang="en-US" sz="100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3" name="图片 62" descr="3GPP_TM_RD副本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3962922"/>
            <a:ext cx="865187" cy="504825"/>
          </a:xfrm>
          <a:prstGeom prst="rect">
            <a:avLst/>
          </a:prstGeom>
          <a:noFill/>
          <a:ln>
            <a:noFill/>
          </a:ln>
          <a:effectLst>
            <a:outerShdw blurRad="635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14"/>
          <p:cNvSpPr txBox="1"/>
          <p:nvPr/>
        </p:nvSpPr>
        <p:spPr>
          <a:xfrm>
            <a:off x="5335588" y="1738866"/>
            <a:ext cx="587375" cy="4318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85000">
                <a:schemeClr val="accent1"/>
              </a:gs>
              <a:gs pos="15000">
                <a:schemeClr val="accent1"/>
              </a:gs>
            </a:gsLst>
            <a:lin ang="0" scaled="1"/>
            <a:tileRect/>
          </a:gradFill>
        </p:spPr>
        <p:txBody>
          <a:bodyPr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kumimoji="0" lang="en-US" altLang="zh-CN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WRC</a:t>
            </a:r>
          </a:p>
          <a:p>
            <a:pPr algn="ctr">
              <a:defRPr/>
            </a:pPr>
            <a:r>
              <a:rPr kumimoji="0" lang="en-US" altLang="zh-CN" sz="11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18/19</a:t>
            </a:r>
            <a:endParaRPr kumimoji="0" lang="zh-CN" altLang="en-US" sz="11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圆角矩形标注 68"/>
          <p:cNvSpPr/>
          <p:nvPr/>
        </p:nvSpPr>
        <p:spPr>
          <a:xfrm>
            <a:off x="575732" y="2886365"/>
            <a:ext cx="2446867" cy="658765"/>
          </a:xfrm>
          <a:prstGeom prst="wedgeRoundRectCallout">
            <a:avLst>
              <a:gd name="adj1" fmla="val 66276"/>
              <a:gd name="adj2" fmla="val 3894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88900" indent="-88900">
              <a:buFont typeface="Arial" pitchFamily="34" charset="0"/>
              <a:buChar char="•"/>
              <a:defRPr/>
            </a:pPr>
            <a:r>
              <a:rPr lang="en-US" altLang="zh-CN" sz="1400" dirty="0">
                <a:solidFill>
                  <a:srgbClr val="000000"/>
                </a:solidFill>
              </a:rPr>
              <a:t>S</a:t>
            </a:r>
            <a:r>
              <a:rPr lang="en-US" altLang="zh-CN" sz="1400" dirty="0" smtClean="0">
                <a:solidFill>
                  <a:srgbClr val="000000"/>
                </a:solidFill>
              </a:rPr>
              <a:t>cenarios </a:t>
            </a:r>
            <a:r>
              <a:rPr lang="en-US" altLang="zh-CN" sz="1400" dirty="0">
                <a:solidFill>
                  <a:srgbClr val="000000"/>
                </a:solidFill>
              </a:rPr>
              <a:t>and requirements</a:t>
            </a:r>
          </a:p>
          <a:p>
            <a:pPr marL="88900" indent="-88900">
              <a:buFont typeface="Arial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000000"/>
                </a:solidFill>
              </a:rPr>
              <a:t>SIs for evolved LTE</a:t>
            </a:r>
            <a:r>
              <a:rPr lang="zh-CN" altLang="en-US" sz="1400" dirty="0" smtClean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and/or </a:t>
            </a:r>
            <a:r>
              <a:rPr lang="en-US" altLang="zh-CN" sz="1400" dirty="0">
                <a:solidFill>
                  <a:srgbClr val="000000"/>
                </a:solidFill>
              </a:rPr>
              <a:t>new </a:t>
            </a:r>
            <a:r>
              <a:rPr lang="en-US" altLang="zh-CN" sz="1400" dirty="0" smtClean="0">
                <a:solidFill>
                  <a:srgbClr val="000000"/>
                </a:solidFill>
              </a:rPr>
              <a:t>RAT</a:t>
            </a:r>
          </a:p>
        </p:txBody>
      </p:sp>
      <p:sp>
        <p:nvSpPr>
          <p:cNvPr id="70" name="圆角矩形标注 69"/>
          <p:cNvSpPr/>
          <p:nvPr/>
        </p:nvSpPr>
        <p:spPr>
          <a:xfrm>
            <a:off x="5900735" y="4322534"/>
            <a:ext cx="1011240" cy="468369"/>
          </a:xfrm>
          <a:prstGeom prst="wedgeRoundRectCallout">
            <a:avLst>
              <a:gd name="adj1" fmla="val -95640"/>
              <a:gd name="adj2" fmla="val -9032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88900" indent="-88900">
              <a:buFont typeface="Arial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000000"/>
                </a:solidFill>
              </a:rPr>
              <a:t>WIs/SIs</a:t>
            </a:r>
          </a:p>
        </p:txBody>
      </p:sp>
      <p:sp>
        <p:nvSpPr>
          <p:cNvPr id="71" name="TextBox 14"/>
          <p:cNvSpPr txBox="1"/>
          <p:nvPr/>
        </p:nvSpPr>
        <p:spPr>
          <a:xfrm>
            <a:off x="5924579" y="3222098"/>
            <a:ext cx="1116012" cy="431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0"/>
                </a:schemeClr>
              </a:gs>
              <a:gs pos="85000">
                <a:schemeClr val="accent5"/>
              </a:gs>
              <a:gs pos="15000">
                <a:schemeClr val="accent5"/>
              </a:gs>
            </a:gsLst>
            <a:lin ang="0" scaled="1"/>
            <a:tileRect/>
          </a:gradFill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1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REL-16</a:t>
            </a:r>
            <a:endParaRPr lang="zh-CN" altLang="en-US" sz="14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14"/>
          <p:cNvSpPr txBox="1"/>
          <p:nvPr/>
        </p:nvSpPr>
        <p:spPr>
          <a:xfrm>
            <a:off x="3081334" y="3681937"/>
            <a:ext cx="1208931" cy="431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0"/>
                </a:schemeClr>
              </a:gs>
              <a:gs pos="85000">
                <a:schemeClr val="accent5"/>
              </a:gs>
              <a:gs pos="15000">
                <a:schemeClr val="accent5"/>
              </a:gs>
            </a:gsLst>
            <a:lin ang="0" scaled="1"/>
            <a:tileRect/>
          </a:gradFill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endParaRPr lang="en-US" altLang="zh-CN" sz="14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818248" y="3730899"/>
            <a:ext cx="17658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Channel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Modeling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3600" y="3470380"/>
            <a:ext cx="672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/>
              <a:t>RAN</a:t>
            </a:r>
            <a:endParaRPr kumimoji="1"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914399" y="4906219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/>
              <a:t>SA</a:t>
            </a:r>
            <a:endParaRPr kumimoji="1" lang="zh-CN" altLang="en-US" dirty="0"/>
          </a:p>
        </p:txBody>
      </p:sp>
      <p:sp>
        <p:nvSpPr>
          <p:cNvPr id="72" name="圆角矩形标注 71"/>
          <p:cNvSpPr/>
          <p:nvPr/>
        </p:nvSpPr>
        <p:spPr>
          <a:xfrm>
            <a:off x="7040591" y="3523646"/>
            <a:ext cx="2051050" cy="438565"/>
          </a:xfrm>
          <a:prstGeom prst="wedgeRoundRectCallout">
            <a:avLst>
              <a:gd name="adj1" fmla="val -66492"/>
              <a:gd name="adj2" fmla="val -10407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88900" indent="-88900">
              <a:buFont typeface="Arial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000000"/>
                </a:solidFill>
              </a:rPr>
              <a:t>Further Enhancements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3775367" y="5059651"/>
            <a:ext cx="2913299" cy="431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0"/>
                </a:schemeClr>
              </a:gs>
              <a:gs pos="85000">
                <a:schemeClr val="accent5"/>
              </a:gs>
              <a:gs pos="15000">
                <a:schemeClr val="accent5"/>
              </a:gs>
            </a:gsLst>
            <a:lin ang="0" scaled="1"/>
            <a:tileRect/>
          </a:gradFill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endParaRPr lang="en-US" altLang="zh-CN" sz="14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290265" y="5129457"/>
            <a:ext cx="18160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Stage2/3 WG in SA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51329" y="5716852"/>
            <a:ext cx="9109075" cy="1067326"/>
          </a:xfrm>
          <a:prstGeom prst="rect">
            <a:avLst/>
          </a:prstGeom>
          <a:solidFill>
            <a:srgbClr val="CCFFCC">
              <a:alpha val="29019"/>
            </a:srgbClr>
          </a:solidFill>
          <a:ln>
            <a:noFill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kumimoji="1" lang="zh-CN" altLang="en-US" b="1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92" y="5889724"/>
            <a:ext cx="132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NGMN and others</a:t>
            </a:r>
            <a:endParaRPr kumimoji="1" lang="zh-CN" altLang="en-US" dirty="0"/>
          </a:p>
        </p:txBody>
      </p:sp>
      <p:sp>
        <p:nvSpPr>
          <p:cNvPr id="38" name="圆角矩形标注 37"/>
          <p:cNvSpPr/>
          <p:nvPr/>
        </p:nvSpPr>
        <p:spPr>
          <a:xfrm>
            <a:off x="837811" y="5356874"/>
            <a:ext cx="1959364" cy="529986"/>
          </a:xfrm>
          <a:prstGeom prst="wedgeRoundRectCallout">
            <a:avLst>
              <a:gd name="adj1" fmla="val 55671"/>
              <a:gd name="adj2" fmla="val -86441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88900" indent="-88900">
              <a:buFont typeface="Arial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000000"/>
                </a:solidFill>
              </a:rPr>
              <a:t>Good input for RAN and other SA WGs</a:t>
            </a:r>
          </a:p>
        </p:txBody>
      </p:sp>
      <p:sp>
        <p:nvSpPr>
          <p:cNvPr id="37" name="TextBox 14"/>
          <p:cNvSpPr txBox="1"/>
          <p:nvPr/>
        </p:nvSpPr>
        <p:spPr>
          <a:xfrm>
            <a:off x="2797175" y="5059651"/>
            <a:ext cx="864365" cy="431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0"/>
                </a:schemeClr>
              </a:gs>
              <a:gs pos="85000">
                <a:schemeClr val="accent5"/>
              </a:gs>
              <a:gs pos="15000">
                <a:schemeClr val="accent5"/>
              </a:gs>
            </a:gsLst>
            <a:lin ang="0" scaled="1"/>
            <a:tileRect/>
          </a:gradFill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endParaRPr lang="en-US" altLang="zh-CN" sz="14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387932" y="5003131"/>
            <a:ext cx="161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Use Case Requirements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2600" y="2803345"/>
            <a:ext cx="406400" cy="4064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22637" y="2710407"/>
            <a:ext cx="1104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/>
              <a:t>Workshop</a:t>
            </a:r>
            <a:endParaRPr kumimoji="1" lang="zh-CN" altLang="en-US" sz="1600" dirty="0"/>
          </a:p>
        </p:txBody>
      </p:sp>
      <p:sp>
        <p:nvSpPr>
          <p:cNvPr id="74" name="TextBox 14"/>
          <p:cNvSpPr txBox="1"/>
          <p:nvPr/>
        </p:nvSpPr>
        <p:spPr>
          <a:xfrm>
            <a:off x="3171824" y="2166414"/>
            <a:ext cx="1213909" cy="600164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85000">
                <a:schemeClr val="accent1"/>
              </a:gs>
              <a:gs pos="15000">
                <a:schemeClr val="accent1"/>
              </a:gs>
            </a:gsLst>
            <a:lin ang="0" scaled="1"/>
            <a:tileRect/>
          </a:gradFill>
        </p:spPr>
        <p:txBody>
          <a:bodyPr wrap="square" anchor="ctr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kumimoji="0"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Technical Performance Requirements</a:t>
            </a:r>
            <a:endParaRPr kumimoji="0" lang="zh-CN" altLang="en-US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14"/>
          <p:cNvSpPr txBox="1"/>
          <p:nvPr/>
        </p:nvSpPr>
        <p:spPr>
          <a:xfrm>
            <a:off x="1838090" y="5917992"/>
            <a:ext cx="959086" cy="431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100000">
                <a:schemeClr val="accent5">
                  <a:alpha val="0"/>
                </a:schemeClr>
              </a:gs>
              <a:gs pos="85000">
                <a:schemeClr val="accent5"/>
              </a:gs>
              <a:gs pos="15000">
                <a:schemeClr val="accent5"/>
              </a:gs>
            </a:gsLst>
            <a:lin ang="0" scaled="1"/>
            <a:tileRect/>
          </a:gradFill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endParaRPr lang="en-US" altLang="zh-CN" sz="14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444044" y="5858520"/>
            <a:ext cx="1484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Use Cases and Requirements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圆角矩形标注 53"/>
          <p:cNvSpPr/>
          <p:nvPr/>
        </p:nvSpPr>
        <p:spPr>
          <a:xfrm>
            <a:off x="1658738" y="4233562"/>
            <a:ext cx="2002802" cy="468369"/>
          </a:xfrm>
          <a:prstGeom prst="wedgeRoundRectCallout">
            <a:avLst>
              <a:gd name="adj1" fmla="val 44801"/>
              <a:gd name="adj2" fmla="val -7948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88900" indent="-88900">
              <a:buFont typeface="Arial" pitchFamily="34" charset="0"/>
              <a:buChar char="•"/>
              <a:defRPr/>
            </a:pPr>
            <a:r>
              <a:rPr lang="en-US" altLang="zh-CN" sz="1400" dirty="0" smtClean="0">
                <a:solidFill>
                  <a:srgbClr val="000000"/>
                </a:solidFill>
              </a:rPr>
              <a:t>Starting time could be further discussed</a:t>
            </a:r>
            <a:endParaRPr lang="en-US" altLang="zh-CN" sz="14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67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204790" y="315381"/>
            <a:ext cx="41548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457200" indent="-457200"/>
            <a:r>
              <a:rPr lang="en-US" altLang="zh-CN" sz="2800" b="1" dirty="0" smtClean="0">
                <a:latin typeface="Arial"/>
                <a:ea typeface="+mj-ea"/>
                <a:cs typeface="Arial"/>
              </a:rPr>
              <a:t>Further Considerations</a:t>
            </a:r>
            <a:endParaRPr lang="zh-CN" altLang="en-US" sz="2800" b="1" dirty="0">
              <a:latin typeface="Arial"/>
              <a:ea typeface="+mj-ea"/>
              <a:cs typeface="Arial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57200" y="1380600"/>
            <a:ext cx="8229600" cy="4525962"/>
          </a:xfrm>
          <a:prstGeom prst="rect">
            <a:avLst/>
          </a:prstGeom>
        </p:spPr>
        <p:txBody>
          <a:bodyPr/>
          <a:lstStyle>
            <a:lvl1pPr marL="342900"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5pPr>
            <a:lvl6pPr marL="25146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6pPr>
            <a:lvl7pPr marL="29718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7pPr>
            <a:lvl8pPr marL="3429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8pPr>
            <a:lvl9pPr marL="3886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9pPr>
          </a:lstStyle>
          <a:p>
            <a:r>
              <a:rPr lang="en-US" altLang="zh-CN" sz="2400" dirty="0" smtClean="0">
                <a:latin typeface="Arial"/>
                <a:cs typeface="Arial"/>
              </a:rPr>
              <a:t>Outside 3GPP</a:t>
            </a:r>
          </a:p>
          <a:p>
            <a:pPr lvl="1"/>
            <a:r>
              <a:rPr lang="en-US" altLang="zh-CN" sz="2000" dirty="0" smtClean="0">
                <a:latin typeface="Arial"/>
                <a:cs typeface="Arial"/>
              </a:rPr>
              <a:t>ITU-R IMT.VISION should be the high-level guidance for 3GPP work.</a:t>
            </a:r>
          </a:p>
          <a:p>
            <a:pPr lvl="1"/>
            <a:r>
              <a:rPr lang="en-US" altLang="zh-CN" sz="2000" dirty="0" smtClean="0">
                <a:latin typeface="Arial"/>
                <a:cs typeface="Arial"/>
              </a:rPr>
              <a:t>Requirements of 3GPP should fulfill or exceed the corresponding ITU-R requirements.</a:t>
            </a:r>
          </a:p>
          <a:p>
            <a:pPr lvl="1"/>
            <a:r>
              <a:rPr lang="en-US" altLang="zh-CN" sz="2000" dirty="0" smtClean="0">
                <a:latin typeface="Arial"/>
                <a:cs typeface="Arial"/>
              </a:rPr>
              <a:t>Operators’ requirements in other organization, e.g. NGMN, should be referred to.</a:t>
            </a:r>
          </a:p>
          <a:p>
            <a:r>
              <a:rPr lang="en-US" altLang="zh-CN" sz="2400" dirty="0" smtClean="0">
                <a:latin typeface="Arial"/>
                <a:cs typeface="Arial"/>
              </a:rPr>
              <a:t>Inside 3GPP</a:t>
            </a:r>
          </a:p>
          <a:p>
            <a:pPr lvl="1"/>
            <a:r>
              <a:rPr lang="en-US" altLang="zh-CN" sz="2000" dirty="0" smtClean="0">
                <a:latin typeface="Arial"/>
                <a:cs typeface="Arial"/>
              </a:rPr>
              <a:t>Workshop is anticipated in Q4 2015, and prefer to </a:t>
            </a:r>
            <a:r>
              <a:rPr lang="en-US" altLang="zh-CN" sz="2000" dirty="0" smtClean="0">
                <a:latin typeface="Arial"/>
                <a:cs typeface="Arial"/>
              </a:rPr>
              <a:t>hold </a:t>
            </a:r>
            <a:r>
              <a:rPr lang="en-US" altLang="zh-CN" sz="2000" dirty="0" smtClean="0">
                <a:latin typeface="Arial"/>
                <a:cs typeface="Arial"/>
              </a:rPr>
              <a:t>between RAN#69 and RAN#70</a:t>
            </a:r>
          </a:p>
          <a:p>
            <a:pPr lvl="1"/>
            <a:r>
              <a:rPr lang="en-US" altLang="zh-CN" sz="2000" dirty="0" smtClean="0">
                <a:latin typeface="Arial"/>
                <a:cs typeface="Arial"/>
              </a:rPr>
              <a:t>SA1 study on use case requirements from service perspective could be a good input for RAN/</a:t>
            </a:r>
            <a:r>
              <a:rPr lang="en-US" altLang="zh-CN" sz="2000" dirty="0" smtClean="0">
                <a:latin typeface="Arial"/>
                <a:cs typeface="Arial"/>
              </a:rPr>
              <a:t>SA</a:t>
            </a:r>
            <a:endParaRPr lang="en-US" altLang="zh-CN" sz="20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3339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204790" y="315381"/>
            <a:ext cx="73080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457200" indent="-457200"/>
            <a:r>
              <a:rPr lang="en-US" altLang="zh-CN" sz="2800" b="1" dirty="0">
                <a:latin typeface="Arial"/>
                <a:ea typeface="+mj-ea"/>
                <a:cs typeface="Arial"/>
              </a:rPr>
              <a:t>Proposal on Scenarios and Requirements</a:t>
            </a:r>
            <a:endParaRPr lang="zh-CN" altLang="en-US" sz="2800" b="1" dirty="0">
              <a:latin typeface="Arial"/>
              <a:ea typeface="+mj-ea"/>
              <a:cs typeface="Arial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57200" y="1312867"/>
            <a:ext cx="8229600" cy="5274199"/>
          </a:xfrm>
          <a:prstGeom prst="rect">
            <a:avLst/>
          </a:prstGeom>
        </p:spPr>
        <p:txBody>
          <a:bodyPr/>
          <a:lstStyle>
            <a:lvl1pPr marL="342900"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5pPr>
            <a:lvl6pPr marL="25146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6pPr>
            <a:lvl7pPr marL="29718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7pPr>
            <a:lvl8pPr marL="3429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8pPr>
            <a:lvl9pPr marL="3886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charset="0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Arial"/>
                <a:cs typeface="Arial"/>
              </a:rPr>
              <a:t>Identify the typical usage scenarios and radio requirements for RAN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Arial"/>
                <a:cs typeface="Arial"/>
              </a:rPr>
              <a:t>Develop corresponding deployment description, e.g. indoor hotspots, urban micro, etc. and corresponding traffic model, for usage scenarios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Arial"/>
                <a:cs typeface="Arial"/>
              </a:rPr>
              <a:t>Define corresponding evaluation metrics such as user data rate, connection density, traffic density, etc. for usage scenarios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Arial"/>
                <a:cs typeface="Arial"/>
              </a:rPr>
              <a:t>As part of the above top level goal, the SI should then clearly identify the requirements including: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Arial"/>
                <a:cs typeface="Arial"/>
              </a:rPr>
              <a:t>Requirements needed for </a:t>
            </a:r>
            <a:r>
              <a:rPr lang="en-US" altLang="zh-CN" sz="2000" dirty="0" smtClean="0">
                <a:latin typeface="Arial"/>
                <a:cs typeface="Arial"/>
              </a:rPr>
              <a:t>IMT</a:t>
            </a:r>
            <a:r>
              <a:rPr lang="en-US" altLang="zh-CN" sz="2000" dirty="0" smtClean="0">
                <a:latin typeface="Arial"/>
                <a:cs typeface="Arial"/>
              </a:rPr>
              <a:t>-</a:t>
            </a:r>
            <a:r>
              <a:rPr lang="en-US" altLang="zh-CN" sz="2000" dirty="0" smtClean="0">
                <a:latin typeface="Arial"/>
                <a:cs typeface="Arial"/>
              </a:rPr>
              <a:t>2020</a:t>
            </a:r>
            <a:endParaRPr lang="en-US" altLang="zh-CN" sz="2000" dirty="0">
              <a:latin typeface="Arial"/>
              <a:cs typeface="Arial"/>
            </a:endParaRP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Arial"/>
                <a:cs typeface="Arial"/>
              </a:rPr>
              <a:t>Scope / use cases / requirements for the new radio </a:t>
            </a:r>
          </a:p>
          <a:p>
            <a:pPr marL="342900" lvl="1" indent="-342900">
              <a:lnSpc>
                <a:spcPct val="11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en-GB" altLang="zh-CN" sz="2400" dirty="0">
                <a:latin typeface="Arial"/>
                <a:cs typeface="Arial"/>
              </a:rPr>
              <a:t>Identify the radio requirements which cannot be satisfied by </a:t>
            </a:r>
            <a:r>
              <a:rPr lang="en-GB" altLang="zh-CN" sz="2400" dirty="0" smtClean="0">
                <a:latin typeface="Arial"/>
                <a:cs typeface="Arial"/>
              </a:rPr>
              <a:t>existing </a:t>
            </a:r>
            <a:r>
              <a:rPr lang="en-GB" altLang="zh-CN" sz="2400" dirty="0" smtClean="0">
                <a:latin typeface="Arial"/>
                <a:cs typeface="Arial"/>
              </a:rPr>
              <a:t>LTE based </a:t>
            </a:r>
            <a:r>
              <a:rPr lang="en-GB" altLang="zh-CN" sz="2400" dirty="0">
                <a:latin typeface="Arial"/>
                <a:cs typeface="Arial"/>
              </a:rPr>
              <a:t>system, e.g. Rel-13</a:t>
            </a:r>
            <a:r>
              <a:rPr lang="zh-CN" altLang="zh-CN" sz="2400" dirty="0">
                <a:latin typeface="Arial"/>
                <a:cs typeface="Arial"/>
              </a:rPr>
              <a:t> </a:t>
            </a:r>
            <a:endParaRPr lang="en-US" altLang="zh-CN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4633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DC344-A8BF-014D-B3EF-7D30087B3493}" type="datetime1">
              <a:rPr lang="zh-CN" altLang="en-US" smtClean="0"/>
              <a:pPr/>
              <a:t>15/3/3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0933" y="2794000"/>
            <a:ext cx="36467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b="1" dirty="0" smtClean="0">
                <a:solidFill>
                  <a:srgbClr val="4F81BD"/>
                </a:solidFill>
              </a:rPr>
              <a:t>THANKS!</a:t>
            </a:r>
            <a:endParaRPr kumimoji="1" lang="zh-CN" altLang="en-US" sz="6000" b="1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63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宋体"/>
      </a:majorFont>
      <a:minorFont>
        <a:latin typeface="Calibri"/>
        <a:ea typeface="宋体"/>
        <a:cs typeface="宋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1" lang="zh-CN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0"/>
            <a:cs typeface="宋体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1" lang="zh-CN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0"/>
            <a:cs typeface="宋体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8393</TotalTime>
  <Pages>0</Pages>
  <Words>448</Words>
  <Characters>0</Characters>
  <Application>Microsoft Macintosh PowerPoint</Application>
  <PresentationFormat>全屏显示(4:3)</PresentationFormat>
  <Lines>0</Lines>
  <Paragraphs>78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5G Status in ITU and 3GPP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黄蕊 1</dc:creator>
  <cp:lastModifiedBy>NING YANG</cp:lastModifiedBy>
  <cp:revision>429</cp:revision>
  <dcterms:created xsi:type="dcterms:W3CDTF">2013-11-19T02:19:00Z</dcterms:created>
  <dcterms:modified xsi:type="dcterms:W3CDTF">2015-03-03T11:43:52Z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2052-9.1.0.4249</vt:lpwstr>
  </property>
</Properties>
</file>