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1"/>
  </p:sldMasterIdLst>
  <p:notesMasterIdLst>
    <p:notesMasterId r:id="rId9"/>
  </p:notesMasterIdLst>
  <p:handoutMasterIdLst>
    <p:handoutMasterId r:id="rId10"/>
  </p:handoutMasterIdLst>
  <p:sldIdLst>
    <p:sldId id="259" r:id="rId2"/>
    <p:sldId id="285" r:id="rId3"/>
    <p:sldId id="301" r:id="rId4"/>
    <p:sldId id="310" r:id="rId5"/>
    <p:sldId id="311" r:id="rId6"/>
    <p:sldId id="309" r:id="rId7"/>
    <p:sldId id="261" r:id="rId8"/>
  </p:sldIdLst>
  <p:sldSz cx="12192000" cy="6858000"/>
  <p:notesSz cx="6884988" cy="10018713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5"/>
            <p14:sldId id="301"/>
            <p14:sldId id="310"/>
            <p14:sldId id="311"/>
            <p14:sldId id="309"/>
            <p14:sldId id="26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o Sorrentino" initials="S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D4"/>
    <a:srgbClr val="9FB7D3"/>
    <a:srgbClr val="8BC5FF"/>
    <a:srgbClr val="99CCFF"/>
    <a:srgbClr val="6A8FBF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87" autoAdjust="0"/>
    <p:restoredTop sz="95319" autoAdjust="0"/>
  </p:normalViewPr>
  <p:slideViewPr>
    <p:cSldViewPr snapToGrid="0" snapToObjects="1">
      <p:cViewPr varScale="1">
        <p:scale>
          <a:sx n="65" d="100"/>
          <a:sy n="65" d="100"/>
        </p:scale>
        <p:origin x="-516" y="-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2015-03-03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E46A-B671-4B49-9A0D-EA7A6CF1C147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ACDC01-0B94-4843-A328-D69F6E2A66C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309A69-963E-4326-8FD0-47A3659CD92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E5CEF3-CB78-4A26-A572-65FA3347F6A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374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E15ACD-7486-4B5A-8F32-05E821E822D1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485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1D9FA0-14AC-494C-8AFA-F8261DAFCB67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98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F9722-C36E-4569-8505-2734BC07E2FC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2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7015" y="158449"/>
            <a:ext cx="10645428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92" y="6509933"/>
            <a:ext cx="70908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318" y="1284288"/>
            <a:ext cx="10646833" cy="5126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53992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Confidential  |  2015-03-03  |  Page </a:t>
            </a:r>
            <a:fld id="{6D2C0874-ABDE-47DC-A156-EB139E81BD5F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1" r:id="rId18"/>
    <p:sldLayoutId id="2147483700" r:id="rId19"/>
    <p:sldLayoutId id="2147483680" r:id="rId20"/>
    <p:sldLayoutId id="2147483699" r:id="rId21"/>
    <p:sldLayoutId id="2147483696" r:id="rId22"/>
    <p:sldLayoutId id="2147483698" r:id="rId23"/>
    <p:sldLayoutId id="2147483697" r:id="rId2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  RP-150312</a:t>
            </a:r>
            <a:r>
              <a:rPr lang="en-US" sz="2800" dirty="0" smtClean="0"/>
              <a:t> </a:t>
            </a:r>
            <a:r>
              <a:rPr lang="en-US" sz="2800" dirty="0"/>
              <a:t>- Motivation for New proposed </a:t>
            </a:r>
            <a:r>
              <a:rPr lang="en-US" sz="2800" dirty="0" smtClean="0"/>
              <a:t>WI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Signalling Reduction for Idle-Active Transitions in LTE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 smtClean="0"/>
              <a:t>Networks face continuous traffic growth from increasing number of devices.</a:t>
            </a:r>
          </a:p>
          <a:p>
            <a:pPr lvl="1" hangingPunct="0"/>
            <a:r>
              <a:rPr lang="en-US" dirty="0" smtClean="0"/>
              <a:t>So far addressed by physical layer enhancements, e.g. improving spectral efficiency.</a:t>
            </a:r>
          </a:p>
          <a:p>
            <a:pPr hangingPunct="0"/>
            <a:r>
              <a:rPr lang="en-US" dirty="0" smtClean="0"/>
              <a:t>Continuous traffic growths result in continuous increase of control signaling load mainly due to Idle/Active mode transitions.</a:t>
            </a:r>
          </a:p>
          <a:p>
            <a:pPr lvl="1" hangingPunct="0"/>
            <a:r>
              <a:rPr lang="en-US" dirty="0" smtClean="0"/>
              <a:t>Acknowledged by number of earlier studies and work items, e.g. MTC, EDDA, small cell enhancements</a:t>
            </a:r>
          </a:p>
          <a:p>
            <a:pPr hangingPunct="0"/>
            <a:r>
              <a:rPr lang="en-US" dirty="0" smtClean="0"/>
              <a:t>Continues increase of control signaling requires</a:t>
            </a:r>
          </a:p>
          <a:p>
            <a:pPr lvl="1" hangingPunct="0"/>
            <a:r>
              <a:rPr lang="en-US" dirty="0" smtClean="0"/>
              <a:t>Radio resources to conduct the actual message transfer</a:t>
            </a:r>
          </a:p>
          <a:p>
            <a:pPr lvl="1" hangingPunct="0"/>
            <a:r>
              <a:rPr lang="en-US" dirty="0" smtClean="0"/>
              <a:t>Processing resources in the affected network nodes</a:t>
            </a:r>
          </a:p>
          <a:p>
            <a:pPr lvl="2"/>
            <a:endParaRPr lang="en-US" sz="2400" dirty="0"/>
          </a:p>
          <a:p>
            <a:pPr hangingPunct="0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4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Reduction of signaling and processing load by</a:t>
            </a:r>
            <a:endParaRPr lang="en-US" dirty="0"/>
          </a:p>
          <a:p>
            <a:pPr lvl="1" hangingPunct="0"/>
            <a:r>
              <a:rPr lang="en-GB" dirty="0"/>
              <a:t>Re-use of information from the previous RRC connection for the subsequent RRC connection setup.</a:t>
            </a:r>
            <a:endParaRPr lang="en-US" dirty="0"/>
          </a:p>
          <a:p>
            <a:pPr lvl="2"/>
            <a:r>
              <a:rPr lang="en-GB" dirty="0"/>
              <a:t>S</a:t>
            </a:r>
            <a:r>
              <a:rPr lang="en-GB" dirty="0" smtClean="0"/>
              <a:t>tore and re-use previous </a:t>
            </a:r>
            <a:r>
              <a:rPr lang="en-GB" dirty="0"/>
              <a:t>RRC connection related </a:t>
            </a:r>
            <a:r>
              <a:rPr lang="en-GB" dirty="0" smtClean="0"/>
              <a:t>information (</a:t>
            </a:r>
            <a:r>
              <a:rPr lang="en-GB" dirty="0" err="1" smtClean="0"/>
              <a:t>Uu</a:t>
            </a:r>
            <a:r>
              <a:rPr lang="en-GB" dirty="0" smtClean="0"/>
              <a:t> related), e.g. AS Security Context, DRB-id etc.</a:t>
            </a:r>
          </a:p>
          <a:p>
            <a:pPr lvl="2"/>
            <a:r>
              <a:rPr lang="en-GB" dirty="0" smtClean="0"/>
              <a:t>Store and re-use previous  </a:t>
            </a:r>
            <a:r>
              <a:rPr lang="en-GB" dirty="0"/>
              <a:t>S1-MME UE </a:t>
            </a:r>
            <a:r>
              <a:rPr lang="en-GB" dirty="0" smtClean="0"/>
              <a:t>association (S1AP)</a:t>
            </a:r>
          </a:p>
          <a:p>
            <a:pPr lvl="2"/>
            <a:r>
              <a:rPr lang="en-GB" dirty="0" smtClean="0"/>
              <a:t>Store and re-use previous S1-U </a:t>
            </a:r>
            <a:r>
              <a:rPr lang="en-GB" dirty="0"/>
              <a:t>bearer context related </a:t>
            </a:r>
            <a:r>
              <a:rPr lang="en-GB" dirty="0" smtClean="0"/>
              <a:t>information (S1-U)</a:t>
            </a:r>
            <a:endParaRPr lang="en-US" dirty="0"/>
          </a:p>
          <a:p>
            <a:pPr marL="622300" lvl="1" indent="0">
              <a:buNone/>
            </a:pPr>
            <a:endParaRPr lang="en-US" sz="1600" dirty="0"/>
          </a:p>
          <a:p>
            <a:pPr lvl="0"/>
            <a:r>
              <a:rPr lang="en-US" dirty="0"/>
              <a:t>Planned </a:t>
            </a:r>
            <a:r>
              <a:rPr lang="en-US" dirty="0" smtClean="0"/>
              <a:t>approval of WID </a:t>
            </a:r>
            <a:r>
              <a:rPr lang="en-US" dirty="0"/>
              <a:t>in RAN #</a:t>
            </a:r>
            <a:r>
              <a:rPr lang="en-US" dirty="0" smtClean="0"/>
              <a:t>67</a:t>
            </a:r>
            <a:endParaRPr lang="en-US" dirty="0"/>
          </a:p>
          <a:p>
            <a:pPr marL="4000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RAN Work 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28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 and re-use previous connection information</a:t>
            </a:r>
            <a:endParaRPr lang="en-US" dirty="0"/>
          </a:p>
        </p:txBody>
      </p:sp>
      <p:sp>
        <p:nvSpPr>
          <p:cNvPr id="10" name="Freeform 2"/>
          <p:cNvSpPr>
            <a:spLocks noEditPoints="1"/>
          </p:cNvSpPr>
          <p:nvPr/>
        </p:nvSpPr>
        <p:spPr bwMode="auto">
          <a:xfrm>
            <a:off x="4729482" y="5089511"/>
            <a:ext cx="260043" cy="482089"/>
          </a:xfrm>
          <a:custGeom>
            <a:avLst/>
            <a:gdLst>
              <a:gd name="T0" fmla="*/ 117 w 241"/>
              <a:gd name="T1" fmla="*/ 356 h 383"/>
              <a:gd name="T2" fmla="*/ 135 w 241"/>
              <a:gd name="T3" fmla="*/ 338 h 383"/>
              <a:gd name="T4" fmla="*/ 117 w 241"/>
              <a:gd name="T5" fmla="*/ 321 h 383"/>
              <a:gd name="T6" fmla="*/ 99 w 241"/>
              <a:gd name="T7" fmla="*/ 338 h 383"/>
              <a:gd name="T8" fmla="*/ 117 w 241"/>
              <a:gd name="T9" fmla="*/ 356 h 383"/>
              <a:gd name="T10" fmla="*/ 233 w 241"/>
              <a:gd name="T11" fmla="*/ 90 h 383"/>
              <a:gd name="T12" fmla="*/ 241 w 241"/>
              <a:gd name="T13" fmla="*/ 82 h 383"/>
              <a:gd name="T14" fmla="*/ 241 w 241"/>
              <a:gd name="T15" fmla="*/ 19 h 383"/>
              <a:gd name="T16" fmla="*/ 221 w 241"/>
              <a:gd name="T17" fmla="*/ 0 h 383"/>
              <a:gd name="T18" fmla="*/ 19 w 241"/>
              <a:gd name="T19" fmla="*/ 0 h 383"/>
              <a:gd name="T20" fmla="*/ 0 w 241"/>
              <a:gd name="T21" fmla="*/ 19 h 383"/>
              <a:gd name="T22" fmla="*/ 0 w 241"/>
              <a:gd name="T23" fmla="*/ 364 h 383"/>
              <a:gd name="T24" fmla="*/ 19 w 241"/>
              <a:gd name="T25" fmla="*/ 383 h 383"/>
              <a:gd name="T26" fmla="*/ 221 w 241"/>
              <a:gd name="T27" fmla="*/ 383 h 383"/>
              <a:gd name="T28" fmla="*/ 241 w 241"/>
              <a:gd name="T29" fmla="*/ 364 h 383"/>
              <a:gd name="T30" fmla="*/ 241 w 241"/>
              <a:gd name="T31" fmla="*/ 114 h 383"/>
              <a:gd name="T32" fmla="*/ 233 w 241"/>
              <a:gd name="T33" fmla="*/ 106 h 383"/>
              <a:gd name="T34" fmla="*/ 225 w 241"/>
              <a:gd name="T35" fmla="*/ 114 h 383"/>
              <a:gd name="T36" fmla="*/ 225 w 241"/>
              <a:gd name="T37" fmla="*/ 295 h 383"/>
              <a:gd name="T38" fmla="*/ 16 w 241"/>
              <a:gd name="T39" fmla="*/ 295 h 383"/>
              <a:gd name="T40" fmla="*/ 16 w 241"/>
              <a:gd name="T41" fmla="*/ 69 h 383"/>
              <a:gd name="T42" fmla="*/ 225 w 241"/>
              <a:gd name="T43" fmla="*/ 69 h 383"/>
              <a:gd name="T44" fmla="*/ 225 w 241"/>
              <a:gd name="T45" fmla="*/ 82 h 383"/>
              <a:gd name="T46" fmla="*/ 233 w 241"/>
              <a:gd name="T47" fmla="*/ 90 h 383"/>
              <a:gd name="T48" fmla="*/ 225 w 241"/>
              <a:gd name="T49" fmla="*/ 311 h 383"/>
              <a:gd name="T50" fmla="*/ 225 w 241"/>
              <a:gd name="T51" fmla="*/ 364 h 383"/>
              <a:gd name="T52" fmla="*/ 221 w 241"/>
              <a:gd name="T53" fmla="*/ 367 h 383"/>
              <a:gd name="T54" fmla="*/ 19 w 241"/>
              <a:gd name="T55" fmla="*/ 367 h 383"/>
              <a:gd name="T56" fmla="*/ 16 w 241"/>
              <a:gd name="T57" fmla="*/ 364 h 383"/>
              <a:gd name="T58" fmla="*/ 16 w 241"/>
              <a:gd name="T59" fmla="*/ 311 h 383"/>
              <a:gd name="T60" fmla="*/ 225 w 241"/>
              <a:gd name="T61" fmla="*/ 311 h 383"/>
              <a:gd name="T62" fmla="*/ 16 w 241"/>
              <a:gd name="T63" fmla="*/ 53 h 383"/>
              <a:gd name="T64" fmla="*/ 16 w 241"/>
              <a:gd name="T65" fmla="*/ 19 h 383"/>
              <a:gd name="T66" fmla="*/ 19 w 241"/>
              <a:gd name="T67" fmla="*/ 16 h 383"/>
              <a:gd name="T68" fmla="*/ 221 w 241"/>
              <a:gd name="T69" fmla="*/ 16 h 383"/>
              <a:gd name="T70" fmla="*/ 225 w 241"/>
              <a:gd name="T71" fmla="*/ 19 h 383"/>
              <a:gd name="T72" fmla="*/ 225 w 241"/>
              <a:gd name="T73" fmla="*/ 53 h 383"/>
              <a:gd name="T74" fmla="*/ 16 w 241"/>
              <a:gd name="T75" fmla="*/ 53 h 383"/>
              <a:gd name="T76" fmla="*/ 135 w 241"/>
              <a:gd name="T77" fmla="*/ 26 h 383"/>
              <a:gd name="T78" fmla="*/ 99 w 241"/>
              <a:gd name="T79" fmla="*/ 26 h 383"/>
              <a:gd name="T80" fmla="*/ 91 w 241"/>
              <a:gd name="T81" fmla="*/ 34 h 383"/>
              <a:gd name="T82" fmla="*/ 99 w 241"/>
              <a:gd name="T83" fmla="*/ 42 h 383"/>
              <a:gd name="T84" fmla="*/ 135 w 241"/>
              <a:gd name="T85" fmla="*/ 42 h 383"/>
              <a:gd name="T86" fmla="*/ 143 w 241"/>
              <a:gd name="T87" fmla="*/ 34 h 383"/>
              <a:gd name="T88" fmla="*/ 135 w 241"/>
              <a:gd name="T89" fmla="*/ 26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2393703" y="1807755"/>
            <a:ext cx="1310640" cy="86868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220445" y="1807755"/>
            <a:ext cx="1310640" cy="86868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7258" y="2076270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SGW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657729" y="2042040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18" name="Straight Arrow Connector 17"/>
          <p:cNvCxnSpPr>
            <a:stCxn id="14" idx="2"/>
          </p:cNvCxnSpPr>
          <p:nvPr/>
        </p:nvCxnSpPr>
        <p:spPr bwMode="auto">
          <a:xfrm flipH="1">
            <a:off x="5644845" y="2676435"/>
            <a:ext cx="1230920" cy="8897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2">
                <a:lumMod val="50000"/>
                <a:lumOff val="50000"/>
              </a:schemeClr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23" name="Rectangle 22"/>
          <p:cNvSpPr/>
          <p:nvPr/>
        </p:nvSpPr>
        <p:spPr bwMode="auto">
          <a:xfrm>
            <a:off x="4334205" y="3131820"/>
            <a:ext cx="1310640" cy="86868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33122" y="3366105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eNodeB</a:t>
            </a:r>
            <a:endParaRPr lang="en-US" dirty="0"/>
          </a:p>
        </p:txBody>
      </p:sp>
      <p:cxnSp>
        <p:nvCxnSpPr>
          <p:cNvPr id="24" name="Straight Arrow Connector 23"/>
          <p:cNvCxnSpPr>
            <a:stCxn id="11" idx="2"/>
            <a:endCxn id="23" idx="1"/>
          </p:cNvCxnSpPr>
          <p:nvPr/>
        </p:nvCxnSpPr>
        <p:spPr bwMode="auto">
          <a:xfrm>
            <a:off x="3049023" y="2676435"/>
            <a:ext cx="1285182" cy="8897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26" name="Cloud 25"/>
          <p:cNvSpPr/>
          <p:nvPr/>
        </p:nvSpPr>
        <p:spPr bwMode="auto">
          <a:xfrm>
            <a:off x="1203960" y="2242095"/>
            <a:ext cx="1189743" cy="889725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Cloud 29"/>
          <p:cNvSpPr/>
          <p:nvPr/>
        </p:nvSpPr>
        <p:spPr bwMode="auto">
          <a:xfrm>
            <a:off x="7531085" y="2076270"/>
            <a:ext cx="1189743" cy="889725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Cloud 30"/>
          <p:cNvSpPr/>
          <p:nvPr/>
        </p:nvSpPr>
        <p:spPr bwMode="auto">
          <a:xfrm>
            <a:off x="4455102" y="1807756"/>
            <a:ext cx="1189743" cy="1382122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Cloud 31"/>
          <p:cNvSpPr/>
          <p:nvPr/>
        </p:nvSpPr>
        <p:spPr bwMode="auto">
          <a:xfrm>
            <a:off x="3539739" y="5330555"/>
            <a:ext cx="1189743" cy="889725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Cloud 32"/>
          <p:cNvSpPr/>
          <p:nvPr/>
        </p:nvSpPr>
        <p:spPr bwMode="auto">
          <a:xfrm>
            <a:off x="3144462" y="4000500"/>
            <a:ext cx="1189743" cy="889725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41074" y="2366676"/>
            <a:ext cx="7697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S1-U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320358" y="4245307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RRC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739333" y="5549707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RRC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377882" y="2476380"/>
            <a:ext cx="841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S1AP</a:t>
            </a:r>
            <a:endParaRPr lang="en-US" dirty="0"/>
          </a:p>
        </p:txBody>
      </p:sp>
      <p:cxnSp>
        <p:nvCxnSpPr>
          <p:cNvPr id="35" name="Straight Arrow Connector 34"/>
          <p:cNvCxnSpPr>
            <a:stCxn id="23" idx="2"/>
            <a:endCxn id="10" idx="34"/>
          </p:cNvCxnSpPr>
          <p:nvPr/>
        </p:nvCxnSpPr>
        <p:spPr bwMode="auto">
          <a:xfrm flipH="1">
            <a:off x="4967945" y="4000500"/>
            <a:ext cx="21580" cy="11091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4629023" y="2011263"/>
            <a:ext cx="94987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S1AP, </a:t>
            </a:r>
          </a:p>
          <a:p>
            <a:r>
              <a:rPr lang="en-US" dirty="0" smtClean="0"/>
              <a:t>S1-U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139675" y="4045252"/>
            <a:ext cx="546816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Relevant nodes store and re-use appropriate</a:t>
            </a:r>
          </a:p>
          <a:p>
            <a:r>
              <a:rPr lang="en-US" dirty="0"/>
              <a:t>i</a:t>
            </a:r>
            <a:r>
              <a:rPr lang="en-US" dirty="0" smtClean="0"/>
              <a:t>nformation for a sub-sequent RRC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22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</a:t>
            </a:r>
            <a:endParaRPr lang="en-US" dirty="0"/>
          </a:p>
        </p:txBody>
      </p:sp>
      <p:sp>
        <p:nvSpPr>
          <p:cNvPr id="25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 fontScale="92500" lnSpcReduction="20000"/>
          </a:bodyPr>
          <a:lstStyle/>
          <a:p>
            <a:pPr lvl="0" hangingPunct="0"/>
            <a:r>
              <a:rPr lang="en-GB" dirty="0" smtClean="0"/>
              <a:t>First UE performs RRC Connection Establishment as today.</a:t>
            </a:r>
          </a:p>
          <a:p>
            <a:pPr lvl="0" hangingPunct="0"/>
            <a:r>
              <a:rPr lang="en-GB" dirty="0" smtClean="0"/>
              <a:t>At the transition </a:t>
            </a:r>
            <a:r>
              <a:rPr lang="en-GB" dirty="0"/>
              <a:t>from </a:t>
            </a:r>
            <a:r>
              <a:rPr lang="en-GB" dirty="0" smtClean="0"/>
              <a:t>CONNECTED to IDLE, the </a:t>
            </a:r>
            <a:r>
              <a:rPr lang="en-GB" dirty="0" err="1" smtClean="0"/>
              <a:t>eNB</a:t>
            </a:r>
            <a:r>
              <a:rPr lang="en-GB" dirty="0" smtClean="0"/>
              <a:t> </a:t>
            </a:r>
            <a:r>
              <a:rPr lang="en-GB" dirty="0"/>
              <a:t>and UE </a:t>
            </a:r>
            <a:r>
              <a:rPr lang="en-GB" dirty="0" smtClean="0"/>
              <a:t>store previous </a:t>
            </a:r>
            <a:r>
              <a:rPr lang="en-GB" dirty="0"/>
              <a:t>RRC connection related </a:t>
            </a:r>
            <a:r>
              <a:rPr lang="en-GB" dirty="0" smtClean="0"/>
              <a:t>information </a:t>
            </a:r>
          </a:p>
          <a:p>
            <a:pPr lvl="1" hangingPunct="0"/>
            <a:r>
              <a:rPr lang="en-GB" dirty="0" smtClean="0"/>
              <a:t>AS configuration or part of it and security related info</a:t>
            </a:r>
            <a:r>
              <a:rPr lang="en-GB" dirty="0"/>
              <a:t> </a:t>
            </a:r>
            <a:r>
              <a:rPr lang="en-GB" dirty="0" smtClean="0"/>
              <a:t>maybe stored</a:t>
            </a:r>
            <a:endParaRPr lang="fi-FI" dirty="0"/>
          </a:p>
          <a:p>
            <a:pPr lvl="0" hangingPunct="0"/>
            <a:r>
              <a:rPr lang="en-GB" dirty="0"/>
              <a:t>At </a:t>
            </a:r>
            <a:r>
              <a:rPr lang="en-GB" dirty="0" smtClean="0"/>
              <a:t>the next RRC Connection Establishment (IDLE to CONNECTED), the previously stored </a:t>
            </a:r>
            <a:r>
              <a:rPr lang="en-GB" dirty="0"/>
              <a:t>information in the UE and the </a:t>
            </a:r>
            <a:r>
              <a:rPr lang="en-GB" dirty="0" err="1"/>
              <a:t>eNB</a:t>
            </a:r>
            <a:r>
              <a:rPr lang="en-GB" dirty="0"/>
              <a:t> </a:t>
            </a:r>
            <a:r>
              <a:rPr lang="en-GB" dirty="0" smtClean="0"/>
              <a:t>is reused to </a:t>
            </a:r>
            <a:r>
              <a:rPr lang="en-GB" dirty="0"/>
              <a:t>establish RRC connection. This procedure </a:t>
            </a:r>
            <a:r>
              <a:rPr lang="en-GB" dirty="0" smtClean="0"/>
              <a:t>is controlled by the network.</a:t>
            </a:r>
          </a:p>
          <a:p>
            <a:pPr lvl="1" hangingPunct="0"/>
            <a:r>
              <a:rPr lang="en-GB" dirty="0" smtClean="0"/>
              <a:t>Parameter that are outdated (like PUCCH configuration) can be </a:t>
            </a:r>
            <a:r>
              <a:rPr lang="en-GB" smtClean="0"/>
              <a:t>reconfigured meanwhile</a:t>
            </a:r>
            <a:endParaRPr lang="fi-FI" dirty="0"/>
          </a:p>
          <a:p>
            <a:pPr lvl="0" hangingPunct="0"/>
            <a:r>
              <a:rPr lang="en-GB" dirty="0" smtClean="0"/>
              <a:t>If the UE is not known by the cell, the </a:t>
            </a:r>
            <a:r>
              <a:rPr lang="en-GB" dirty="0"/>
              <a:t>legacy </a:t>
            </a:r>
            <a:r>
              <a:rPr lang="en-GB" dirty="0" smtClean="0"/>
              <a:t>RRC Connection Establishment is triggered.</a:t>
            </a:r>
            <a:endParaRPr lang="fi-FI" dirty="0"/>
          </a:p>
          <a:p>
            <a:pPr lvl="0" hangingPunct="0"/>
            <a:r>
              <a:rPr lang="en-GB" dirty="0" smtClean="0"/>
              <a:t>The UE can be paged when it is in suspended state.</a:t>
            </a:r>
          </a:p>
          <a:p>
            <a:pPr lvl="0" hangingPunct="0"/>
            <a:r>
              <a:rPr lang="en-GB" dirty="0" smtClean="0"/>
              <a:t>No </a:t>
            </a:r>
            <a:r>
              <a:rPr lang="en-GB" dirty="0"/>
              <a:t>impacts are foreseen to the existing mobility procedures.</a:t>
            </a:r>
            <a:endParaRPr lang="fi-FI" dirty="0"/>
          </a:p>
          <a:p>
            <a:pPr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191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Possible signaling and processing load reduction:</a:t>
            </a:r>
          </a:p>
          <a:p>
            <a:pPr lvl="1"/>
            <a:r>
              <a:rPr lang="en-US" dirty="0" smtClean="0"/>
              <a:t>Reduction of number of RRC messages on </a:t>
            </a:r>
            <a:r>
              <a:rPr lang="en-US" dirty="0" err="1" smtClean="0"/>
              <a:t>Uu</a:t>
            </a:r>
            <a:r>
              <a:rPr lang="en-US" dirty="0" smtClean="0"/>
              <a:t> interface, e.g. by re-using the AS Security Context (no need for Security Command/Security Command Complete).</a:t>
            </a:r>
          </a:p>
          <a:p>
            <a:pPr lvl="2"/>
            <a:r>
              <a:rPr lang="en-US" dirty="0" smtClean="0"/>
              <a:t>Number of RRC messages can be reduced up to 50%</a:t>
            </a:r>
          </a:p>
          <a:p>
            <a:pPr lvl="2"/>
            <a:r>
              <a:rPr lang="en-US" dirty="0" smtClean="0"/>
              <a:t>Number of S1 messages can be reduced up to 30%</a:t>
            </a:r>
          </a:p>
          <a:p>
            <a:pPr lvl="1"/>
            <a:r>
              <a:rPr lang="en-US" dirty="0" smtClean="0"/>
              <a:t>Less processing required by the </a:t>
            </a:r>
            <a:r>
              <a:rPr lang="en-US" dirty="0" err="1" smtClean="0"/>
              <a:t>eNodeB</a:t>
            </a:r>
            <a:r>
              <a:rPr lang="en-US" dirty="0" smtClean="0"/>
              <a:t> when re-using stored information.</a:t>
            </a:r>
          </a:p>
          <a:p>
            <a:pPr lvl="1"/>
            <a:r>
              <a:rPr lang="en-US" dirty="0" smtClean="0"/>
              <a:t>Potential to reduce signaling on the S1AP by keeping the S1 MME-UE association and introducing a simplified re-activation procedure instead of a 3-way-hand-shake at setup/release.</a:t>
            </a:r>
          </a:p>
          <a:p>
            <a:pPr lvl="1"/>
            <a:r>
              <a:rPr lang="en-US" dirty="0" smtClean="0"/>
              <a:t>Less processing in the </a:t>
            </a:r>
            <a:r>
              <a:rPr lang="en-US" dirty="0" err="1" smtClean="0"/>
              <a:t>eNode</a:t>
            </a:r>
            <a:r>
              <a:rPr lang="en-US" dirty="0" smtClean="0"/>
              <a:t> by re-using S1-U information.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79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3931</TotalTime>
  <Words>457</Words>
  <Application>Microsoft Office PowerPoint</Application>
  <PresentationFormat>Custom</PresentationFormat>
  <Paragraphs>75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Ericsson Capital TT</vt:lpstr>
      <vt:lpstr>PresentationTemplate2011</vt:lpstr>
      <vt:lpstr>Signalling Reduction for Idle-Active Transitions in LTE</vt:lpstr>
      <vt:lpstr>Background</vt:lpstr>
      <vt:lpstr>Proposed RAN Work Item</vt:lpstr>
      <vt:lpstr>Store and re-use previous connection information</vt:lpstr>
      <vt:lpstr>Details</vt:lpstr>
      <vt:lpstr>benefits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Signalling Reduction for Idle-Active Transitions in LTE</dc:title>
  <dc:creator>Stefano Sorrentino</dc:creator>
  <cp:keywords/>
  <dc:description>Rev PA1</dc:description>
  <cp:lastModifiedBy>Ericsson User</cp:lastModifiedBy>
  <cp:revision>214</cp:revision>
  <dcterms:created xsi:type="dcterms:W3CDTF">2011-05-24T09:22:48Z</dcterms:created>
  <dcterms:modified xsi:type="dcterms:W3CDTF">2015-03-03T13:41:07Z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Confidential</vt:lpwstr>
  </property>
  <property fmtid="{D5CDD505-2E9C-101B-9397-08002B2CF9AE}" pid="13" name="txtConfLabel">
    <vt:lpwstr>Ericsson Confidential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Ericsson Confidential</vt:lpwstr>
  </property>
  <property fmtid="{D5CDD505-2E9C-101B-9397-08002B2CF9AE}" pid="28" name="RightFooterField">
    <vt:lpwstr/>
  </property>
  <property fmtid="{D5CDD505-2E9C-101B-9397-08002B2CF9AE}" pid="29" name="RightFooterField2">
    <vt:lpwstr>2015-03-03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Stefano Sorrentino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REL-13 D2D STRATEGY PROPOSAL</vt:lpwstr>
  </property>
  <property fmtid="{D5CDD505-2E9C-101B-9397-08002B2CF9AE}" pid="43" name="Title">
    <vt:lpwstr/>
  </property>
  <property fmtid="{D5CDD505-2E9C-101B-9397-08002B2CF9AE}" pid="44" name="Date">
    <vt:lpwstr>2014-11-28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