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477" r:id="rId2"/>
    <p:sldId id="499" r:id="rId3"/>
    <p:sldId id="494" r:id="rId4"/>
    <p:sldId id="490" r:id="rId5"/>
    <p:sldId id="500" r:id="rId6"/>
    <p:sldId id="501" r:id="rId7"/>
    <p:sldId id="502" r:id="rId8"/>
    <p:sldId id="503" r:id="rId9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23A2"/>
    <a:srgbClr val="72AF2F"/>
    <a:srgbClr val="FF3300"/>
    <a:srgbClr val="72732F"/>
    <a:srgbClr val="16D1F6"/>
    <a:srgbClr val="37F22E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1" autoAdjust="0"/>
    <p:restoredTop sz="97275" autoAdjust="0"/>
  </p:normalViewPr>
  <p:slideViewPr>
    <p:cSldViewPr>
      <p:cViewPr varScale="1">
        <p:scale>
          <a:sx n="90" d="100"/>
          <a:sy n="90" d="100"/>
        </p:scale>
        <p:origin x="-9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2334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765D4F15-A6CE-4E90-BE48-10C980FEF88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155737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05D1801A-0C9F-4595-9A78-64B0F3FE1CE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375605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3GPP_TM_RD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3GPP_TM_R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549275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 sz="4400" smtClean="0"/>
            </a:lvl1pPr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r>
              <a:rPr lang="en-US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8351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19256" cy="5620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71B2887B-5328-452C-B1DE-DC7D57492C48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4379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7451724" y="20638"/>
            <a:ext cx="1692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600" b="1" i="1" dirty="0" smtClean="0">
                <a:ea typeface="굴림" charset="-127"/>
              </a:rPr>
              <a:t>RP-150155</a:t>
            </a:r>
            <a:endParaRPr lang="ko-KR" altLang="en-US" sz="1600" b="1" i="1" dirty="0" smtClean="0">
              <a:ea typeface="굴림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59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endParaRPr lang="en-GB" altLang="ko-KR" sz="4000">
              <a:ea typeface="굴림" pitchFamily="50" charset="-127"/>
            </a:endParaRPr>
          </a:p>
        </p:txBody>
      </p:sp>
      <p:sp>
        <p:nvSpPr>
          <p:cNvPr id="14340" name="Rectang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ko-KR" sz="3600" b="1" dirty="0">
                <a:ea typeface="굴림" pitchFamily="50" charset="-127"/>
              </a:rPr>
              <a:t>LG </a:t>
            </a:r>
            <a:r>
              <a:rPr lang="en-US" altLang="ko-KR" sz="3600" b="1" dirty="0" smtClean="0">
                <a:ea typeface="굴림" pitchFamily="50" charset="-127"/>
              </a:rPr>
              <a:t>Electronics Inc.</a:t>
            </a:r>
            <a:endParaRPr lang="en-US" altLang="ko-KR" sz="3600" b="1" dirty="0">
              <a:ea typeface="굴림" pitchFamily="50" charset="-127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-9525" y="1989138"/>
            <a:ext cx="91535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on </a:t>
            </a:r>
          </a:p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RAN2 Capacity Increase</a:t>
            </a:r>
          </a:p>
        </p:txBody>
      </p:sp>
      <p:sp>
        <p:nvSpPr>
          <p:cNvPr id="14342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000" b="1" i="1" dirty="0">
                <a:ea typeface="굴림" pitchFamily="50" charset="-127"/>
                <a:cs typeface="Times New Roman" pitchFamily="18" charset="0"/>
              </a:rPr>
              <a:t>3GPP TSG </a:t>
            </a:r>
            <a:r>
              <a:rPr lang="en-US" altLang="ko-KR" sz="2000" b="1" i="1" dirty="0" smtClean="0">
                <a:ea typeface="굴림" pitchFamily="50" charset="-127"/>
                <a:cs typeface="Times New Roman" pitchFamily="18" charset="0"/>
              </a:rPr>
              <a:t>RAN-67</a:t>
            </a:r>
            <a:r>
              <a:rPr lang="en-US" altLang="ko-KR" sz="2000" b="1" i="1" dirty="0">
                <a:ea typeface="굴림" pitchFamily="50" charset="-127"/>
                <a:cs typeface="Times New Roman" pitchFamily="18" charset="0"/>
              </a:rPr>
              <a:t/>
            </a:r>
            <a:br>
              <a:rPr lang="en-US" altLang="ko-KR" sz="2000" b="1" i="1" dirty="0">
                <a:ea typeface="굴림" pitchFamily="50" charset="-127"/>
                <a:cs typeface="Times New Roman" pitchFamily="18" charset="0"/>
              </a:rPr>
            </a:br>
            <a:r>
              <a:rPr lang="en-US" altLang="ko-KR" sz="2000" b="1" i="1" dirty="0" smtClean="0">
                <a:ea typeface="굴림" pitchFamily="50" charset="-127"/>
                <a:cs typeface="Times New Roman" pitchFamily="18" charset="0"/>
              </a:rPr>
              <a:t>Shanghai, China</a:t>
            </a:r>
            <a:r>
              <a:rPr lang="fi-FI" altLang="ko-KR" sz="2000" b="1" i="1" dirty="0" smtClean="0">
                <a:ea typeface="굴림" pitchFamily="50" charset="-127"/>
                <a:cs typeface="Times New Roman" pitchFamily="18" charset="0"/>
              </a:rPr>
              <a:t>, 09 – 12, 2015</a:t>
            </a:r>
            <a:endParaRPr lang="en-US" altLang="ko-KR" sz="2000" b="1" i="1" dirty="0">
              <a:ea typeface="굴림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Available RAN2 TUs for R13 items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If there is no parallel session, the total available TUs for R13 items is </a:t>
            </a:r>
            <a:r>
              <a:rPr lang="en-US" altLang="ko-KR" b="1" dirty="0" smtClean="0"/>
              <a:t>8 ~ 10 TUs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Friday is dedicated to discuss “Come Back” issues.</a:t>
            </a:r>
          </a:p>
          <a:p>
            <a:pPr lvl="1"/>
            <a:r>
              <a:rPr lang="en-US" altLang="ko-KR" dirty="0" smtClean="0"/>
              <a:t>Among 16 TUs (Monday ~ Thursday), Legacy topics including LS usually takes 1.5 ~ 2 days, i.e. 6 ~ 8 TUs.</a:t>
            </a:r>
          </a:p>
          <a:p>
            <a:pPr lvl="1"/>
            <a:endParaRPr lang="en-US" altLang="ko-KR" dirty="0"/>
          </a:p>
          <a:p>
            <a:pPr lvl="1">
              <a:buFont typeface="Wingdings" pitchFamily="2" charset="2"/>
              <a:buChar char="v"/>
            </a:pPr>
            <a:r>
              <a:rPr lang="en-US" altLang="ko-KR" dirty="0" smtClean="0"/>
              <a:t>Example of RAN2 meeting </a:t>
            </a:r>
            <a:r>
              <a:rPr lang="en-US" altLang="ko-KR" dirty="0" smtClean="0"/>
              <a:t>time </a:t>
            </a:r>
            <a:r>
              <a:rPr lang="en-US" altLang="ko-KR" dirty="0" smtClean="0"/>
              <a:t>schedule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2</a:t>
            </a:fld>
            <a:endParaRPr lang="en-GB" altLang="ko-KR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485802"/>
              </p:ext>
            </p:extLst>
          </p:nvPr>
        </p:nvGraphicFramePr>
        <p:xfrm>
          <a:off x="827585" y="4221088"/>
          <a:ext cx="756083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0"/>
                <a:gridCol w="1296144"/>
                <a:gridCol w="1224136"/>
                <a:gridCol w="1224136"/>
                <a:gridCol w="816091"/>
                <a:gridCol w="816091"/>
                <a:gridCol w="816091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Time*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Mon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Tue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Wed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Thu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Fri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08:30~10:30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11:00~14:30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14:30~17:00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R13(Joint)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17:00~19:00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R13(Joint)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15616" y="6237312"/>
            <a:ext cx="6264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Coffee break: 10:30~11:00, 16:00~16:30,    Lunch break: 12:30~14:00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4215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RAN2 capacity in Q2/2015 w/o parallel session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556792"/>
            <a:ext cx="8291264" cy="48965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Already approved WIs/SIs take all available RAN2 TUs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3</a:t>
            </a:fld>
            <a:endParaRPr lang="en-GB" altLang="ko-KR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751177"/>
              </p:ext>
            </p:extLst>
          </p:nvPr>
        </p:nvGraphicFramePr>
        <p:xfrm>
          <a:off x="1547664" y="2168872"/>
          <a:ext cx="4896543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645"/>
                <a:gridCol w="1333949"/>
                <a:gridCol w="1333949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R2#89bis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R2#90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Indoor Positioning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0.5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0.5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LC-MTC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1.5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eCA</a:t>
                      </a:r>
                      <a:r>
                        <a:rPr lang="en-US" altLang="ko-KR" dirty="0" smtClean="0"/>
                        <a:t>*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eD2D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SC-PTM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Required TUs</a:t>
                      </a:r>
                      <a:endParaRPr lang="ko-KR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11</a:t>
                      </a:r>
                      <a:endParaRPr lang="ko-KR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</a:t>
                      </a:r>
                      <a:endParaRPr lang="ko-KR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Available TUs</a:t>
                      </a:r>
                      <a:endParaRPr lang="ko-KR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</a:t>
                      </a:r>
                      <a:endParaRPr lang="ko-KR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</a:t>
                      </a:r>
                      <a:endParaRPr lang="ko-KR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Remaining TUs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-1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609329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</a:t>
            </a:r>
            <a:r>
              <a:rPr lang="en-US" altLang="ko-KR" sz="1400" dirty="0" err="1" smtClean="0"/>
              <a:t>eCA</a:t>
            </a:r>
            <a:r>
              <a:rPr lang="en-US" altLang="ko-KR" sz="1400" dirty="0" smtClean="0"/>
              <a:t> WI requests 1 TU in CP session and 1 TU in UP session. In this calculation, CP/UP split is not considered for R13 items.</a:t>
            </a:r>
            <a:endParaRPr lang="ko-KR" altLang="en-US" sz="1400" dirty="0"/>
          </a:p>
        </p:txBody>
      </p:sp>
      <p:grpSp>
        <p:nvGrpSpPr>
          <p:cNvPr id="9" name="그룹 8"/>
          <p:cNvGrpSpPr/>
          <p:nvPr/>
        </p:nvGrpSpPr>
        <p:grpSpPr>
          <a:xfrm>
            <a:off x="6110123" y="3153742"/>
            <a:ext cx="2160240" cy="1728192"/>
            <a:chOff x="6444208" y="3212976"/>
            <a:chExt cx="2160240" cy="1728192"/>
          </a:xfrm>
        </p:grpSpPr>
        <p:sp>
          <p:nvSpPr>
            <p:cNvPr id="7" name="폭발 1 6"/>
            <p:cNvSpPr/>
            <p:nvPr/>
          </p:nvSpPr>
          <p:spPr bwMode="auto">
            <a:xfrm>
              <a:off x="6444208" y="3212976"/>
              <a:ext cx="2160240" cy="1728192"/>
            </a:xfrm>
            <a:prstGeom prst="irregularSeal1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957047" y="3585790"/>
              <a:ext cx="14313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dirty="0" smtClean="0"/>
                <a:t>No more WIs can be approved</a:t>
              </a:r>
              <a:endParaRPr lang="ko-KR" alt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34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Discussion at RAN#66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It has been noticed that RAN2 capacity is one of the main show stoppers of approving a new WIs/SIs.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RP-142254 proposed to increase the RAN2 capacity to meet the increasing demand from the industry.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21 companies supported this proposal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Finally, RAN#66 concluded as following:</a:t>
            </a:r>
          </a:p>
          <a:p>
            <a:pPr lvl="1">
              <a:defRPr/>
            </a:pPr>
            <a:r>
              <a:rPr lang="en-US" altLang="ko-KR" b="1" dirty="0" smtClean="0">
                <a:ea typeface="굴림" pitchFamily="50" charset="-127"/>
              </a:rPr>
              <a:t>Extra day in RAN2 will be introduced in Q2/2015</a:t>
            </a:r>
          </a:p>
          <a:p>
            <a:pPr lvl="1">
              <a:defRPr/>
            </a:pPr>
            <a:endParaRPr lang="en-US" altLang="ko-KR" dirty="0">
              <a:ea typeface="굴림" pitchFamily="50" charset="-127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"/>
              <a:defRPr/>
            </a:pPr>
            <a:r>
              <a:rPr lang="en-US" altLang="ko-KR" dirty="0">
                <a:solidFill>
                  <a:srgbClr val="0000FF"/>
                </a:solidFill>
                <a:ea typeface="굴림" pitchFamily="50" charset="-127"/>
                <a:sym typeface="Wingdings" pitchFamily="2" charset="2"/>
              </a:rPr>
              <a:t>In this meeting, it should be decided </a:t>
            </a: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  <a:sym typeface="Wingdings" pitchFamily="2" charset="2"/>
              </a:rPr>
              <a:t>how to increase the RAN2 TUs.</a:t>
            </a:r>
            <a:endParaRPr lang="en-US" altLang="ko-KR" dirty="0">
              <a:solidFill>
                <a:srgbClr val="0000FF"/>
              </a:solidFill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4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655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Amount of increased RAN2 capacity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R13 items can be run in parallel, but it is not a simple issue because ....</a:t>
            </a:r>
          </a:p>
          <a:p>
            <a:pPr lvl="1"/>
            <a:r>
              <a:rPr lang="en-US" altLang="ko-KR" dirty="0" smtClean="0"/>
              <a:t>From the beginning of 3GPP (i.e. from UMTS), RAN2 has been organized as CP/UP, and most companies have delegations aligned with this organization.</a:t>
            </a:r>
          </a:p>
          <a:p>
            <a:pPr lvl="1"/>
            <a:r>
              <a:rPr lang="en-US" altLang="ko-KR" dirty="0" smtClean="0"/>
              <a:t>Many companies have small number of delegation, and they may have problem to allocate a dedicated person to a specific item.</a:t>
            </a:r>
          </a:p>
          <a:p>
            <a:pPr lvl="1"/>
            <a:r>
              <a:rPr lang="en-US" altLang="ko-KR" dirty="0" smtClean="0"/>
              <a:t>Having parallel sessions would decrease the quality of specification, as the experts are spread over different items.</a:t>
            </a:r>
          </a:p>
          <a:p>
            <a:r>
              <a:rPr lang="en-US" altLang="ko-KR" dirty="0" smtClean="0"/>
              <a:t>Considering the practical limitation, we propose that </a:t>
            </a:r>
            <a:r>
              <a:rPr lang="en-US" altLang="ko-KR" b="1" dirty="0" smtClean="0"/>
              <a:t>maximum increased capacity is no more than 4 TUs.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5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52497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Topics for parallel session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b="1" dirty="0" smtClean="0"/>
              <a:t>Keep CP/UP split for legacy topics as usual.</a:t>
            </a:r>
          </a:p>
          <a:p>
            <a:pPr lvl="1"/>
            <a:r>
              <a:rPr lang="en-US" altLang="ko-KR" dirty="0" smtClean="0"/>
              <a:t>CP/UP split has been well organized, and it </a:t>
            </a:r>
            <a:r>
              <a:rPr lang="en-US" altLang="ko-KR" dirty="0"/>
              <a:t>will save </a:t>
            </a:r>
            <a:r>
              <a:rPr lang="en-US" altLang="ko-KR" dirty="0" smtClean="0"/>
              <a:t>2 ~ 3 </a:t>
            </a:r>
            <a:r>
              <a:rPr lang="en-US" altLang="ko-KR" dirty="0"/>
              <a:t>TUs for legacy topics.</a:t>
            </a:r>
          </a:p>
          <a:p>
            <a:r>
              <a:rPr lang="en-US" altLang="ko-KR" dirty="0" smtClean="0"/>
              <a:t>For R13 topics</a:t>
            </a:r>
            <a:r>
              <a:rPr lang="en-US" altLang="ko-KR" dirty="0"/>
              <a:t>, the topics run in parallel should be carefully selected in order to involve experts </a:t>
            </a:r>
            <a:r>
              <a:rPr lang="en-US" altLang="ko-KR" dirty="0" smtClean="0"/>
              <a:t>suitably. Otherwise, the quality of specifications would be decreased. </a:t>
            </a:r>
          </a:p>
          <a:p>
            <a:r>
              <a:rPr lang="en-US" altLang="ko-KR" dirty="0" smtClean="0"/>
              <a:t>In R12, it has been observed that people working for “D2D” is slightly isolated from other items. Thus, it may be a good choice to </a:t>
            </a:r>
            <a:r>
              <a:rPr lang="en-US" altLang="ko-KR" b="1" dirty="0" smtClean="0"/>
              <a:t>have eD2D run in parallel with other items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>
                <a:solidFill>
                  <a:srgbClr val="0000FF"/>
                </a:solidFill>
              </a:rPr>
              <a:t>Parallel session for eD2D will give some rooms for new WIs/SIs by 3 ~ 4 TUs.</a:t>
            </a:r>
            <a:endParaRPr lang="ko-KR" altLang="en-US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6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62807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Requirements on parallel session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the efficient running of RAN2 parallel sessions, following requirements are proposed.</a:t>
            </a:r>
          </a:p>
          <a:p>
            <a:pPr lvl="1"/>
            <a:r>
              <a:rPr lang="en-US" altLang="ko-KR" b="1" dirty="0" smtClean="0"/>
              <a:t>RAN2 allocates TUs to each WI/SI strictly following the requested TU.</a:t>
            </a:r>
          </a:p>
          <a:p>
            <a:pPr lvl="2"/>
            <a:r>
              <a:rPr lang="en-US" altLang="ko-KR" dirty="0"/>
              <a:t>The rapporteur should request realistic TUs for the WI/SI</a:t>
            </a:r>
            <a:r>
              <a:rPr lang="en-US" altLang="ko-KR" dirty="0" smtClean="0"/>
              <a:t>.</a:t>
            </a:r>
            <a:r>
              <a:rPr lang="en-US" altLang="ko-KR" dirty="0"/>
              <a:t> </a:t>
            </a:r>
            <a:r>
              <a:rPr lang="en-US" altLang="ko-KR" dirty="0" smtClean="0"/>
              <a:t>If </a:t>
            </a:r>
            <a:r>
              <a:rPr lang="en-US" altLang="ko-KR" dirty="0"/>
              <a:t>the WI/SI is not </a:t>
            </a:r>
            <a:r>
              <a:rPr lang="en-US" altLang="ko-KR" dirty="0" smtClean="0"/>
              <a:t>completed </a:t>
            </a:r>
            <a:r>
              <a:rPr lang="en-US" altLang="ko-KR" dirty="0"/>
              <a:t>within the requested </a:t>
            </a:r>
            <a:r>
              <a:rPr lang="en-US" altLang="ko-KR" dirty="0" smtClean="0"/>
              <a:t>TUs, the </a:t>
            </a:r>
            <a:r>
              <a:rPr lang="en-US" altLang="ko-KR" dirty="0"/>
              <a:t>rapporteur should be </a:t>
            </a:r>
            <a:r>
              <a:rPr lang="en-US" altLang="ko-KR" dirty="0" smtClean="0"/>
              <a:t>responsible.</a:t>
            </a:r>
          </a:p>
          <a:p>
            <a:pPr lvl="1"/>
            <a:r>
              <a:rPr lang="en-US" altLang="ko-KR" b="1" dirty="0" smtClean="0"/>
              <a:t>Announce the RAN2 time schedule in advance and fix the announced time schedule.</a:t>
            </a:r>
          </a:p>
          <a:p>
            <a:pPr lvl="2"/>
            <a:r>
              <a:rPr lang="en-US" altLang="ko-KR" dirty="0"/>
              <a:t>In order for the </a:t>
            </a:r>
            <a:r>
              <a:rPr lang="en-US" altLang="ko-KR" dirty="0" smtClean="0"/>
              <a:t>delegates to attend the interested topics easily.</a:t>
            </a:r>
          </a:p>
          <a:p>
            <a:pPr lvl="1"/>
            <a:r>
              <a:rPr lang="en-US" altLang="ko-KR" b="1" dirty="0" smtClean="0"/>
              <a:t>Align the actual time and TU.</a:t>
            </a:r>
          </a:p>
          <a:p>
            <a:pPr lvl="2"/>
            <a:r>
              <a:rPr lang="en-US" altLang="ko-KR" dirty="0" smtClean="0"/>
              <a:t>Change the lunch break to 13:00~14:30.</a:t>
            </a:r>
          </a:p>
          <a:p>
            <a:pPr lvl="2"/>
            <a:r>
              <a:rPr lang="en-US" altLang="ko-KR" dirty="0" smtClean="0"/>
              <a:t>Change the afternoon coffee break to 16:30~17:00.</a:t>
            </a:r>
          </a:p>
          <a:p>
            <a:pPr lvl="2"/>
            <a:r>
              <a:rPr lang="en-US" altLang="ko-KR" dirty="0" smtClean="0"/>
              <a:t>This will ensure no fragment within one TU.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7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708663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672408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b="1" dirty="0" smtClean="0"/>
              <a:t>Increased </a:t>
            </a:r>
            <a:r>
              <a:rPr lang="en-US" altLang="ko-KR" b="1" dirty="0"/>
              <a:t>capacity is no more than 4 TUs.</a:t>
            </a:r>
          </a:p>
          <a:p>
            <a:r>
              <a:rPr lang="en-US" altLang="ko-KR" b="1" dirty="0" smtClean="0"/>
              <a:t>The </a:t>
            </a:r>
            <a:r>
              <a:rPr lang="en-US" altLang="ko-KR" b="1" dirty="0"/>
              <a:t>eD2D </a:t>
            </a:r>
            <a:r>
              <a:rPr lang="en-US" altLang="ko-KR" b="1" dirty="0" smtClean="0"/>
              <a:t>WI runs </a:t>
            </a:r>
            <a:r>
              <a:rPr lang="en-US" altLang="ko-KR" b="1" dirty="0"/>
              <a:t>in parallel with other items</a:t>
            </a:r>
            <a:r>
              <a:rPr lang="en-US" altLang="ko-KR" dirty="0"/>
              <a:t>.</a:t>
            </a:r>
          </a:p>
          <a:p>
            <a:r>
              <a:rPr lang="en-US" altLang="ko-KR" b="1" dirty="0" smtClean="0"/>
              <a:t>Keep CP/UP split for legacy topics.</a:t>
            </a:r>
          </a:p>
          <a:p>
            <a:r>
              <a:rPr lang="en-US" altLang="ko-KR" b="1" dirty="0" smtClean="0"/>
              <a:t>RAN2 </a:t>
            </a:r>
            <a:r>
              <a:rPr lang="en-US" altLang="ko-KR" b="1" dirty="0"/>
              <a:t>allocates TUs to each WI/SI strictly following the requested TU.</a:t>
            </a:r>
          </a:p>
          <a:p>
            <a:r>
              <a:rPr lang="en-US" altLang="ko-KR" b="1" dirty="0" smtClean="0"/>
              <a:t>Announce </a:t>
            </a:r>
            <a:r>
              <a:rPr lang="en-US" altLang="ko-KR" b="1" dirty="0"/>
              <a:t>the RAN2 time schedule in advance and fix the announced time schedule.</a:t>
            </a:r>
          </a:p>
          <a:p>
            <a:r>
              <a:rPr lang="en-US" altLang="ko-KR" b="1" dirty="0" smtClean="0"/>
              <a:t>Align </a:t>
            </a:r>
            <a:r>
              <a:rPr lang="en-US" altLang="ko-KR" b="1" dirty="0"/>
              <a:t>the actual time and TU</a:t>
            </a:r>
            <a:r>
              <a:rPr lang="en-US" altLang="ko-KR" b="1" dirty="0" smtClean="0"/>
              <a:t>.</a:t>
            </a:r>
          </a:p>
          <a:p>
            <a:endParaRPr lang="en-US" altLang="ko-KR" b="1" dirty="0"/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en-US" altLang="ko-KR" dirty="0" smtClean="0"/>
              <a:t>Example of proposed RAN2 meeting </a:t>
            </a:r>
            <a:r>
              <a:rPr lang="en-US" altLang="ko-KR" dirty="0" smtClean="0"/>
              <a:t>time schedule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8</a:t>
            </a:fld>
            <a:endParaRPr lang="en-GB" altLang="ko-KR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81332"/>
              </p:ext>
            </p:extLst>
          </p:nvPr>
        </p:nvGraphicFramePr>
        <p:xfrm>
          <a:off x="683568" y="4743152"/>
          <a:ext cx="784887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1080120"/>
                <a:gridCol w="1224136"/>
                <a:gridCol w="1224136"/>
                <a:gridCol w="738082"/>
                <a:gridCol w="738082"/>
                <a:gridCol w="738082"/>
                <a:gridCol w="738082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Time*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Mon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Tue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Wed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Thu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Fri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08:30~10:30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eD2D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11:00~13:00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eD2D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14:30~16:30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R13(Joint)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eD2D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17:00~19:00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R13(Joint)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CP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Legacy UP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eD2D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R13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024557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64907</TotalTime>
  <Words>762</Words>
  <Application>Microsoft Office PowerPoint</Application>
  <PresentationFormat>화면 슬라이드 쇼(4:3)</PresentationFormat>
  <Paragraphs>161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3gpp</vt:lpstr>
      <vt:lpstr>  </vt:lpstr>
      <vt:lpstr>Available RAN2 TUs for R13 items</vt:lpstr>
      <vt:lpstr>RAN2 capacity in Q2/2015 w/o parallel session</vt:lpstr>
      <vt:lpstr>Discussion at RAN#66</vt:lpstr>
      <vt:lpstr>Amount of increased RAN2 capacity</vt:lpstr>
      <vt:lpstr>Topics for parallel session</vt:lpstr>
      <vt:lpstr>Requirements on parallel session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seungjune.yi@lge.com</dc:creator>
  <cp:keywords>Report; RAN2</cp:keywords>
  <cp:lastModifiedBy>SeungJune Yi</cp:lastModifiedBy>
  <cp:revision>3304</cp:revision>
  <dcterms:created xsi:type="dcterms:W3CDTF">2009-11-27T05:15:11Z</dcterms:created>
  <dcterms:modified xsi:type="dcterms:W3CDTF">2015-02-27T01:11:12Z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