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209629"/>
            <a:ext cx="8229600" cy="1152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28pt Headline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872352" y="6466779"/>
            <a:ext cx="2133600" cy="365125"/>
          </a:xfrm>
          <a:prstGeom prst="rect">
            <a:avLst/>
          </a:prstGeo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5613" y="1598400"/>
            <a:ext cx="8229600" cy="4526400"/>
          </a:xfrm>
        </p:spPr>
        <p:txBody>
          <a:bodyPr/>
          <a:lstStyle>
            <a:lvl5pPr marL="900000" indent="-180000">
              <a:spcBef>
                <a:spcPts val="300"/>
              </a:spcBef>
              <a:defRPr sz="12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7778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advanced receiver enhancements in Rel-13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ASUSTek</a:t>
            </a:r>
            <a:r>
              <a:rPr lang="en-US" dirty="0" smtClean="0"/>
              <a:t>, AT&amp;T, ATR, </a:t>
            </a:r>
            <a:r>
              <a:rPr lang="en-US" dirty="0"/>
              <a:t>CATR, </a:t>
            </a:r>
            <a:r>
              <a:rPr lang="en-US" dirty="0" err="1"/>
              <a:t>CEWiT</a:t>
            </a:r>
            <a:r>
              <a:rPr lang="en-US" dirty="0"/>
              <a:t>, CMCC, CHTTL, China Telecom, China Unicom, </a:t>
            </a:r>
            <a:r>
              <a:rPr lang="en-US" dirty="0" err="1"/>
              <a:t>Coolpad</a:t>
            </a:r>
            <a:r>
              <a:rPr lang="en-US" dirty="0"/>
              <a:t>, Deutsche Telekom, Dish Network, </a:t>
            </a:r>
            <a:r>
              <a:rPr lang="en-US" dirty="0" err="1"/>
              <a:t>Fraunhofer</a:t>
            </a:r>
            <a:r>
              <a:rPr lang="en-US" dirty="0"/>
              <a:t> IIS, IAESI, III, Intel Corporation, ITL Inc</a:t>
            </a:r>
            <a:r>
              <a:rPr lang="en-US" dirty="0" smtClean="0"/>
              <a:t>., ITRI, KDDI, KT </a:t>
            </a:r>
            <a:r>
              <a:rPr lang="en-US" dirty="0"/>
              <a:t>Corp</a:t>
            </a:r>
            <a:r>
              <a:rPr lang="en-US" dirty="0" smtClean="0"/>
              <a:t>., </a:t>
            </a:r>
            <a:r>
              <a:rPr lang="en-US" dirty="0" err="1" smtClean="0"/>
              <a:t>Lightsquared</a:t>
            </a:r>
            <a:r>
              <a:rPr lang="en-US" dirty="0" smtClean="0"/>
              <a:t>, Shanghai </a:t>
            </a:r>
            <a:r>
              <a:rPr lang="en-US" dirty="0" err="1"/>
              <a:t>Tejet</a:t>
            </a:r>
            <a:r>
              <a:rPr lang="en-US" dirty="0"/>
              <a:t> Com </a:t>
            </a:r>
            <a:r>
              <a:rPr lang="en-US" dirty="0" smtClean="0"/>
              <a:t>Technology, </a:t>
            </a:r>
            <a:r>
              <a:rPr lang="en-US" dirty="0" err="1" smtClean="0"/>
              <a:t>SoftBank</a:t>
            </a:r>
            <a:r>
              <a:rPr lang="en-US" dirty="0" smtClean="0"/>
              <a:t> Mobile, SK Telecom, Telecom Italia, Telefonica, T-Mobile USA, Verizon Wireless, ZTE</a:t>
            </a:r>
            <a:endParaRPr lang="en-US" dirty="0"/>
          </a:p>
          <a:p>
            <a:endParaRPr 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07218" y="56818"/>
            <a:ext cx="5804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2000" b="1" dirty="0"/>
              <a:t>3GPP TSG RAN meeting #</a:t>
            </a:r>
            <a:r>
              <a:rPr lang="en-GB" altLang="ja-JP" sz="2000" b="1" dirty="0" smtClean="0"/>
              <a:t>66</a:t>
            </a:r>
            <a:endParaRPr lang="en-GB" altLang="ja-JP" sz="2000" b="1" dirty="0"/>
          </a:p>
          <a:p>
            <a:r>
              <a:rPr lang="it-IT" altLang="ja-JP" sz="2000" b="1" dirty="0"/>
              <a:t>Maui, USA, </a:t>
            </a:r>
            <a:r>
              <a:rPr lang="it-IT" altLang="ja-JP" sz="2000" b="1" dirty="0" smtClean="0"/>
              <a:t>Decmber </a:t>
            </a:r>
            <a:r>
              <a:rPr lang="it-IT" altLang="ja-JP" sz="2000" b="1" dirty="0"/>
              <a:t>8 - 11, 2014</a:t>
            </a:r>
            <a:endParaRPr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948224" y="76562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 smtClean="0"/>
              <a:t>RP-142271</a:t>
            </a:r>
          </a:p>
        </p:txBody>
      </p:sp>
    </p:spTree>
    <p:extLst>
      <p:ext uri="{BB962C8B-B14F-4D97-AF65-F5344CB8AC3E}">
        <p14:creationId xmlns:p14="http://schemas.microsoft.com/office/powerpoint/2010/main" val="895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Background</a:t>
            </a:r>
            <a:r>
              <a:rPr lang="en-US" dirty="0"/>
              <a:t/>
            </a:r>
            <a:br>
              <a:rPr lang="en-US" dirty="0"/>
            </a:br>
            <a:r>
              <a:rPr lang="en-US" sz="1600" dirty="0">
                <a:solidFill>
                  <a:schemeClr val="tx1"/>
                </a:solidFill>
              </a:rPr>
              <a:t>(Overview of PDSCH receiver enhancements)</a:t>
            </a:r>
            <a:endParaRPr lang="en-US" sz="1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/>
              <a:t>In LTE-A systems several receiver enhancements were introduced to cope with interference issues in the physical downlink data channel (PDSCH) in different scenarios.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However</a:t>
            </a:r>
            <a:r>
              <a:rPr lang="en-US" altLang="ja-JP" dirty="0"/>
              <a:t>, the interference suppression and cancellation for the downlink control channels (e.g. PCFICH / PDCCH, PHICH, etc.), which carries the DL / UL scheduling assignments and ACK / NACK are still based on Rel-8 MMSE receiver without interference mitigation capability</a:t>
            </a:r>
            <a:r>
              <a:rPr lang="en-US" altLang="ja-JP" sz="2000" dirty="0"/>
              <a:t>.</a:t>
            </a:r>
          </a:p>
          <a:p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719156" y="2281337"/>
            <a:ext cx="5778671" cy="2371802"/>
            <a:chOff x="768207" y="2281335"/>
            <a:chExt cx="7704895" cy="2371801"/>
          </a:xfrm>
        </p:grpSpPr>
        <p:sp>
          <p:nvSpPr>
            <p:cNvPr id="25" name="Right Arrow 24"/>
            <p:cNvSpPr/>
            <p:nvPr/>
          </p:nvSpPr>
          <p:spPr bwMode="auto">
            <a:xfrm>
              <a:off x="1150569" y="4549963"/>
              <a:ext cx="6369670" cy="103173"/>
            </a:xfrm>
            <a:prstGeom prst="rightArrow">
              <a:avLst/>
            </a:prstGeom>
            <a:gradFill flip="none" rotWithShape="1">
              <a:gsLst>
                <a:gs pos="5000">
                  <a:schemeClr val="accent2"/>
                </a:gs>
                <a:gs pos="95000">
                  <a:schemeClr val="accent1"/>
                </a:gs>
              </a:gsLst>
              <a:lin ang="162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20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6" name="Right Arrow 25"/>
            <p:cNvSpPr/>
            <p:nvPr/>
          </p:nvSpPr>
          <p:spPr bwMode="auto">
            <a:xfrm rot="16200000">
              <a:off x="19995" y="3407709"/>
              <a:ext cx="2304255" cy="100158"/>
            </a:xfrm>
            <a:prstGeom prst="rightArrow">
              <a:avLst/>
            </a:prstGeom>
            <a:gradFill flip="none" rotWithShape="1">
              <a:gsLst>
                <a:gs pos="5000">
                  <a:schemeClr val="accent2"/>
                </a:gs>
                <a:gs pos="95000">
                  <a:schemeClr val="accent1"/>
                </a:gs>
              </a:gsLst>
              <a:lin ang="162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20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75112" y="3935696"/>
              <a:ext cx="864096" cy="2539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Rel-11 MMSE-IRC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76800" y="3550726"/>
              <a:ext cx="864096" cy="2539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Rel-11</a:t>
              </a:r>
            </a:p>
            <a:p>
              <a:pPr algn="ctr"/>
              <a:r>
                <a:rPr lang="en-US" sz="825" dirty="0"/>
                <a:t>CRS-IC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143975" y="3385626"/>
              <a:ext cx="874612" cy="12695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Rel-12  CRS-IM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24095" y="2771498"/>
              <a:ext cx="874612" cy="12695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Rel-12 NAICS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35563" y="4202571"/>
              <a:ext cx="900100" cy="2539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Rel-8  </a:t>
              </a:r>
              <a:endParaRPr lang="en-US" sz="825" dirty="0" smtClean="0"/>
            </a:p>
            <a:p>
              <a:pPr algn="ctr"/>
              <a:r>
                <a:rPr lang="en-US" sz="825" dirty="0" smtClean="0"/>
                <a:t>MMSE</a:t>
              </a:r>
              <a:endParaRPr lang="en-US" sz="825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184323" y="2865219"/>
              <a:ext cx="1337046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b="1" dirty="0"/>
                <a:t>PDSCH performance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36057" y="4420381"/>
              <a:ext cx="1337045" cy="1269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b="1" dirty="0"/>
                <a:t>Study / Work Item</a:t>
              </a:r>
            </a:p>
          </p:txBody>
        </p:sp>
        <p:sp>
          <p:nvSpPr>
            <p:cNvPr id="34" name="Right Arrow 33"/>
            <p:cNvSpPr/>
            <p:nvPr/>
          </p:nvSpPr>
          <p:spPr bwMode="auto">
            <a:xfrm rot="20773354">
              <a:off x="2351751" y="3947542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5" name="Right Arrow 34"/>
            <p:cNvSpPr/>
            <p:nvPr/>
          </p:nvSpPr>
          <p:spPr bwMode="auto">
            <a:xfrm rot="20174467">
              <a:off x="3551242" y="3656271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6" name="Right Arrow 35"/>
            <p:cNvSpPr/>
            <p:nvPr/>
          </p:nvSpPr>
          <p:spPr bwMode="auto">
            <a:xfrm rot="21124460">
              <a:off x="4786468" y="3323927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7" name="Right Arrow 36"/>
            <p:cNvSpPr/>
            <p:nvPr/>
          </p:nvSpPr>
          <p:spPr bwMode="auto">
            <a:xfrm rot="19007246">
              <a:off x="5866221" y="2943734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8" name="Left-Right Arrow 37"/>
            <p:cNvSpPr/>
            <p:nvPr/>
          </p:nvSpPr>
          <p:spPr bwMode="auto">
            <a:xfrm rot="16200000">
              <a:off x="5969876" y="3609152"/>
              <a:ext cx="1348769" cy="315501"/>
            </a:xfrm>
            <a:prstGeom prst="leftRightArrow">
              <a:avLst/>
            </a:prstGeom>
            <a:gradFill flip="none" rotWithShape="1">
              <a:gsLst>
                <a:gs pos="5000">
                  <a:srgbClr val="7030A0"/>
                </a:gs>
                <a:gs pos="95000">
                  <a:srgbClr val="03C3C3"/>
                </a:gs>
              </a:gsLst>
              <a:lin ang="162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837349" y="3497201"/>
              <a:ext cx="1337045" cy="50783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b="1" dirty="0">
                  <a:solidFill>
                    <a:srgbClr val="FF0000"/>
                  </a:solidFill>
                </a:rPr>
                <a:t>Large gap </a:t>
              </a:r>
              <a:r>
                <a:rPr lang="en-US" sz="825" b="1" dirty="0" smtClean="0">
                  <a:solidFill>
                    <a:srgbClr val="FF0000"/>
                  </a:solidFill>
                </a:rPr>
                <a:t>in the performance comparing </a:t>
              </a:r>
              <a:r>
                <a:rPr lang="en-US" sz="825" b="1" dirty="0">
                  <a:solidFill>
                    <a:srgbClr val="FF0000"/>
                  </a:solidFill>
                </a:rPr>
                <a:t>to Rel-8 MMSE receiver!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180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Issues for Rel-12 </a:t>
            </a:r>
            <a:r>
              <a:rPr lang="en-US" sz="2700" dirty="0" smtClean="0"/>
              <a:t>NAICS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>
                <a:solidFill>
                  <a:schemeClr val="tx1"/>
                </a:solidFill>
              </a:rPr>
              <a:t>(Rel-12 NAICS performance with and without PDCCH/PCFICH demodulation)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24" y="1137011"/>
            <a:ext cx="4433654" cy="429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 bwMode="auto">
          <a:xfrm rot="20775722">
            <a:off x="2818558" y="2811670"/>
            <a:ext cx="765380" cy="16066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135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 rot="13806901">
            <a:off x="4277074" y="3100756"/>
            <a:ext cx="770275" cy="109832"/>
          </a:xfrm>
          <a:prstGeom prst="rightArrow">
            <a:avLst/>
          </a:prstGeom>
          <a:gradFill flip="none" rotWithShape="1">
            <a:gsLst>
              <a:gs pos="5000">
                <a:srgbClr val="00B050"/>
              </a:gs>
              <a:gs pos="95000">
                <a:srgbClr val="00B050"/>
              </a:gs>
            </a:gsLst>
            <a:lin ang="12600000" scaled="0"/>
            <a:tileRect/>
          </a:gradFill>
          <a:ln w="952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135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1214" y="3579581"/>
            <a:ext cx="1284494" cy="5078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25" b="1" dirty="0">
                <a:solidFill>
                  <a:srgbClr val="FF0000"/>
                </a:solidFill>
              </a:rPr>
              <a:t>Realistic Rel-12 NAICS </a:t>
            </a:r>
            <a:r>
              <a:rPr lang="en-US" sz="825" b="1" dirty="0" smtClean="0">
                <a:solidFill>
                  <a:srgbClr val="FF0000"/>
                </a:solidFill>
              </a:rPr>
              <a:t>performance with </a:t>
            </a:r>
            <a:r>
              <a:rPr lang="en-US" sz="825" b="1" dirty="0">
                <a:solidFill>
                  <a:srgbClr val="FF0000"/>
                </a:solidFill>
              </a:rPr>
              <a:t>consideration of control channel demodulation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57230" y="3156389"/>
            <a:ext cx="1089719" cy="5078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25" b="1" dirty="0">
                <a:solidFill>
                  <a:srgbClr val="FF0000"/>
                </a:solidFill>
              </a:rPr>
              <a:t>Rel-12 NAICS performance  w/o consideration of control channel demodulation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1684" y="5521404"/>
            <a:ext cx="7716253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The advantages of Rel-12 NAICS receivers for PDSCH can’t be achieved </a:t>
            </a:r>
            <a:r>
              <a:rPr lang="en-US" sz="2400" b="1" dirty="0" smtClean="0">
                <a:solidFill>
                  <a:srgbClr val="FF0000"/>
                </a:solidFill>
              </a:rPr>
              <a:t>without </a:t>
            </a:r>
            <a:r>
              <a:rPr lang="en-US" sz="2400" b="1" dirty="0">
                <a:solidFill>
                  <a:srgbClr val="FF0000"/>
                </a:solidFill>
              </a:rPr>
              <a:t>enhancements to control channel receivers!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55224" y="2793897"/>
            <a:ext cx="1966262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b="1" i="1" dirty="0"/>
              <a:t>Note: A similar performance trends for Rel-12 NACIS have been observed in </a:t>
            </a:r>
            <a:r>
              <a:rPr lang="en-US" sz="900" b="1" i="1" dirty="0" smtClean="0"/>
              <a:t>other </a:t>
            </a:r>
            <a:r>
              <a:rPr lang="en-US" sz="900" b="1" i="1" dirty="0"/>
              <a:t>companies contributions (refer to e.g. R4-145750, R4-146268, R4-146514). The issue is currently under discussion in </a:t>
            </a:r>
            <a:r>
              <a:rPr lang="en-US" sz="900" b="1" i="1" dirty="0" smtClean="0"/>
              <a:t>RAN4. </a:t>
            </a:r>
            <a:endParaRPr lang="en-US" sz="9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02399" y="1100479"/>
            <a:ext cx="54351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smtClean="0">
                <a:cs typeface="Neo Sans Intel"/>
              </a:rPr>
              <a:t>MCS#5, 2 interfering cell modelling with INR</a:t>
            </a:r>
            <a:r>
              <a:rPr lang="en-US" sz="1200" baseline="-25000" dirty="0" smtClean="0">
                <a:cs typeface="Neo Sans Intel"/>
              </a:rPr>
              <a:t>1</a:t>
            </a:r>
            <a:r>
              <a:rPr lang="en-US" sz="1200" dirty="0" smtClean="0">
                <a:cs typeface="Neo Sans Intel"/>
              </a:rPr>
              <a:t> = 13.9dB, INR</a:t>
            </a:r>
            <a:r>
              <a:rPr lang="en-US" sz="1200" baseline="-25000" dirty="0" smtClean="0">
                <a:cs typeface="Neo Sans Intel"/>
              </a:rPr>
              <a:t>2</a:t>
            </a:r>
            <a:r>
              <a:rPr lang="en-US" sz="1200" dirty="0" smtClean="0">
                <a:cs typeface="Neo Sans Intel"/>
              </a:rPr>
              <a:t> = 3.3dB</a:t>
            </a:r>
          </a:p>
        </p:txBody>
      </p:sp>
    </p:spTree>
    <p:extLst>
      <p:ext uri="{BB962C8B-B14F-4D97-AF65-F5344CB8AC3E}">
        <p14:creationId xmlns:p14="http://schemas.microsoft.com/office/powerpoint/2010/main" val="1597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455613" y="1598400"/>
            <a:ext cx="8229600" cy="4526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Approve to study control channel interference cancellation/mitigation on LTE advanced receiver enhancement as a study item in RAN#66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3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311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advanced receiver enhancements in Rel-13</vt:lpstr>
      <vt:lpstr>Background (Overview of PDSCH receiver enhancements)</vt:lpstr>
      <vt:lpstr>Issues for Rel-12 NAICS (Rel-12 NAICS performance with and without PDCCH/PCFICH demodulation)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Rel-13 WI/SI</dc:title>
  <dc:creator>Han, Seunghee</dc:creator>
  <cp:lastModifiedBy>Intel</cp:lastModifiedBy>
  <cp:revision>26</cp:revision>
  <dcterms:created xsi:type="dcterms:W3CDTF">2006-08-16T00:00:00Z</dcterms:created>
  <dcterms:modified xsi:type="dcterms:W3CDTF">2014-12-11T17:51:23Z</dcterms:modified>
</cp:coreProperties>
</file>