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11"/>
  </p:notesMasterIdLst>
  <p:handoutMasterIdLst>
    <p:handoutMasterId r:id="rId12"/>
  </p:handoutMasterIdLst>
  <p:sldIdLst>
    <p:sldId id="259" r:id="rId6"/>
    <p:sldId id="261" r:id="rId7"/>
    <p:sldId id="262" r:id="rId8"/>
    <p:sldId id="263" r:id="rId9"/>
    <p:sldId id="264" r:id="rId10"/>
  </p:sldIdLst>
  <p:sldSz cx="9144000" cy="6858000" type="screen4x3"/>
  <p:notesSz cx="7019925" cy="9305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P" initials="GP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707E"/>
    <a:srgbClr val="0098C3"/>
    <a:srgbClr val="757A88"/>
    <a:srgbClr val="7F8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842" y="-72"/>
      </p:cViewPr>
      <p:guideLst>
        <p:guide orient="horz" pos="100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01955B6F-32D6-6E4A-818E-323E9CA853F2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2D9F35D0-378C-F64D-B306-20B09EA44BE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4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46A82CAD-E1EA-9348-9F01-98BBB5BCEFAC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CC0A3409-9418-C049-9706-3B7CEE0956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126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  <a:latin typeface="+mj-lt"/>
              </a:rPr>
              <a:pPr/>
              <a:t>June 10, 2014</a:t>
            </a:fld>
            <a:endParaRPr lang="en-US" sz="1200" b="1" dirty="0">
              <a:solidFill>
                <a:srgbClr val="0099C9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4616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10,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209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10,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765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10,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543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10,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829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10,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10,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10,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10,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10,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</a:rPr>
              <a:pPr/>
              <a:t>June 10, 2014</a:t>
            </a:fld>
            <a:endParaRPr lang="en-US" sz="1200" b="1" dirty="0">
              <a:solidFill>
                <a:srgbClr val="0099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01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10,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407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/>
              <a:pPr/>
              <a:t>June 10,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10,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12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57200" y="2261546"/>
            <a:ext cx="8229600" cy="1192917"/>
          </a:xfrm>
        </p:spPr>
        <p:txBody>
          <a:bodyPr/>
          <a:lstStyle/>
          <a:p>
            <a:r>
              <a:rPr lang="en-US" dirty="0" smtClean="0"/>
              <a:t>RP-140967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New SI Request Motivation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5221" y="3574779"/>
            <a:ext cx="8229600" cy="422426"/>
          </a:xfrm>
        </p:spPr>
        <p:txBody>
          <a:bodyPr/>
          <a:lstStyle/>
          <a:p>
            <a:r>
              <a:rPr lang="en-US" dirty="0" smtClean="0"/>
              <a:t>SID </a:t>
            </a:r>
            <a:r>
              <a:rPr lang="en-US" dirty="0"/>
              <a:t>- Study on </a:t>
            </a:r>
            <a:r>
              <a:rPr lang="en-US" dirty="0" smtClean="0"/>
              <a:t>Indoor Positioning </a:t>
            </a:r>
            <a:r>
              <a:rPr lang="en-US" dirty="0" smtClean="0"/>
              <a:t>Enhancements for UTRA and LTE</a:t>
            </a:r>
            <a:endParaRPr lang="en-US" dirty="0"/>
          </a:p>
          <a:p>
            <a:r>
              <a:rPr lang="en-US" dirty="0" smtClean="0"/>
              <a:t>Source: AT&amp;T, NextNav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7010400" y="6408738"/>
            <a:ext cx="2133600" cy="365125"/>
          </a:xfrm>
        </p:spPr>
        <p:txBody>
          <a:bodyPr/>
          <a:lstStyle/>
          <a:p>
            <a:fld id="{5F6E1C53-A120-C647-96D9-0E51A69B1EC0}" type="datetime4">
              <a:rPr lang="en-US" smtClean="0"/>
              <a:pPr/>
              <a:t>June 10,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25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95661"/>
            <a:ext cx="8229600" cy="5104606"/>
          </a:xfrm>
        </p:spPr>
        <p:txBody>
          <a:bodyPr/>
          <a:lstStyle/>
          <a:p>
            <a:pPr lvl="0">
              <a:buClr>
                <a:srgbClr val="0098D0"/>
              </a:buClr>
            </a:pPr>
            <a:r>
              <a:rPr lang="en-US" sz="1600" dirty="0" smtClean="0">
                <a:solidFill>
                  <a:srgbClr val="4D4F53"/>
                </a:solidFill>
              </a:rPr>
              <a:t>Extending Latitude, Longitude, Altitude positioning capabilities to indoor environments</a:t>
            </a:r>
          </a:p>
          <a:p>
            <a:pPr lvl="0">
              <a:buClr>
                <a:srgbClr val="0098D0"/>
              </a:buClr>
            </a:pPr>
            <a:r>
              <a:rPr lang="en-US" sz="1600" dirty="0" smtClean="0">
                <a:solidFill>
                  <a:srgbClr val="4D4F53"/>
                </a:solidFill>
              </a:rPr>
              <a:t>Multiple use cases for indoor positioning</a:t>
            </a:r>
            <a:endParaRPr lang="en-US" sz="1600" dirty="0" smtClean="0">
              <a:solidFill>
                <a:srgbClr val="002060"/>
              </a:solidFill>
            </a:endParaRPr>
          </a:p>
          <a:p>
            <a:pPr lvl="1">
              <a:buClr>
                <a:srgbClr val="0098D0"/>
              </a:buClr>
            </a:pPr>
            <a:r>
              <a:rPr lang="en-US" sz="1200" dirty="0" smtClean="0">
                <a:solidFill>
                  <a:srgbClr val="4D4F53"/>
                </a:solidFill>
              </a:rPr>
              <a:t>Regulated Emergency </a:t>
            </a:r>
            <a:r>
              <a:rPr lang="en-US" sz="1200" dirty="0"/>
              <a:t>Services (from the US FCC)</a:t>
            </a:r>
          </a:p>
          <a:p>
            <a:pPr lvl="2">
              <a:buClr>
                <a:srgbClr val="0098D0"/>
              </a:buClr>
            </a:pPr>
            <a:r>
              <a:rPr lang="en-US" sz="1200" dirty="0" smtClean="0">
                <a:solidFill>
                  <a:schemeClr val="tx1"/>
                </a:solidFill>
              </a:rPr>
              <a:t>RP-140551 LS </a:t>
            </a:r>
            <a:r>
              <a:rPr lang="en-US" sz="1200" dirty="0">
                <a:solidFill>
                  <a:schemeClr val="tx1"/>
                </a:solidFill>
              </a:rPr>
              <a:t>on Priority Development of 3GPP Mobile Location Accuracy Standards </a:t>
            </a:r>
            <a:r>
              <a:rPr lang="en-US" sz="1200" dirty="0" smtClean="0">
                <a:solidFill>
                  <a:schemeClr val="tx1"/>
                </a:solidFill>
              </a:rPr>
              <a:t> </a:t>
            </a:r>
          </a:p>
          <a:p>
            <a:pPr lvl="2">
              <a:buClr>
                <a:srgbClr val="0098D0"/>
              </a:buClr>
            </a:pPr>
            <a:r>
              <a:rPr lang="en-US" sz="1200" dirty="0" smtClean="0">
                <a:solidFill>
                  <a:schemeClr val="tx1"/>
                </a:solidFill>
              </a:rPr>
              <a:t>The </a:t>
            </a:r>
            <a:r>
              <a:rPr lang="en-US" sz="1200" dirty="0">
                <a:solidFill>
                  <a:schemeClr val="tx1"/>
                </a:solidFill>
              </a:rPr>
              <a:t>Commission </a:t>
            </a:r>
            <a:r>
              <a:rPr lang="en-US" sz="1200" dirty="0" smtClean="0">
                <a:solidFill>
                  <a:schemeClr val="tx1"/>
                </a:solidFill>
              </a:rPr>
              <a:t>urges prioritization and completion in </a:t>
            </a:r>
            <a:r>
              <a:rPr lang="en-US" sz="1200" dirty="0">
                <a:solidFill>
                  <a:schemeClr val="tx1"/>
                </a:solidFill>
              </a:rPr>
              <a:t>the near </a:t>
            </a:r>
            <a:r>
              <a:rPr lang="en-US" sz="1200" dirty="0" smtClean="0">
                <a:solidFill>
                  <a:schemeClr val="tx1"/>
                </a:solidFill>
              </a:rPr>
              <a:t>term of WI and SIs that are related to location determination technologies that will enhance public safety response to emergency callers </a:t>
            </a:r>
          </a:p>
          <a:p>
            <a:pPr lvl="2">
              <a:buClr>
                <a:srgbClr val="0098D0"/>
              </a:buClr>
            </a:pPr>
            <a:r>
              <a:rPr lang="en-US" sz="1200" dirty="0" smtClean="0">
                <a:solidFill>
                  <a:srgbClr val="4D4F53"/>
                </a:solidFill>
              </a:rPr>
              <a:t>FCC NPRM proposes enhanced location accuracy</a:t>
            </a:r>
            <a:r>
              <a:rPr lang="en-US" sz="1200" dirty="0">
                <a:solidFill>
                  <a:srgbClr val="4D4F53"/>
                </a:solidFill>
              </a:rPr>
              <a:t>, </a:t>
            </a:r>
            <a:r>
              <a:rPr lang="en-US" sz="1200" dirty="0" smtClean="0">
                <a:solidFill>
                  <a:srgbClr val="4D4F53"/>
                </a:solidFill>
              </a:rPr>
              <a:t>inclusive of indoor </a:t>
            </a:r>
            <a:r>
              <a:rPr lang="en-US" sz="1200" dirty="0">
                <a:solidFill>
                  <a:srgbClr val="4D4F53"/>
                </a:solidFill>
              </a:rPr>
              <a:t>location requirements </a:t>
            </a:r>
            <a:r>
              <a:rPr lang="en-US" sz="1200" dirty="0" smtClean="0">
                <a:solidFill>
                  <a:schemeClr val="tx1"/>
                </a:solidFill>
              </a:rPr>
              <a:t>when </a:t>
            </a:r>
            <a:r>
              <a:rPr lang="en-US" sz="1200" dirty="0">
                <a:solidFill>
                  <a:schemeClr val="tx1"/>
                </a:solidFill>
              </a:rPr>
              <a:t>a wireless 911 call is </a:t>
            </a:r>
            <a:r>
              <a:rPr lang="en-US" sz="1200" dirty="0" smtClean="0">
                <a:solidFill>
                  <a:schemeClr val="tx1"/>
                </a:solidFill>
              </a:rPr>
              <a:t>made</a:t>
            </a:r>
          </a:p>
          <a:p>
            <a:pPr lvl="2">
              <a:buClr>
                <a:srgbClr val="0098D0"/>
              </a:buClr>
            </a:pPr>
            <a:r>
              <a:rPr lang="en-US" sz="1200" dirty="0" smtClean="0">
                <a:solidFill>
                  <a:srgbClr val="4D4F53"/>
                </a:solidFill>
              </a:rPr>
              <a:t>CSRIC report established availability of technologies with indoor location capabilities</a:t>
            </a:r>
          </a:p>
          <a:p>
            <a:pPr lvl="3">
              <a:buClr>
                <a:srgbClr val="0098D0"/>
              </a:buClr>
            </a:pPr>
            <a:r>
              <a:rPr lang="en-US" sz="1100" dirty="0" smtClean="0">
                <a:solidFill>
                  <a:srgbClr val="4D4F53"/>
                </a:solidFill>
              </a:rPr>
              <a:t>Timely standards will allow for ubiquitous, efficient, and cost-effective implementations</a:t>
            </a:r>
          </a:p>
          <a:p>
            <a:pPr lvl="1">
              <a:buClr>
                <a:srgbClr val="0098D0"/>
              </a:buClr>
            </a:pPr>
            <a:r>
              <a:rPr lang="en-US" sz="1200" dirty="0">
                <a:solidFill>
                  <a:srgbClr val="4D4F53"/>
                </a:solidFill>
              </a:rPr>
              <a:t>Public </a:t>
            </a:r>
            <a:r>
              <a:rPr lang="en-US" sz="1200" dirty="0" smtClean="0">
                <a:solidFill>
                  <a:srgbClr val="4D4F53"/>
                </a:solidFill>
              </a:rPr>
              <a:t>Safety/First Responders</a:t>
            </a:r>
            <a:endParaRPr lang="en-US" sz="1200" dirty="0">
              <a:solidFill>
                <a:srgbClr val="4D4F53"/>
              </a:solidFill>
            </a:endParaRPr>
          </a:p>
          <a:p>
            <a:pPr lvl="1">
              <a:buClr>
                <a:srgbClr val="0098D0"/>
              </a:buClr>
            </a:pPr>
            <a:r>
              <a:rPr lang="en-US" sz="1200" dirty="0" smtClean="0">
                <a:solidFill>
                  <a:srgbClr val="4D4F53"/>
                </a:solidFill>
              </a:rPr>
              <a:t>Consumer Market</a:t>
            </a:r>
          </a:p>
          <a:p>
            <a:pPr lvl="2">
              <a:buClr>
                <a:srgbClr val="0098D0"/>
              </a:buClr>
            </a:pPr>
            <a:r>
              <a:rPr lang="en-US" sz="1200" dirty="0" smtClean="0">
                <a:solidFill>
                  <a:srgbClr val="4D4F53"/>
                </a:solidFill>
              </a:rPr>
              <a:t>LCS/LBS, where a great majority of wireless calls are made indoors</a:t>
            </a:r>
            <a:endParaRPr lang="en-US" sz="1100" dirty="0">
              <a:solidFill>
                <a:srgbClr val="4D4F53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SID Motivation/Background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10,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7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SID 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58A618"/>
              </a:buClr>
            </a:pPr>
            <a:r>
              <a:rPr lang="en-US" b="1" dirty="0" smtClean="0">
                <a:solidFill>
                  <a:srgbClr val="4D4F53"/>
                </a:solidFill>
              </a:rPr>
              <a:t>SI </a:t>
            </a:r>
            <a:r>
              <a:rPr lang="en-US" b="1" dirty="0">
                <a:solidFill>
                  <a:srgbClr val="4D4F53"/>
                </a:solidFill>
              </a:rPr>
              <a:t>was </a:t>
            </a:r>
            <a:r>
              <a:rPr lang="en-US" b="1" dirty="0" smtClean="0">
                <a:solidFill>
                  <a:srgbClr val="4D4F53"/>
                </a:solidFill>
              </a:rPr>
              <a:t>revised based on feedback </a:t>
            </a:r>
            <a:r>
              <a:rPr lang="en-US" b="1" dirty="0">
                <a:solidFill>
                  <a:srgbClr val="4D4F53"/>
                </a:solidFill>
              </a:rPr>
              <a:t>in </a:t>
            </a:r>
            <a:r>
              <a:rPr lang="en-US" b="1" dirty="0" smtClean="0">
                <a:solidFill>
                  <a:srgbClr val="4D4F53"/>
                </a:solidFill>
              </a:rPr>
              <a:t>RAN#63</a:t>
            </a:r>
            <a:endParaRPr lang="en-US" b="1" dirty="0">
              <a:solidFill>
                <a:srgbClr val="4D4F53"/>
              </a:solidFill>
            </a:endParaRP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Feedback from discussion of </a:t>
            </a:r>
            <a:r>
              <a:rPr lang="en-US" dirty="0">
                <a:solidFill>
                  <a:srgbClr val="4D4F53"/>
                </a:solidFill>
              </a:rPr>
              <a:t>RP-140446 </a:t>
            </a:r>
            <a:r>
              <a:rPr lang="en-US" dirty="0" smtClean="0">
                <a:solidFill>
                  <a:srgbClr val="4D4F53"/>
                </a:solidFill>
              </a:rPr>
              <a:t> (postponed)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Delegates advised that a SI should be pursued for Rel-13 on this technology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TU allocations were not available at the last plenary</a:t>
            </a: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Independent test data from FCC </a:t>
            </a:r>
            <a:r>
              <a:rPr lang="en-US" dirty="0" smtClean="0">
                <a:solidFill>
                  <a:schemeClr val="tx1"/>
                </a:solidFill>
              </a:rPr>
              <a:t>report (CSRIC) will be augmented by simulations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as </a:t>
            </a:r>
            <a:r>
              <a:rPr lang="en-US" dirty="0">
                <a:solidFill>
                  <a:srgbClr val="4D4F53"/>
                </a:solidFill>
              </a:rPr>
              <a:t>per established 3GPP </a:t>
            </a:r>
            <a:r>
              <a:rPr lang="en-US" dirty="0" smtClean="0">
                <a:solidFill>
                  <a:srgbClr val="4D4F53"/>
                </a:solidFill>
              </a:rPr>
              <a:t>practices</a:t>
            </a:r>
            <a:endParaRPr lang="en-US" dirty="0">
              <a:solidFill>
                <a:srgbClr val="4D4F53"/>
              </a:solidFill>
            </a:endParaRPr>
          </a:p>
          <a:p>
            <a:pPr lvl="1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SI will allow for </a:t>
            </a:r>
            <a:r>
              <a:rPr lang="en-US" dirty="0" smtClean="0">
                <a:solidFill>
                  <a:srgbClr val="4D4F53"/>
                </a:solidFill>
              </a:rPr>
              <a:t>thorough </a:t>
            </a:r>
            <a:r>
              <a:rPr lang="en-US" dirty="0">
                <a:solidFill>
                  <a:srgbClr val="4D4F53"/>
                </a:solidFill>
              </a:rPr>
              <a:t>vetting of standards impacts</a:t>
            </a: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Evaluation of existing and new indoor positioning techniques</a:t>
            </a:r>
          </a:p>
          <a:p>
            <a:pPr lvl="2">
              <a:buClr>
                <a:srgbClr val="58A618"/>
              </a:buClr>
            </a:pPr>
            <a:r>
              <a:rPr lang="en-US" dirty="0" smtClean="0"/>
              <a:t>Define a 3D </a:t>
            </a:r>
            <a:r>
              <a:rPr lang="en-US" dirty="0"/>
              <a:t>system model to study indoor positioning </a:t>
            </a:r>
            <a:endParaRPr lang="en-US" dirty="0" smtClean="0"/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Performance parameters for simulations</a:t>
            </a:r>
          </a:p>
          <a:p>
            <a:pPr lvl="2">
              <a:buClr>
                <a:srgbClr val="58A618"/>
              </a:buClr>
            </a:pPr>
            <a:r>
              <a:rPr lang="en-US" dirty="0"/>
              <a:t>Identify any potential extensions </a:t>
            </a:r>
            <a:r>
              <a:rPr lang="en-US" dirty="0" smtClean="0"/>
              <a:t>and addition of IE’s that </a:t>
            </a:r>
            <a:r>
              <a:rPr lang="en-US" dirty="0"/>
              <a:t>are needed to the existing positioning </a:t>
            </a:r>
            <a:r>
              <a:rPr lang="en-US" dirty="0" smtClean="0"/>
              <a:t>architecture 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Assess </a:t>
            </a:r>
            <a:r>
              <a:rPr lang="en-US" dirty="0" smtClean="0">
                <a:solidFill>
                  <a:srgbClr val="4D4F53"/>
                </a:solidFill>
              </a:rPr>
              <a:t>the location accuracy, yield and time to fix for these systems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10,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06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129" y="96877"/>
            <a:ext cx="6650182" cy="703831"/>
          </a:xfrm>
        </p:spPr>
        <p:txBody>
          <a:bodyPr/>
          <a:lstStyle/>
          <a:p>
            <a:r>
              <a:rPr lang="en-US" sz="3200" dirty="0" smtClean="0"/>
              <a:t>SID - Time Budget Requirements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Rapportuer</a:t>
            </a:r>
            <a:r>
              <a:rPr lang="en-US" dirty="0" smtClean="0"/>
              <a:t> proposes advancing this (and other positioning work) through AdHoc discussions as was done for the GANSS definition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Shall have no impacts on completion of R12 </a:t>
            </a:r>
            <a:r>
              <a:rPr lang="en-US" dirty="0" smtClean="0"/>
              <a:t>work (Target R13)</a:t>
            </a:r>
            <a:endParaRPr lang="en-US" dirty="0"/>
          </a:p>
          <a:p>
            <a:pPr lvl="1"/>
            <a:r>
              <a:rPr lang="en-US" dirty="0" smtClean="0"/>
              <a:t>Issues </a:t>
            </a:r>
            <a:r>
              <a:rPr lang="en-US" dirty="0" smtClean="0"/>
              <a:t>will be coordinated in </a:t>
            </a:r>
            <a:r>
              <a:rPr lang="en-US" dirty="0" err="1" smtClean="0"/>
              <a:t>AdHoc</a:t>
            </a:r>
            <a:r>
              <a:rPr lang="en-US" dirty="0" smtClean="0"/>
              <a:t>/offline initially and only brought to WG for </a:t>
            </a:r>
            <a:r>
              <a:rPr lang="en-US" dirty="0" smtClean="0"/>
              <a:t>approval</a:t>
            </a:r>
          </a:p>
          <a:p>
            <a:r>
              <a:rPr lang="en-US" dirty="0" smtClean="0"/>
              <a:t>RAN1</a:t>
            </a:r>
            <a:endParaRPr lang="en-US" dirty="0" smtClean="0"/>
          </a:p>
          <a:p>
            <a:pPr lvl="1"/>
            <a:r>
              <a:rPr lang="en-US" dirty="0"/>
              <a:t>Define a 3D system model to study indoor positioning </a:t>
            </a:r>
            <a:endParaRPr lang="en-US" dirty="0" smtClean="0"/>
          </a:p>
          <a:p>
            <a:pPr lvl="1"/>
            <a:r>
              <a:rPr lang="en-US" dirty="0" smtClean="0"/>
              <a:t>Evaluate </a:t>
            </a:r>
            <a:r>
              <a:rPr lang="en-US" dirty="0"/>
              <a:t>physical layer design options </a:t>
            </a:r>
            <a:r>
              <a:rPr lang="en-US" dirty="0" smtClean="0"/>
              <a:t>and/or impacts for RAN Dependent and RAN Independent Beacon systems (TBS)</a:t>
            </a:r>
          </a:p>
          <a:p>
            <a:pPr lvl="2"/>
            <a:r>
              <a:rPr lang="en-US" dirty="0" smtClean="0"/>
              <a:t>Evaluate </a:t>
            </a:r>
            <a:r>
              <a:rPr lang="en-US" dirty="0" smtClean="0"/>
              <a:t>e</a:t>
            </a:r>
            <a:r>
              <a:rPr lang="en-US" dirty="0" smtClean="0"/>
              <a:t>nhanced </a:t>
            </a:r>
            <a:r>
              <a:rPr lang="en-US" dirty="0"/>
              <a:t>measurements for RFPM for indoor </a:t>
            </a:r>
            <a:r>
              <a:rPr lang="en-US" dirty="0" smtClean="0"/>
              <a:t>environments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OTDOA enhancements</a:t>
            </a:r>
            <a:endParaRPr lang="en-US" dirty="0" smtClean="0"/>
          </a:p>
          <a:p>
            <a:r>
              <a:rPr lang="en-US" dirty="0" smtClean="0"/>
              <a:t>RAN 2, 3, 4</a:t>
            </a:r>
          </a:p>
          <a:p>
            <a:pPr lvl="1"/>
            <a:r>
              <a:rPr lang="en-US" dirty="0" smtClean="0"/>
              <a:t>Identify potential extensions to existing positioning architectures, IE’s to support indoor positioning</a:t>
            </a:r>
          </a:p>
          <a:p>
            <a:r>
              <a:rPr lang="en-US" dirty="0" smtClean="0"/>
              <a:t>RAN4</a:t>
            </a:r>
          </a:p>
          <a:p>
            <a:pPr lvl="1"/>
            <a:r>
              <a:rPr lang="en-US" dirty="0" smtClean="0"/>
              <a:t>TR </a:t>
            </a:r>
            <a:r>
              <a:rPr lang="en-US" dirty="0"/>
              <a:t>Structure and </a:t>
            </a:r>
            <a:r>
              <a:rPr lang="en-US" dirty="0" smtClean="0"/>
              <a:t>verbiage</a:t>
            </a:r>
          </a:p>
          <a:p>
            <a:pPr lvl="1"/>
            <a:r>
              <a:rPr lang="en-US" dirty="0"/>
              <a:t>Evaluate the performance of the </a:t>
            </a:r>
            <a:r>
              <a:rPr lang="en-US" dirty="0" smtClean="0"/>
              <a:t>existing, new/enhanced positioning </a:t>
            </a:r>
            <a:r>
              <a:rPr lang="en-US" dirty="0"/>
              <a:t>techniques </a:t>
            </a:r>
            <a:r>
              <a:rPr lang="en-US" dirty="0" smtClean="0"/>
              <a:t>(location accuracy, yield and time to fix)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10,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4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4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 Supporting Companies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8386674"/>
              </p:ext>
            </p:extLst>
          </p:nvPr>
        </p:nvGraphicFramePr>
        <p:xfrm>
          <a:off x="1390650" y="1247780"/>
          <a:ext cx="6543675" cy="441007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543675"/>
              </a:tblGrid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 err="1">
                          <a:effectLst/>
                        </a:rPr>
                        <a:t>NextNav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AT&amp;T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Broadcom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Blackberry UK, Limited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TeleCommunications Systems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CSR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Electrobit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US Department of Commerce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Polaris Wireless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ITL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Motorola Solutions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Spirent Communications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Qualcomm Incorporated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ZTE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4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THALES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June 10, 2014</a:t>
            </a:fld>
            <a:r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5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46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2032A1C719EF458B4F1681DA6B64C0" ma:contentTypeVersion="1" ma:contentTypeDescription="Create a new document." ma:contentTypeScope="" ma:versionID="4471c504f359d74ed19fb7b12dd0473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764D44-1914-4957-8507-2010DD2AB16C}">
  <ds:schemaRefs>
    <ds:schemaRef ds:uri="http://purl.org/dc/terms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B973DD5A-5551-47E2-A5F1-34C4627B56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BEC8E8-C186-4E29-AD1F-93B8060429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7021</TotalTime>
  <Words>446</Words>
  <Application>Microsoft Office PowerPoint</Application>
  <PresentationFormat>On-screen Show (4:3)</PresentationFormat>
  <Paragraphs>63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1_Office Theme</vt:lpstr>
      <vt:lpstr>RP-140967 New SI Request Motivation</vt:lpstr>
      <vt:lpstr>SID Motivation/Background</vt:lpstr>
      <vt:lpstr>SID Motivation/Background</vt:lpstr>
      <vt:lpstr>SID - Time Budget Requirements</vt:lpstr>
      <vt:lpstr>SI Supporting Companies</vt:lpstr>
    </vt:vector>
  </TitlesOfParts>
  <Company>Grafik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Kelsey de Sostoa</dc:creator>
  <cp:lastModifiedBy>Jerome Vogedes</cp:lastModifiedBy>
  <cp:revision>109</cp:revision>
  <cp:lastPrinted>2012-03-30T14:37:02Z</cp:lastPrinted>
  <dcterms:created xsi:type="dcterms:W3CDTF">2012-02-09T16:33:23Z</dcterms:created>
  <dcterms:modified xsi:type="dcterms:W3CDTF">2014-06-10T12:49:02Z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0x010100AE2032A1C719EF458B4F1681DA6B64C0</vt:lpwstr>
  </property>
</Properties>
</file>