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1"/>
  </p:notesMasterIdLst>
  <p:handoutMasterIdLst>
    <p:handoutMasterId r:id="rId12"/>
  </p:handoutMasterIdLst>
  <p:sldIdLst>
    <p:sldId id="259" r:id="rId6"/>
    <p:sldId id="261" r:id="rId7"/>
    <p:sldId id="262" r:id="rId8"/>
    <p:sldId id="263" r:id="rId9"/>
    <p:sldId id="264" r:id="rId10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P" initials="G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707E"/>
    <a:srgbClr val="0098C3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854" y="-72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6/3/2014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6/3/2014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June 3,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June 3, 2014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dirty="0" smtClean="0"/>
              <a:t>RP-140696</a:t>
            </a:r>
            <a:br>
              <a:rPr lang="en-US" dirty="0" smtClean="0"/>
            </a:br>
            <a:r>
              <a:rPr lang="en-US" dirty="0" smtClean="0"/>
              <a:t>New 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221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Study on Terrestrial Beacon Systems (TBS) in  </a:t>
            </a:r>
            <a:r>
              <a:rPr lang="en-US" dirty="0" smtClean="0"/>
              <a:t>E-UTRA</a:t>
            </a:r>
            <a:endParaRPr lang="en-US" dirty="0"/>
          </a:p>
          <a:p>
            <a:r>
              <a:rPr lang="en-US" dirty="0" smtClean="0"/>
              <a:t>Source: AT&amp;T, NextNav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sz="1600" dirty="0" smtClean="0">
                <a:solidFill>
                  <a:srgbClr val="4D4F53"/>
                </a:solidFill>
              </a:rPr>
              <a:t>Extending Latitude, Longitude, Altitude positioning capabilities to indoor environments</a:t>
            </a:r>
          </a:p>
          <a:p>
            <a:pPr lvl="0">
              <a:buClr>
                <a:srgbClr val="0098D0"/>
              </a:buClr>
            </a:pPr>
            <a:r>
              <a:rPr lang="en-US" sz="1600" dirty="0" smtClean="0">
                <a:solidFill>
                  <a:srgbClr val="4D4F53"/>
                </a:solidFill>
              </a:rPr>
              <a:t>Multiple use cases for indoor positioning</a:t>
            </a:r>
            <a:endParaRPr lang="en-US" sz="1600" dirty="0" smtClean="0">
              <a:solidFill>
                <a:srgbClr val="002060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Regulated Emergency </a:t>
            </a:r>
            <a:r>
              <a:rPr lang="en-US" sz="1200" dirty="0"/>
              <a:t>Services (from the US FCC)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RP-140551 LS </a:t>
            </a:r>
            <a:r>
              <a:rPr lang="en-US" sz="1200" dirty="0">
                <a:solidFill>
                  <a:schemeClr val="tx1"/>
                </a:solidFill>
              </a:rPr>
              <a:t>on Priority Development of 3GPP Mobile Location Accuracy Standards 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The </a:t>
            </a:r>
            <a:r>
              <a:rPr lang="en-US" sz="1200" dirty="0">
                <a:solidFill>
                  <a:schemeClr val="tx1"/>
                </a:solidFill>
              </a:rPr>
              <a:t>Commission </a:t>
            </a:r>
            <a:r>
              <a:rPr lang="en-US" sz="1200" dirty="0" smtClean="0">
                <a:solidFill>
                  <a:schemeClr val="tx1"/>
                </a:solidFill>
              </a:rPr>
              <a:t>urges prioritization and completion in </a:t>
            </a:r>
            <a:r>
              <a:rPr lang="en-US" sz="1200" dirty="0">
                <a:solidFill>
                  <a:schemeClr val="tx1"/>
                </a:solidFill>
              </a:rPr>
              <a:t>the near </a:t>
            </a:r>
            <a:r>
              <a:rPr lang="en-US" sz="1200" dirty="0" smtClean="0">
                <a:solidFill>
                  <a:schemeClr val="tx1"/>
                </a:solidFill>
              </a:rPr>
              <a:t>term of WI and SIs that are related to location determination technologies that will enhance public safety response to emergency callers 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FCC NPRM proposes enhanced location accuracy</a:t>
            </a:r>
            <a:r>
              <a:rPr lang="en-US" sz="1200" dirty="0">
                <a:solidFill>
                  <a:srgbClr val="4D4F53"/>
                </a:solidFill>
              </a:rPr>
              <a:t>, </a:t>
            </a:r>
            <a:r>
              <a:rPr lang="en-US" sz="1200" dirty="0" smtClean="0">
                <a:solidFill>
                  <a:srgbClr val="4D4F53"/>
                </a:solidFill>
              </a:rPr>
              <a:t>inclusive of indoor </a:t>
            </a:r>
            <a:r>
              <a:rPr lang="en-US" sz="1200" dirty="0">
                <a:solidFill>
                  <a:srgbClr val="4D4F53"/>
                </a:solidFill>
              </a:rPr>
              <a:t>location requirements </a:t>
            </a:r>
            <a:r>
              <a:rPr lang="en-US" sz="1200" dirty="0" smtClean="0">
                <a:solidFill>
                  <a:schemeClr val="tx1"/>
                </a:solidFill>
              </a:rPr>
              <a:t>when </a:t>
            </a:r>
            <a:r>
              <a:rPr lang="en-US" sz="1200" dirty="0">
                <a:solidFill>
                  <a:schemeClr val="tx1"/>
                </a:solidFill>
              </a:rPr>
              <a:t>a wireless 911 call is </a:t>
            </a:r>
            <a:r>
              <a:rPr lang="en-US" sz="1200" dirty="0" smtClean="0">
                <a:solidFill>
                  <a:schemeClr val="tx1"/>
                </a:solidFill>
              </a:rPr>
              <a:t>made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CSRIC report established availability of technologies with indoor location capabilities</a:t>
            </a:r>
          </a:p>
          <a:p>
            <a:pPr lvl="3">
              <a:buClr>
                <a:srgbClr val="0098D0"/>
              </a:buClr>
            </a:pPr>
            <a:r>
              <a:rPr lang="en-US" sz="1100" dirty="0" smtClean="0">
                <a:solidFill>
                  <a:srgbClr val="4D4F53"/>
                </a:solidFill>
              </a:rPr>
              <a:t>Timely standards will allow for ubiquitous, efficient, and cost-effective implementations</a:t>
            </a:r>
          </a:p>
          <a:p>
            <a:pPr lvl="1">
              <a:buClr>
                <a:srgbClr val="0098D0"/>
              </a:buClr>
            </a:pPr>
            <a:r>
              <a:rPr lang="en-US" sz="1200" dirty="0">
                <a:solidFill>
                  <a:srgbClr val="4D4F53"/>
                </a:solidFill>
              </a:rPr>
              <a:t>Public </a:t>
            </a:r>
            <a:r>
              <a:rPr lang="en-US" sz="1200" dirty="0" smtClean="0">
                <a:solidFill>
                  <a:srgbClr val="4D4F53"/>
                </a:solidFill>
              </a:rPr>
              <a:t>Safety/First Responders</a:t>
            </a:r>
            <a:endParaRPr lang="en-US" sz="1200" dirty="0">
              <a:solidFill>
                <a:srgbClr val="4D4F53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Consumer Market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LCS/LBS, where a great majority of wireless calls are made indoors</a:t>
            </a:r>
            <a:endParaRPr lang="en-US" sz="1100" dirty="0">
              <a:solidFill>
                <a:srgbClr val="4D4F53"/>
              </a:solidFill>
            </a:endParaRPr>
          </a:p>
          <a:p>
            <a:pPr>
              <a:buClr>
                <a:srgbClr val="0098D0"/>
              </a:buClr>
            </a:pP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A TBS technology implementation has </a:t>
            </a:r>
            <a:r>
              <a:rPr lang="en-US" sz="1600" u="sng" dirty="0" smtClean="0">
                <a:solidFill>
                  <a:schemeClr val="tx1">
                    <a:lumMod val="75000"/>
                  </a:schemeClr>
                </a:solidFill>
              </a:rPr>
              <a:t>demonstrated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 indoor positioning performance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</a:p>
          <a:p>
            <a:pPr lvl="1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Independent </a:t>
            </a:r>
            <a:r>
              <a:rPr lang="en-US" sz="1200" dirty="0">
                <a:solidFill>
                  <a:srgbClr val="4D4F53"/>
                </a:solidFill>
              </a:rPr>
              <a:t>test data (CSRIC FCC </a:t>
            </a:r>
            <a:r>
              <a:rPr lang="en-US" sz="1200" dirty="0" smtClean="0">
                <a:solidFill>
                  <a:srgbClr val="4D4F53"/>
                </a:solidFill>
              </a:rPr>
              <a:t>report and other 3</a:t>
            </a:r>
            <a:r>
              <a:rPr lang="en-US" sz="1200" baseline="30000" dirty="0" smtClean="0">
                <a:solidFill>
                  <a:srgbClr val="4D4F53"/>
                </a:solidFill>
              </a:rPr>
              <a:t>rd</a:t>
            </a:r>
            <a:r>
              <a:rPr lang="en-US" sz="1200" dirty="0" smtClean="0">
                <a:solidFill>
                  <a:srgbClr val="4D4F53"/>
                </a:solidFill>
              </a:rPr>
              <a:t> party testing)</a:t>
            </a:r>
            <a:endParaRPr lang="en-US" sz="1200" dirty="0">
              <a:solidFill>
                <a:srgbClr val="4D4F5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58A618"/>
              </a:buClr>
            </a:pPr>
            <a:r>
              <a:rPr lang="en-US" b="1" dirty="0" smtClean="0">
                <a:solidFill>
                  <a:srgbClr val="4D4F53"/>
                </a:solidFill>
              </a:rPr>
              <a:t>SI </a:t>
            </a:r>
            <a:r>
              <a:rPr lang="en-US" b="1" dirty="0">
                <a:solidFill>
                  <a:srgbClr val="4D4F53"/>
                </a:solidFill>
              </a:rPr>
              <a:t>was </a:t>
            </a:r>
            <a:r>
              <a:rPr lang="en-US" b="1" dirty="0" smtClean="0">
                <a:solidFill>
                  <a:srgbClr val="4D4F53"/>
                </a:solidFill>
              </a:rPr>
              <a:t>revised based on feedback </a:t>
            </a:r>
            <a:r>
              <a:rPr lang="en-US" b="1" dirty="0">
                <a:solidFill>
                  <a:srgbClr val="4D4F53"/>
                </a:solidFill>
              </a:rPr>
              <a:t>in </a:t>
            </a:r>
            <a:r>
              <a:rPr lang="en-US" b="1" dirty="0" smtClean="0">
                <a:solidFill>
                  <a:srgbClr val="4D4F53"/>
                </a:solidFill>
              </a:rPr>
              <a:t>RAN#63</a:t>
            </a:r>
            <a:endParaRPr lang="en-US" b="1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</a:t>
            </a:r>
            <a:r>
              <a:rPr lang="en-US" dirty="0">
                <a:solidFill>
                  <a:srgbClr val="4D4F53"/>
                </a:solidFill>
              </a:rPr>
              <a:t>RP-140446 </a:t>
            </a:r>
            <a:r>
              <a:rPr lang="en-US" dirty="0" smtClean="0">
                <a:solidFill>
                  <a:srgbClr val="4D4F53"/>
                </a:solidFill>
              </a:rPr>
              <a:t> (postponed)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for Rel-13 on this technology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TU allocations were not available at the last plenary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test data from FCC </a:t>
            </a:r>
            <a:r>
              <a:rPr lang="en-US" dirty="0" smtClean="0">
                <a:solidFill>
                  <a:schemeClr val="tx1"/>
                </a:solidFill>
              </a:rPr>
              <a:t>report (CSRIC) will be 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TBS/RAN coexistence  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3,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Rapportuer proposes advancing this (and other positioning work) through AdHoc discussions as was done for the GANSS definition.</a:t>
            </a:r>
          </a:p>
          <a:p>
            <a:pPr lvl="1"/>
            <a:r>
              <a:rPr lang="en-US" dirty="0" smtClean="0"/>
              <a:t>Issues will be coordinated in </a:t>
            </a:r>
            <a:r>
              <a:rPr lang="en-US" dirty="0" err="1" smtClean="0"/>
              <a:t>AdHoc</a:t>
            </a:r>
            <a:r>
              <a:rPr lang="en-US" dirty="0" smtClean="0"/>
              <a:t>/offline initially and only brought to WG for approval</a:t>
            </a:r>
          </a:p>
          <a:p>
            <a:r>
              <a:rPr lang="en-US" dirty="0" smtClean="0"/>
              <a:t>RAN1</a:t>
            </a:r>
          </a:p>
          <a:p>
            <a:pPr lvl="1"/>
            <a:r>
              <a:rPr lang="en-US" dirty="0" smtClean="0"/>
              <a:t>R1#78bis(L)</a:t>
            </a:r>
            <a:r>
              <a:rPr lang="en-US" dirty="0"/>
              <a:t>		</a:t>
            </a:r>
            <a:r>
              <a:rPr lang="en-US" dirty="0" smtClean="0"/>
              <a:t>2.0     	- </a:t>
            </a:r>
            <a:r>
              <a:rPr lang="en-US" dirty="0"/>
              <a:t>Evaluate physical layer design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R1#79	</a:t>
            </a:r>
            <a:r>
              <a:rPr lang="en-US" dirty="0"/>
              <a:t>		</a:t>
            </a:r>
            <a:r>
              <a:rPr lang="en-US" dirty="0" smtClean="0"/>
              <a:t>2.0	    </a:t>
            </a:r>
            <a:r>
              <a:rPr lang="en-US" dirty="0"/>
              <a:t>	- Evaluate physical layer design options </a:t>
            </a:r>
            <a:r>
              <a:rPr lang="en-US" dirty="0" smtClean="0"/>
              <a:t> </a:t>
            </a:r>
          </a:p>
          <a:p>
            <a:r>
              <a:rPr lang="en-US" dirty="0" smtClean="0"/>
              <a:t>RAN3</a:t>
            </a:r>
          </a:p>
          <a:p>
            <a:pPr lvl="1"/>
            <a:r>
              <a:rPr lang="en-US" dirty="0" smtClean="0"/>
              <a:t>R3#85			0.5		- </a:t>
            </a:r>
            <a:r>
              <a:rPr lang="en-US" dirty="0"/>
              <a:t>S</a:t>
            </a:r>
            <a:r>
              <a:rPr lang="en-US" dirty="0" smtClean="0"/>
              <a:t>tudy architecture alternatives, if </a:t>
            </a:r>
            <a:r>
              <a:rPr lang="en-US" dirty="0"/>
              <a:t>applicable</a:t>
            </a:r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R4#72</a:t>
            </a:r>
            <a:r>
              <a:rPr lang="en-US" dirty="0"/>
              <a:t>		</a:t>
            </a:r>
            <a:r>
              <a:rPr lang="en-US" dirty="0" smtClean="0"/>
              <a:t>	0.25   	 - </a:t>
            </a:r>
            <a:r>
              <a:rPr lang="en-US" dirty="0"/>
              <a:t>TR Structure and </a:t>
            </a:r>
            <a:r>
              <a:rPr lang="en-US" dirty="0" smtClean="0"/>
              <a:t>verbiage</a:t>
            </a:r>
          </a:p>
          <a:p>
            <a:pPr lvl="1"/>
            <a:r>
              <a:rPr lang="en-US" dirty="0" smtClean="0"/>
              <a:t>R4#72bis			0.5		</a:t>
            </a:r>
            <a:r>
              <a:rPr lang="en-US" dirty="0"/>
              <a:t> - Simulation assumptions </a:t>
            </a:r>
            <a:r>
              <a:rPr lang="en-US"/>
              <a:t>and </a:t>
            </a:r>
            <a:r>
              <a:rPr lang="en-US" smtClean="0"/>
              <a:t>parameters</a:t>
            </a:r>
            <a:endParaRPr lang="en-US" dirty="0" smtClean="0"/>
          </a:p>
          <a:p>
            <a:pPr lvl="1"/>
            <a:r>
              <a:rPr lang="en-US" dirty="0" smtClean="0"/>
              <a:t>R4#73</a:t>
            </a:r>
            <a:r>
              <a:rPr lang="en-US" dirty="0"/>
              <a:t>		</a:t>
            </a:r>
            <a:r>
              <a:rPr lang="en-US" dirty="0" smtClean="0"/>
              <a:t>	0.5     	 - </a:t>
            </a:r>
            <a:r>
              <a:rPr lang="en-US" dirty="0"/>
              <a:t>Simulation </a:t>
            </a:r>
            <a:r>
              <a:rPr lang="en-US" dirty="0" smtClean="0"/>
              <a:t>assumptions and parameters</a:t>
            </a:r>
          </a:p>
          <a:p>
            <a:pPr lvl="1"/>
            <a:r>
              <a:rPr lang="en-US" dirty="0" smtClean="0"/>
              <a:t>R4#74</a:t>
            </a:r>
            <a:r>
              <a:rPr lang="en-US" dirty="0"/>
              <a:t>			0.5     	 - Simulation assumptions and parameters</a:t>
            </a:r>
          </a:p>
          <a:p>
            <a:pPr marL="365760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Supporting Companies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386674"/>
              </p:ext>
            </p:extLst>
          </p:nvPr>
        </p:nvGraphicFramePr>
        <p:xfrm>
          <a:off x="1390650" y="1247780"/>
          <a:ext cx="6543675" cy="44100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543675"/>
              </a:tblGrid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 err="1">
                          <a:effectLst/>
                        </a:rPr>
                        <a:t>NextNav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AT&amp;T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Broadcom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Blackberry UK, Limited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TeleCommunications Systems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CSR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Electrobit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US Department of Commerce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Polaris Wireless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ITL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Motorola Solutions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Spirent Communications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Qualcomm Incorporated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ZTE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THALES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3, 2014</a:t>
            </a:fld>
            <a:r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5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68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764D44-1914-4957-8507-2010DD2AB16C}">
  <ds:schemaRefs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6858</TotalTime>
  <Words>333</Words>
  <Application>Microsoft Office PowerPoint</Application>
  <PresentationFormat>On-screen Show 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1_Office Theme</vt:lpstr>
      <vt:lpstr>RP-140696 New SI Request Motivation</vt:lpstr>
      <vt:lpstr>SID Motivation/Background</vt:lpstr>
      <vt:lpstr>SID Motivation/Background</vt:lpstr>
      <vt:lpstr>SID - Time Budget Requirements</vt:lpstr>
      <vt:lpstr>SI Supporting Companies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Jerome Vogedes</cp:lastModifiedBy>
  <cp:revision>96</cp:revision>
  <cp:lastPrinted>2012-03-30T14:37:02Z</cp:lastPrinted>
  <dcterms:created xsi:type="dcterms:W3CDTF">2012-02-09T16:33:23Z</dcterms:created>
  <dcterms:modified xsi:type="dcterms:W3CDTF">2014-06-03T09:24:38Z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