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2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D58B-F611-4D5D-9E51-C36C254C75A6}" type="datetimeFigureOut">
              <a:rPr kumimoji="1" lang="ja-JP" altLang="en-US" smtClean="0"/>
              <a:t>2014/3/5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E73A-A04F-4699-827F-A372C3D0B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5561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D58B-F611-4D5D-9E51-C36C254C75A6}" type="datetimeFigureOut">
              <a:rPr kumimoji="1" lang="ja-JP" altLang="en-US" smtClean="0"/>
              <a:t>2014/3/5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E73A-A04F-4699-827F-A372C3D0B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505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D58B-F611-4D5D-9E51-C36C254C75A6}" type="datetimeFigureOut">
              <a:rPr kumimoji="1" lang="ja-JP" altLang="en-US" smtClean="0"/>
              <a:t>2014/3/5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E73A-A04F-4699-827F-A372C3D0B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6032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D58B-F611-4D5D-9E51-C36C254C75A6}" type="datetimeFigureOut">
              <a:rPr kumimoji="1" lang="ja-JP" altLang="en-US" smtClean="0"/>
              <a:t>2014/3/5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E73A-A04F-4699-827F-A372C3D0B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4688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D58B-F611-4D5D-9E51-C36C254C75A6}" type="datetimeFigureOut">
              <a:rPr kumimoji="1" lang="ja-JP" altLang="en-US" smtClean="0"/>
              <a:t>2014/3/5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E73A-A04F-4699-827F-A372C3D0B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0595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D58B-F611-4D5D-9E51-C36C254C75A6}" type="datetimeFigureOut">
              <a:rPr kumimoji="1" lang="ja-JP" altLang="en-US" smtClean="0"/>
              <a:t>2014/3/5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E73A-A04F-4699-827F-A372C3D0B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5842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D58B-F611-4D5D-9E51-C36C254C75A6}" type="datetimeFigureOut">
              <a:rPr kumimoji="1" lang="ja-JP" altLang="en-US" smtClean="0"/>
              <a:t>2014/3/5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E73A-A04F-4699-827F-A372C3D0B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103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D58B-F611-4D5D-9E51-C36C254C75A6}" type="datetimeFigureOut">
              <a:rPr kumimoji="1" lang="ja-JP" altLang="en-US" smtClean="0"/>
              <a:t>2014/3/5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E73A-A04F-4699-827F-A372C3D0B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3836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D58B-F611-4D5D-9E51-C36C254C75A6}" type="datetimeFigureOut">
              <a:rPr kumimoji="1" lang="ja-JP" altLang="en-US" smtClean="0"/>
              <a:t>2014/3/5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E73A-A04F-4699-827F-A372C3D0B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860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D58B-F611-4D5D-9E51-C36C254C75A6}" type="datetimeFigureOut">
              <a:rPr kumimoji="1" lang="ja-JP" altLang="en-US" smtClean="0"/>
              <a:t>2014/3/5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E73A-A04F-4699-827F-A372C3D0B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8733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D58B-F611-4D5D-9E51-C36C254C75A6}" type="datetimeFigureOut">
              <a:rPr kumimoji="1" lang="ja-JP" altLang="en-US" smtClean="0"/>
              <a:t>2014/3/5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E73A-A04F-4699-827F-A372C3D0B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3237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5D58B-F611-4D5D-9E51-C36C254C75A6}" type="datetimeFigureOut">
              <a:rPr kumimoji="1" lang="ja-JP" altLang="en-US" smtClean="0"/>
              <a:t>2014/3/5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BE73A-A04F-4699-827F-A372C3D0B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6976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b="1" dirty="0" smtClean="0">
                <a:solidFill>
                  <a:schemeClr val="tx1"/>
                </a:solidFill>
              </a:rPr>
              <a:t>Way Forward on supplemental downlink for TD-LTE in Rel.12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45704"/>
          </a:xfrm>
        </p:spPr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263254" y="44624"/>
            <a:ext cx="17732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RP-140483</a:t>
            </a:r>
            <a:endParaRPr kumimoji="1"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489435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3GPP TSG-RAN#63</a:t>
            </a:r>
          </a:p>
          <a:p>
            <a:r>
              <a:rPr lang="en-US" altLang="ja-JP" sz="2800" dirty="0" smtClean="0"/>
              <a:t>Fukuoka, Japan, 3-6 March 2014</a:t>
            </a:r>
          </a:p>
          <a:p>
            <a:r>
              <a:rPr lang="en-US" altLang="ja-JP" sz="2800" dirty="0" smtClean="0"/>
              <a:t>Agenda: 14.1.1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4519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The followings are proposed </a:t>
            </a:r>
            <a:r>
              <a:rPr lang="en-US" altLang="ja-JP" dirty="0" smtClean="0"/>
              <a:t>in this document</a:t>
            </a:r>
          </a:p>
          <a:p>
            <a:pPr lvl="1"/>
            <a:r>
              <a:rPr lang="en-US" altLang="ja-JP" dirty="0"/>
              <a:t>Way forward on n</a:t>
            </a:r>
            <a:r>
              <a:rPr lang="en-US" altLang="ja-JP" dirty="0" smtClean="0"/>
              <a:t>ew WI on supplemental downlink for TD-LTE</a:t>
            </a:r>
          </a:p>
          <a:p>
            <a:pPr lvl="1"/>
            <a:r>
              <a:rPr lang="en-GB" altLang="ja-JP" dirty="0" smtClean="0"/>
              <a:t>A technical analysis in terms of the co-existence with the existing UL-DL configurations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79763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997152"/>
          </a:xfrm>
        </p:spPr>
        <p:txBody>
          <a:bodyPr>
            <a:normAutofit/>
          </a:bodyPr>
          <a:lstStyle/>
          <a:p>
            <a:r>
              <a:rPr lang="en-US" altLang="ja-JP" dirty="0"/>
              <a:t>New WI on supplemental downlink for TD-LTE is approved in RAN#63 </a:t>
            </a:r>
            <a:r>
              <a:rPr lang="en-US" altLang="ja-JP" dirty="0" smtClean="0"/>
              <a:t>where:</a:t>
            </a:r>
            <a:endParaRPr lang="en-US" altLang="ja-JP" dirty="0"/>
          </a:p>
          <a:p>
            <a:pPr lvl="1"/>
            <a:r>
              <a:rPr lang="en-US" altLang="ja-JP" dirty="0" smtClean="0"/>
              <a:t>The new</a:t>
            </a:r>
            <a:r>
              <a:rPr lang="ja-JP" altLang="en-US" dirty="0" smtClean="0"/>
              <a:t> </a:t>
            </a:r>
            <a:r>
              <a:rPr lang="en-US" altLang="ja-JP" dirty="0" smtClean="0"/>
              <a:t>configuration for supplemental downlink for TD-LTE is introduced.</a:t>
            </a:r>
          </a:p>
          <a:p>
            <a:pPr lvl="2"/>
            <a:r>
              <a:rPr lang="en-US" altLang="ja-JP" dirty="0" smtClean="0"/>
              <a:t>Specification work will start from the following WG meetings and completed within Rel.12</a:t>
            </a:r>
          </a:p>
          <a:p>
            <a:pPr lvl="1"/>
            <a:r>
              <a:rPr lang="en-GB" altLang="ja-JP" dirty="0" smtClean="0"/>
              <a:t>At the same time, the technical aspect in terms of the co-existence with the existing UL-DL configurations could be clarified</a:t>
            </a:r>
            <a:r>
              <a:rPr lang="en-US" altLang="ja-JP" dirty="0" smtClean="0"/>
              <a:t> if necessary in RAN1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8227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Technical analysis on c</a:t>
            </a:r>
            <a:r>
              <a:rPr lang="en-US" altLang="ja-JP" dirty="0"/>
              <a:t>o-existence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637111"/>
          </a:xfrm>
        </p:spPr>
        <p:txBody>
          <a:bodyPr>
            <a:noAutofit/>
          </a:bodyPr>
          <a:lstStyle/>
          <a:p>
            <a:r>
              <a:rPr lang="en-US" altLang="ja-JP" sz="2800" b="1" u="sng" dirty="0" smtClean="0"/>
              <a:t>Co-existence b/w UL/DL </a:t>
            </a:r>
            <a:r>
              <a:rPr lang="en-US" altLang="ja-JP" sz="2800" b="1" u="sng" dirty="0" err="1" smtClean="0"/>
              <a:t>configs</a:t>
            </a:r>
            <a:r>
              <a:rPr lang="en-US" altLang="ja-JP" sz="2800" b="1" u="sng" dirty="0" smtClean="0"/>
              <a:t> #2 and #5</a:t>
            </a:r>
          </a:p>
          <a:p>
            <a:pPr lvl="1"/>
            <a:r>
              <a:rPr lang="en-US" altLang="ja-JP" sz="2000" dirty="0"/>
              <a:t>One of two UL SFs in </a:t>
            </a:r>
            <a:r>
              <a:rPr lang="en-US" altLang="ja-JP" sz="2000" dirty="0" err="1"/>
              <a:t>config</a:t>
            </a:r>
            <a:r>
              <a:rPr lang="en-US" altLang="ja-JP" sz="2000" dirty="0"/>
              <a:t> #2 is blocked by a DL SF in </a:t>
            </a:r>
            <a:r>
              <a:rPr lang="en-US" altLang="ja-JP" sz="2000" dirty="0" err="1"/>
              <a:t>config</a:t>
            </a:r>
            <a:r>
              <a:rPr lang="en-US" altLang="ja-JP" sz="2000" dirty="0"/>
              <a:t> #5</a:t>
            </a:r>
          </a:p>
          <a:p>
            <a:pPr lvl="1"/>
            <a:r>
              <a:rPr lang="en-US" altLang="ja-JP" sz="2000" dirty="0" smtClean="0"/>
              <a:t>Lost of one UL SF in </a:t>
            </a:r>
            <a:r>
              <a:rPr lang="en-US" altLang="ja-JP" sz="2000" dirty="0" err="1" smtClean="0"/>
              <a:t>config</a:t>
            </a:r>
            <a:r>
              <a:rPr lang="en-US" altLang="ja-JP" sz="2000" dirty="0" smtClean="0"/>
              <a:t> #2 results in 50% DL + 50% UL losses</a:t>
            </a:r>
          </a:p>
          <a:p>
            <a:pPr lvl="2"/>
            <a:r>
              <a:rPr lang="en-US" altLang="ja-JP" sz="1800" dirty="0"/>
              <a:t>Since the UL SF is responsible for both UL data and DL HARQ-ACK</a:t>
            </a:r>
          </a:p>
          <a:p>
            <a:pPr lvl="1">
              <a:buFont typeface="Wingdings"/>
              <a:buChar char="è"/>
            </a:pPr>
            <a:r>
              <a:rPr lang="en-US" altLang="ja-JP" sz="2000" dirty="0" smtClean="0">
                <a:solidFill>
                  <a:srgbClr val="FF0000"/>
                </a:solidFill>
                <a:sym typeface="Wingdings" panose="05000000000000000000" pitchFamily="2" charset="2"/>
              </a:rPr>
              <a:t>50% DL/UL transmission resources are lost</a:t>
            </a:r>
          </a:p>
          <a:p>
            <a:pPr lvl="3">
              <a:buFont typeface="Wingdings"/>
              <a:buChar char="è"/>
            </a:pPr>
            <a:endParaRPr lang="en-US" altLang="ja-JP" sz="400" b="1" u="sng" dirty="0" smtClean="0"/>
          </a:p>
          <a:p>
            <a:r>
              <a:rPr lang="en-US" altLang="ja-JP" sz="2800" b="1" u="sng" dirty="0" smtClean="0"/>
              <a:t>Co-existence b/w UL/DL </a:t>
            </a:r>
            <a:r>
              <a:rPr lang="en-US" altLang="ja-JP" sz="2800" b="1" u="sng" dirty="0" err="1" smtClean="0"/>
              <a:t>configs</a:t>
            </a:r>
            <a:r>
              <a:rPr lang="en-US" altLang="ja-JP" sz="2800" b="1" u="sng" dirty="0" smtClean="0"/>
              <a:t> #5 and DL-only</a:t>
            </a:r>
          </a:p>
          <a:p>
            <a:pPr lvl="1"/>
            <a:r>
              <a:rPr lang="en-US" altLang="ja-JP" sz="2000" dirty="0" smtClean="0"/>
              <a:t>A </a:t>
            </a:r>
            <a:r>
              <a:rPr lang="en-US" altLang="ja-JP" sz="2000" dirty="0"/>
              <a:t>UL SF is blocked by a DL </a:t>
            </a:r>
            <a:r>
              <a:rPr lang="en-US" altLang="ja-JP" sz="2000" dirty="0" smtClean="0"/>
              <a:t>SF </a:t>
            </a:r>
            <a:r>
              <a:rPr lang="en-US" altLang="ja-JP" sz="2000" dirty="0"/>
              <a:t>in DL-only </a:t>
            </a:r>
            <a:r>
              <a:rPr lang="en-US" altLang="ja-JP" sz="2000" dirty="0" err="1"/>
              <a:t>config</a:t>
            </a:r>
            <a:endParaRPr lang="en-US" altLang="ja-JP" sz="2000" dirty="0"/>
          </a:p>
          <a:p>
            <a:pPr lvl="1"/>
            <a:r>
              <a:rPr lang="en-US" altLang="ja-JP" sz="2000" dirty="0" smtClean="0"/>
              <a:t>Lost of one UL SF in </a:t>
            </a:r>
            <a:r>
              <a:rPr lang="en-US" altLang="ja-JP" sz="2000" dirty="0" err="1" smtClean="0"/>
              <a:t>config</a:t>
            </a:r>
            <a:r>
              <a:rPr lang="en-US" altLang="ja-JP" sz="2000" dirty="0" smtClean="0"/>
              <a:t> #5 results in 100% DL and UL losses</a:t>
            </a:r>
          </a:p>
          <a:p>
            <a:pPr lvl="2"/>
            <a:r>
              <a:rPr lang="en-US" altLang="ja-JP" sz="1800" dirty="0" smtClean="0"/>
              <a:t>Since the UL SF is responsible for both UL data and DL HARQ-ACK </a:t>
            </a:r>
            <a:endParaRPr lang="en-US" altLang="ja-JP" sz="1800" dirty="0"/>
          </a:p>
          <a:p>
            <a:pPr lvl="1">
              <a:buFont typeface="Wingdings"/>
              <a:buChar char="è"/>
            </a:pPr>
            <a:r>
              <a:rPr lang="en-US" altLang="ja-JP" sz="2000" dirty="0" smtClean="0">
                <a:solidFill>
                  <a:srgbClr val="FF0000"/>
                </a:solidFill>
                <a:sym typeface="Wingdings" panose="05000000000000000000" pitchFamily="2" charset="2"/>
              </a:rPr>
              <a:t>100% DL/UL transmission resources are lost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47479"/>
            <a:ext cx="1149682" cy="2513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053" y="4299807"/>
            <a:ext cx="1149682" cy="2513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8028384" y="1096532"/>
            <a:ext cx="365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#2</a:t>
            </a:r>
            <a:endParaRPr kumimoji="1" lang="ja-JP" altLang="en-US" sz="14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8463057" y="1104999"/>
            <a:ext cx="365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#5</a:t>
            </a:r>
            <a:endParaRPr kumimoji="1" lang="ja-JP" altLang="en-US" sz="1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8013327" y="4005738"/>
            <a:ext cx="365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#5</a:t>
            </a:r>
            <a:endParaRPr kumimoji="1" lang="ja-JP" altLang="en-US" sz="1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8448000" y="4014205"/>
            <a:ext cx="516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#”7”</a:t>
            </a:r>
            <a:endParaRPr kumimoji="1" lang="ja-JP" altLang="en-US" sz="1400" dirty="0"/>
          </a:p>
        </p:txBody>
      </p:sp>
      <p:sp>
        <p:nvSpPr>
          <p:cNvPr id="11" name="正方形/長方形 10"/>
          <p:cNvSpPr/>
          <p:nvPr/>
        </p:nvSpPr>
        <p:spPr>
          <a:xfrm>
            <a:off x="467544" y="5661248"/>
            <a:ext cx="6840760" cy="10801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 typeface="Wingdings"/>
              <a:buChar char="è"/>
            </a:pPr>
            <a:r>
              <a:rPr lang="en-US" altLang="ja-JP" sz="3200" b="1" dirty="0" smtClean="0">
                <a:solidFill>
                  <a:schemeClr val="bg1"/>
                </a:solidFill>
              </a:rPr>
              <a:t>Both cases are not acceptable from operator’s point of view</a:t>
            </a:r>
          </a:p>
        </p:txBody>
      </p:sp>
    </p:spTree>
    <p:extLst>
      <p:ext uri="{BB962C8B-B14F-4D97-AF65-F5344CB8AC3E}">
        <p14:creationId xmlns:p14="http://schemas.microsoft.com/office/powerpoint/2010/main" val="13179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Technical analysis on c</a:t>
            </a:r>
            <a:r>
              <a:rPr lang="en-US" altLang="ja-JP" dirty="0"/>
              <a:t>o-existence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637111"/>
          </a:xfrm>
        </p:spPr>
        <p:txBody>
          <a:bodyPr>
            <a:noAutofit/>
          </a:bodyPr>
          <a:lstStyle/>
          <a:p>
            <a:r>
              <a:rPr lang="en-US" altLang="ja-JP" sz="2800" b="1" u="sng" dirty="0" smtClean="0"/>
              <a:t>Co-existence b/w UL/DL </a:t>
            </a:r>
            <a:r>
              <a:rPr lang="en-US" altLang="ja-JP" sz="2800" b="1" u="sng" dirty="0" err="1" smtClean="0"/>
              <a:t>configs</a:t>
            </a:r>
            <a:r>
              <a:rPr lang="en-US" altLang="ja-JP" sz="2800" b="1" u="sng" dirty="0" smtClean="0"/>
              <a:t> #2 and #5</a:t>
            </a:r>
          </a:p>
          <a:p>
            <a:pPr lvl="1"/>
            <a:r>
              <a:rPr lang="en-US" altLang="ja-JP" sz="2000" dirty="0"/>
              <a:t>One of two UL SFs in </a:t>
            </a:r>
            <a:r>
              <a:rPr lang="en-US" altLang="ja-JP" sz="2000" dirty="0" err="1"/>
              <a:t>config</a:t>
            </a:r>
            <a:r>
              <a:rPr lang="en-US" altLang="ja-JP" sz="2000" dirty="0"/>
              <a:t> #2 is blocked by a DL SF in </a:t>
            </a:r>
            <a:r>
              <a:rPr lang="en-US" altLang="ja-JP" sz="2000" dirty="0" err="1"/>
              <a:t>config</a:t>
            </a:r>
            <a:r>
              <a:rPr lang="en-US" altLang="ja-JP" sz="2000" dirty="0"/>
              <a:t> #5</a:t>
            </a:r>
          </a:p>
          <a:p>
            <a:pPr lvl="1"/>
            <a:r>
              <a:rPr lang="en-US" altLang="ja-JP" sz="2000" dirty="0" smtClean="0"/>
              <a:t>Lost of one UL SF in </a:t>
            </a:r>
            <a:r>
              <a:rPr lang="en-US" altLang="ja-JP" sz="2000" dirty="0" err="1" smtClean="0"/>
              <a:t>config</a:t>
            </a:r>
            <a:r>
              <a:rPr lang="en-US" altLang="ja-JP" sz="2000" dirty="0" smtClean="0"/>
              <a:t> #2 results in 50% DL + 50% UL losses</a:t>
            </a:r>
          </a:p>
          <a:p>
            <a:pPr lvl="2"/>
            <a:r>
              <a:rPr lang="en-US" altLang="ja-JP" sz="1800" dirty="0"/>
              <a:t>Since the UL SF is responsible for both UL data and DL HARQ-ACK</a:t>
            </a:r>
          </a:p>
          <a:p>
            <a:pPr lvl="1">
              <a:buFont typeface="Wingdings"/>
              <a:buChar char="è"/>
            </a:pPr>
            <a:r>
              <a:rPr lang="en-US" altLang="ja-JP" sz="2000" dirty="0" smtClean="0">
                <a:solidFill>
                  <a:srgbClr val="FF0000"/>
                </a:solidFill>
                <a:sym typeface="Wingdings" panose="05000000000000000000" pitchFamily="2" charset="2"/>
              </a:rPr>
              <a:t>50% DL/UL transmission resources are lost</a:t>
            </a:r>
          </a:p>
          <a:p>
            <a:pPr lvl="1">
              <a:buFont typeface="Wingdings"/>
              <a:buChar char="è"/>
            </a:pPr>
            <a:endParaRPr lang="en-US" altLang="ja-JP" sz="2000" b="1" u="sng" dirty="0" smtClean="0"/>
          </a:p>
          <a:p>
            <a:r>
              <a:rPr lang="en-US" altLang="ja-JP" sz="2800" b="1" u="sng" dirty="0" smtClean="0"/>
              <a:t>Co-existence b/w UL/DL </a:t>
            </a:r>
            <a:r>
              <a:rPr lang="en-US" altLang="ja-JP" sz="2800" b="1" u="sng" dirty="0" err="1" smtClean="0"/>
              <a:t>configs</a:t>
            </a:r>
            <a:r>
              <a:rPr lang="en-US" altLang="ja-JP" sz="2800" b="1" u="sng" dirty="0" smtClean="0"/>
              <a:t> #5 and DL-only</a:t>
            </a:r>
          </a:p>
          <a:p>
            <a:pPr lvl="1"/>
            <a:r>
              <a:rPr lang="en-US" altLang="ja-JP" sz="2000" dirty="0" smtClean="0"/>
              <a:t>A </a:t>
            </a:r>
            <a:r>
              <a:rPr lang="en-US" altLang="ja-JP" sz="2000" dirty="0"/>
              <a:t>UL SF is blocked by a DL </a:t>
            </a:r>
            <a:r>
              <a:rPr lang="en-US" altLang="ja-JP" sz="2000" dirty="0" smtClean="0"/>
              <a:t>SF </a:t>
            </a:r>
            <a:r>
              <a:rPr lang="en-US" altLang="ja-JP" sz="2000" dirty="0"/>
              <a:t>in DL-only </a:t>
            </a:r>
            <a:r>
              <a:rPr lang="en-US" altLang="ja-JP" sz="2000" dirty="0" err="1"/>
              <a:t>config</a:t>
            </a:r>
            <a:endParaRPr lang="en-US" altLang="ja-JP" sz="2000" dirty="0"/>
          </a:p>
          <a:p>
            <a:pPr lvl="1"/>
            <a:r>
              <a:rPr lang="en-US" altLang="ja-JP" sz="2000" dirty="0" smtClean="0"/>
              <a:t>Lost of one UL SF in </a:t>
            </a:r>
            <a:r>
              <a:rPr lang="en-US" altLang="ja-JP" sz="2000" dirty="0" err="1" smtClean="0"/>
              <a:t>config</a:t>
            </a:r>
            <a:r>
              <a:rPr lang="en-US" altLang="ja-JP" sz="2000" dirty="0" smtClean="0"/>
              <a:t> #5 results in 100% DL and UL losses</a:t>
            </a:r>
          </a:p>
          <a:p>
            <a:pPr lvl="2"/>
            <a:r>
              <a:rPr lang="en-US" altLang="ja-JP" sz="1800" dirty="0" smtClean="0"/>
              <a:t>Since the UL SF is responsible for both UL data and DL HARQ-ACK </a:t>
            </a:r>
            <a:endParaRPr lang="en-US" altLang="ja-JP" sz="1800" dirty="0"/>
          </a:p>
          <a:p>
            <a:pPr lvl="1">
              <a:buFont typeface="Wingdings"/>
              <a:buChar char="è"/>
            </a:pPr>
            <a:r>
              <a:rPr lang="en-US" altLang="ja-JP" sz="2000" dirty="0" smtClean="0">
                <a:solidFill>
                  <a:srgbClr val="FF0000"/>
                </a:solidFill>
                <a:sym typeface="Wingdings" panose="05000000000000000000" pitchFamily="2" charset="2"/>
              </a:rPr>
              <a:t>100% DL/UL transmission resources are lost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47479"/>
            <a:ext cx="1149682" cy="2513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053" y="4299807"/>
            <a:ext cx="1149682" cy="2513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8028384" y="1096532"/>
            <a:ext cx="365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#2</a:t>
            </a:r>
            <a:endParaRPr kumimoji="1" lang="ja-JP" altLang="en-US" sz="14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8463057" y="1104999"/>
            <a:ext cx="365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#5</a:t>
            </a:r>
            <a:endParaRPr kumimoji="1" lang="ja-JP" altLang="en-US" sz="1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8013327" y="4005738"/>
            <a:ext cx="365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#5</a:t>
            </a:r>
            <a:endParaRPr kumimoji="1" lang="ja-JP" altLang="en-US" sz="1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8448000" y="4014205"/>
            <a:ext cx="516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#”7”</a:t>
            </a:r>
            <a:endParaRPr kumimoji="1" lang="ja-JP" altLang="en-US" sz="1400" dirty="0"/>
          </a:p>
        </p:txBody>
      </p:sp>
      <p:sp>
        <p:nvSpPr>
          <p:cNvPr id="11" name="正方形/長方形 10"/>
          <p:cNvSpPr/>
          <p:nvPr/>
        </p:nvSpPr>
        <p:spPr>
          <a:xfrm>
            <a:off x="395536" y="1412776"/>
            <a:ext cx="7200800" cy="525658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ja-JP" sz="3200" b="1" dirty="0" smtClean="0"/>
              <a:t>In principle, it is not allowed to decrease someone’s assets coming from c</a:t>
            </a:r>
            <a:r>
              <a:rPr lang="en-US" altLang="ja-JP" sz="3200" b="1" dirty="0" smtClean="0">
                <a:solidFill>
                  <a:schemeClr val="bg1"/>
                </a:solidFill>
                <a:sym typeface="Wingdings" panose="05000000000000000000" pitchFamily="2" charset="2"/>
              </a:rPr>
              <a:t>o-existence using different UL/DL </a:t>
            </a:r>
            <a:r>
              <a:rPr lang="en-US" altLang="ja-JP" sz="3200" b="1" dirty="0" err="1" smtClean="0">
                <a:solidFill>
                  <a:schemeClr val="bg1"/>
                </a:solidFill>
                <a:sym typeface="Wingdings" panose="05000000000000000000" pitchFamily="2" charset="2"/>
              </a:rPr>
              <a:t>configs</a:t>
            </a:r>
            <a:r>
              <a:rPr lang="en-US" altLang="ja-JP" sz="3200" b="1" dirty="0" smtClean="0">
                <a:solidFill>
                  <a:schemeClr val="bg1"/>
                </a:solidFill>
                <a:sym typeface="Wingdings" panose="05000000000000000000" pitchFamily="2" charset="2"/>
              </a:rPr>
              <a:t>, regardless of whether or not new DL-only configuration is introduced</a:t>
            </a:r>
          </a:p>
          <a:p>
            <a:pPr marL="457200" indent="-457200">
              <a:buFont typeface="Wingdings"/>
              <a:buChar char="è"/>
            </a:pPr>
            <a:r>
              <a:rPr lang="en-US" altLang="ja-JP" sz="3200" b="1" dirty="0" smtClean="0">
                <a:solidFill>
                  <a:schemeClr val="bg1"/>
                </a:solidFill>
              </a:rPr>
              <a:t>Consensus </a:t>
            </a:r>
            <a:r>
              <a:rPr lang="en-US" altLang="ja-JP" sz="3200" b="1" dirty="0">
                <a:solidFill>
                  <a:schemeClr val="bg1"/>
                </a:solidFill>
              </a:rPr>
              <a:t>b/w operators is essential for TDD </a:t>
            </a:r>
            <a:r>
              <a:rPr lang="en-US" altLang="ja-JP" sz="3200" b="1" dirty="0" smtClean="0">
                <a:solidFill>
                  <a:schemeClr val="bg1"/>
                </a:solidFill>
              </a:rPr>
              <a:t>co-existence cases</a:t>
            </a:r>
          </a:p>
          <a:p>
            <a:pPr marL="457200" indent="-457200">
              <a:buFont typeface="Wingdings"/>
              <a:buChar char="è"/>
            </a:pPr>
            <a:endParaRPr lang="en-US" altLang="ja-JP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7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Technical analysis on co-existence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6851104" cy="4997152"/>
          </a:xfrm>
        </p:spPr>
        <p:txBody>
          <a:bodyPr>
            <a:normAutofit/>
          </a:bodyPr>
          <a:lstStyle/>
          <a:p>
            <a:r>
              <a:rPr lang="en-US" altLang="ja-JP" sz="2800" dirty="0"/>
              <a:t>If an operator has multiple carriers, a TDD band can be utilized as DL-only carrier even without DL-only configuration</a:t>
            </a:r>
          </a:p>
          <a:p>
            <a:pPr lvl="3"/>
            <a:endParaRPr lang="en-US" altLang="ja-JP" sz="800" dirty="0"/>
          </a:p>
          <a:p>
            <a:r>
              <a:rPr lang="en-US" altLang="ja-JP" sz="2800" dirty="0" smtClean="0"/>
              <a:t>If the operator wants to damage intentionally or accidentally to the neighboring operator, the operator can use UL/DL </a:t>
            </a:r>
            <a:r>
              <a:rPr lang="en-US" altLang="ja-JP" sz="2800" dirty="0" err="1" smtClean="0"/>
              <a:t>config</a:t>
            </a:r>
            <a:r>
              <a:rPr lang="en-US" altLang="ja-JP" sz="2800" dirty="0" smtClean="0"/>
              <a:t> #5 without UL transmission on the carrier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214" y="1245318"/>
            <a:ext cx="1202051" cy="2759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413" y="4077072"/>
            <a:ext cx="1202051" cy="2759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7636930" y="1052736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#5</a:t>
            </a:r>
            <a:endParaRPr kumimoji="1" lang="ja-JP" altLang="en-US" sz="16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266722" y="1128275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#2</a:t>
            </a:r>
            <a:endParaRPr kumimoji="1" lang="ja-JP" altLang="en-US" sz="16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561522" y="3812190"/>
            <a:ext cx="5645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smtClean="0"/>
              <a:t>#”7”</a:t>
            </a:r>
            <a:endParaRPr kumimoji="1" lang="ja-JP" altLang="en-US" sz="16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8244408" y="3954542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#2</a:t>
            </a:r>
            <a:endParaRPr kumimoji="1" lang="ja-JP" altLang="en-US" sz="1600" dirty="0"/>
          </a:p>
        </p:txBody>
      </p:sp>
      <p:sp>
        <p:nvSpPr>
          <p:cNvPr id="10" name="正方形/長方形 9"/>
          <p:cNvSpPr/>
          <p:nvPr/>
        </p:nvSpPr>
        <p:spPr>
          <a:xfrm>
            <a:off x="323528" y="5388240"/>
            <a:ext cx="6912768" cy="106509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/>
              <a:buChar char="è"/>
            </a:pPr>
            <a:r>
              <a:rPr lang="en-US" altLang="ja-JP" sz="3200" b="1" dirty="0" smtClean="0">
                <a:solidFill>
                  <a:schemeClr val="bg1"/>
                </a:solidFill>
                <a:sym typeface="Wingdings" panose="05000000000000000000" pitchFamily="2" charset="2"/>
              </a:rPr>
              <a:t>There is no fundamental difference b/w existing case and DL-only </a:t>
            </a:r>
            <a:r>
              <a:rPr lang="en-US" altLang="ja-JP" sz="3200" b="1" dirty="0" err="1" smtClean="0">
                <a:solidFill>
                  <a:schemeClr val="bg1"/>
                </a:solidFill>
                <a:sym typeface="Wingdings" panose="05000000000000000000" pitchFamily="2" charset="2"/>
              </a:rPr>
              <a:t>config</a:t>
            </a:r>
            <a:endParaRPr lang="en-US" altLang="ja-JP" sz="3200" b="1" dirty="0" smtClean="0">
              <a:solidFill>
                <a:schemeClr val="bg1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17790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Summary on co-existence aspect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97152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A consensus on the configuration among associated operators is essential to make maximum use of TD-LTE system.</a:t>
            </a:r>
          </a:p>
          <a:p>
            <a:pPr lvl="3"/>
            <a:endParaRPr lang="en-US" altLang="ja-JP" dirty="0" smtClean="0"/>
          </a:p>
          <a:p>
            <a:r>
              <a:rPr lang="en-US" altLang="ja-JP" dirty="0" smtClean="0"/>
              <a:t>If the consensus was not reached, co-existence issues happen regardless of the configurations.</a:t>
            </a:r>
            <a:endParaRPr lang="en-US" altLang="ja-JP" dirty="0"/>
          </a:p>
          <a:p>
            <a:pPr lvl="3"/>
            <a:endParaRPr lang="en-US" altLang="ja-JP" dirty="0"/>
          </a:p>
          <a:p>
            <a:r>
              <a:rPr lang="en-US" altLang="ja-JP" dirty="0" smtClean="0"/>
              <a:t>Otherwise, some guard band(s) is required, however, the advantage of TD-LTE system is lost.</a:t>
            </a:r>
          </a:p>
        </p:txBody>
      </p:sp>
    </p:spTree>
    <p:extLst>
      <p:ext uri="{BB962C8B-B14F-4D97-AF65-F5344CB8AC3E}">
        <p14:creationId xmlns:p14="http://schemas.microsoft.com/office/powerpoint/2010/main" val="7146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573</Words>
  <Application>Microsoft Office PowerPoint</Application>
  <PresentationFormat>画面に合わせる (4:3)</PresentationFormat>
  <Paragraphs>65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​​テーマ</vt:lpstr>
      <vt:lpstr>Way Forward on supplemental downlink for TD-LTE in Rel.12</vt:lpstr>
      <vt:lpstr>Introduction</vt:lpstr>
      <vt:lpstr>Way Forward</vt:lpstr>
      <vt:lpstr>Technical analysis on co-existence</vt:lpstr>
      <vt:lpstr>Technical analysis on co-existence</vt:lpstr>
      <vt:lpstr>Technical analysis on co-existence</vt:lpstr>
      <vt:lpstr>Summary on co-existence aspect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supplemental downlink for TD-LTE in Rel.12</dc:title>
  <dc:creator>Fred TAKEDA</dc:creator>
  <cp:lastModifiedBy>NTT DOCOMO, INC.</cp:lastModifiedBy>
  <cp:revision>13</cp:revision>
  <dcterms:created xsi:type="dcterms:W3CDTF">2014-03-04T23:28:02Z</dcterms:created>
  <dcterms:modified xsi:type="dcterms:W3CDTF">2014-03-05T01:17:52Z</dcterms:modified>
</cp:coreProperties>
</file>