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</p:sldMasterIdLst>
  <p:notesMasterIdLst>
    <p:notesMasterId r:id="rId10"/>
  </p:notesMasterIdLst>
  <p:handoutMasterIdLst>
    <p:handoutMasterId r:id="rId11"/>
  </p:handoutMasterIdLst>
  <p:sldIdLst>
    <p:sldId id="259" r:id="rId6"/>
    <p:sldId id="261" r:id="rId7"/>
    <p:sldId id="262" r:id="rId8"/>
    <p:sldId id="263" r:id="rId9"/>
  </p:sldIdLst>
  <p:sldSz cx="9144000" cy="6858000" type="screen4x3"/>
  <p:notesSz cx="7019925" cy="93059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8C3"/>
    <a:srgbClr val="6B707E"/>
    <a:srgbClr val="757A88"/>
    <a:srgbClr val="7F84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Grid="0" snapToObjects="1">
      <p:cViewPr>
        <p:scale>
          <a:sx n="119" d="100"/>
          <a:sy n="119" d="100"/>
        </p:scale>
        <p:origin x="-1314" y="72"/>
      </p:cViewPr>
      <p:guideLst>
        <p:guide orient="horz" pos="100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01955B6F-32D6-6E4A-818E-323E9CA853F2}" type="datetimeFigureOut">
              <a:rPr lang="en-US" smtClean="0"/>
              <a:pPr/>
              <a:t>2/24/2014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2D9F35D0-378C-F64D-B306-20B09EA44B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473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46A82CAD-E1EA-9348-9F01-98BBB5BCEFAC}" type="datetimeFigureOut">
              <a:rPr lang="en-US" smtClean="0"/>
              <a:pPr/>
              <a:t>2/24/2014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CC0A3409-9418-C049-9706-3B7CEE095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126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  <a:latin typeface="+mj-lt"/>
              </a:rPr>
              <a:pPr/>
              <a:t>February 24, 2014</a:t>
            </a:fld>
            <a:endParaRPr lang="en-US" sz="1200" b="1" dirty="0">
              <a:solidFill>
                <a:srgbClr val="0099C9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84616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February 24,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209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February 24,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70765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February 24,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96543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February 24,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829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February 24,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February 24,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February 24,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February 24,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February 24,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</a:rPr>
              <a:pPr/>
              <a:t>February 24, 2014</a:t>
            </a:fld>
            <a:endParaRPr lang="en-US" sz="1200" b="1" dirty="0">
              <a:solidFill>
                <a:srgbClr val="0099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401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February 24,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744077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d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2.pdf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/>
              <a:pPr/>
              <a:t>February 24,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08544"/>
            <a:ext cx="28956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50" b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pic>
        <p:nvPicPr>
          <p:cNvPr id="8" name="Picture 7" descr="CLB_LogoSelects_KD_12.ai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6793306" y="199793"/>
            <a:ext cx="1936984" cy="39301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7" r:id="rId7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February 24,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08544"/>
            <a:ext cx="28956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50" b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pic>
        <p:nvPicPr>
          <p:cNvPr id="8" name="Picture 7" descr="CLB_LogoSelects_KD_12.ai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6793306" y="199793"/>
            <a:ext cx="1936984" cy="39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12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57200" y="2261546"/>
            <a:ext cx="8229600" cy="1192917"/>
          </a:xfrm>
        </p:spPr>
        <p:txBody>
          <a:bodyPr/>
          <a:lstStyle/>
          <a:p>
            <a:r>
              <a:rPr lang="en-US" smtClean="0"/>
              <a:t>RP-140099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New SI Request Motivation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5221" y="3574779"/>
            <a:ext cx="8229600" cy="422426"/>
          </a:xfrm>
        </p:spPr>
        <p:txBody>
          <a:bodyPr/>
          <a:lstStyle/>
          <a:p>
            <a:r>
              <a:rPr lang="en-US" dirty="0" smtClean="0"/>
              <a:t>SID </a:t>
            </a:r>
            <a:r>
              <a:rPr lang="en-US" dirty="0"/>
              <a:t>- Study on Terrestrial Beacon Systems (TBS) in  UTRAN and E-UTRA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7010400" y="6408738"/>
            <a:ext cx="2133600" cy="365125"/>
          </a:xfrm>
        </p:spPr>
        <p:txBody>
          <a:bodyPr/>
          <a:lstStyle/>
          <a:p>
            <a:fld id="{5F6E1C53-A120-C647-96D9-0E51A69B1EC0}" type="datetime4">
              <a:rPr lang="en-US" smtClean="0"/>
              <a:pPr/>
              <a:t>February 24,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253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SID Motivation/Background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95661"/>
            <a:ext cx="8229600" cy="5104606"/>
          </a:xfrm>
        </p:spPr>
        <p:txBody>
          <a:bodyPr/>
          <a:lstStyle/>
          <a:p>
            <a:pPr lvl="0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Extension of location capability to “In-Building”</a:t>
            </a:r>
          </a:p>
          <a:p>
            <a:pPr lvl="1">
              <a:buClr>
                <a:srgbClr val="0098D0"/>
              </a:buClr>
            </a:pPr>
            <a:r>
              <a:rPr lang="en-US" dirty="0" smtClean="0">
                <a:solidFill>
                  <a:srgbClr val="FF0000"/>
                </a:solidFill>
              </a:rPr>
              <a:t>In-Building location is an emerging requirement</a:t>
            </a:r>
          </a:p>
          <a:p>
            <a:pPr lvl="2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Public Safety</a:t>
            </a:r>
          </a:p>
          <a:p>
            <a:pPr lvl="2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Emergency </a:t>
            </a:r>
            <a:r>
              <a:rPr lang="en-US" dirty="0" smtClean="0">
                <a:solidFill>
                  <a:srgbClr val="4D4F53"/>
                </a:solidFill>
              </a:rPr>
              <a:t>Services (from the US FCC)</a:t>
            </a:r>
            <a:endParaRPr lang="en-US" dirty="0" smtClean="0">
              <a:solidFill>
                <a:srgbClr val="4D4F53"/>
              </a:solidFill>
            </a:endParaRPr>
          </a:p>
          <a:p>
            <a:pPr lvl="3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The Commission proposes in the near term that wireless providers meet interim location accuracy </a:t>
            </a:r>
            <a:r>
              <a:rPr lang="en-US" dirty="0" smtClean="0">
                <a:solidFill>
                  <a:srgbClr val="4D4F53"/>
                </a:solidFill>
              </a:rPr>
              <a:t>metrics that </a:t>
            </a:r>
            <a:r>
              <a:rPr lang="en-US" dirty="0">
                <a:solidFill>
                  <a:srgbClr val="4D4F53"/>
                </a:solidFill>
              </a:rPr>
              <a:t>would be sufficient to </a:t>
            </a:r>
            <a:r>
              <a:rPr lang="en-US" dirty="0">
                <a:solidFill>
                  <a:srgbClr val="0070C0"/>
                </a:solidFill>
              </a:rPr>
              <a:t>identify the building for most indoor calls</a:t>
            </a:r>
            <a:r>
              <a:rPr lang="en-US" dirty="0">
                <a:solidFill>
                  <a:srgbClr val="4D4F53"/>
                </a:solidFill>
              </a:rPr>
              <a:t>. The Commission also proposes </a:t>
            </a:r>
            <a:r>
              <a:rPr lang="en-US" dirty="0" smtClean="0">
                <a:solidFill>
                  <a:srgbClr val="4D4F53"/>
                </a:solidFill>
              </a:rPr>
              <a:t>that wireless </a:t>
            </a:r>
            <a:r>
              <a:rPr lang="en-US" dirty="0">
                <a:solidFill>
                  <a:srgbClr val="4D4F53"/>
                </a:solidFill>
              </a:rPr>
              <a:t>providers </a:t>
            </a:r>
            <a:r>
              <a:rPr lang="en-US" dirty="0">
                <a:solidFill>
                  <a:srgbClr val="0070C0"/>
                </a:solidFill>
              </a:rPr>
              <a:t>deliver vertical location information that would enable first responders to identify </a:t>
            </a:r>
            <a:r>
              <a:rPr lang="en-US" dirty="0" smtClean="0">
                <a:solidFill>
                  <a:srgbClr val="0070C0"/>
                </a:solidFill>
              </a:rPr>
              <a:t>the floor </a:t>
            </a:r>
            <a:r>
              <a:rPr lang="en-US" dirty="0">
                <a:solidFill>
                  <a:srgbClr val="0070C0"/>
                </a:solidFill>
              </a:rPr>
              <a:t>level for most calls </a:t>
            </a:r>
            <a:r>
              <a:rPr lang="en-US" dirty="0">
                <a:solidFill>
                  <a:srgbClr val="4D4F53"/>
                </a:solidFill>
              </a:rPr>
              <a:t>from multi-story buildings</a:t>
            </a:r>
            <a:r>
              <a:rPr lang="en-US" dirty="0" smtClean="0">
                <a:solidFill>
                  <a:srgbClr val="4D4F53"/>
                </a:solidFill>
              </a:rPr>
              <a:t>. </a:t>
            </a:r>
            <a:r>
              <a:rPr lang="en-US" baseline="30000" dirty="0" smtClean="0">
                <a:solidFill>
                  <a:srgbClr val="4D4F53"/>
                </a:solidFill>
              </a:rPr>
              <a:t>[1]</a:t>
            </a:r>
          </a:p>
          <a:p>
            <a:pPr lvl="3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 In the long term, the Commission seeks to </a:t>
            </a:r>
            <a:r>
              <a:rPr lang="en-US" dirty="0" smtClean="0">
                <a:solidFill>
                  <a:srgbClr val="4D4F53"/>
                </a:solidFill>
              </a:rPr>
              <a:t>develop more </a:t>
            </a:r>
            <a:r>
              <a:rPr lang="en-US" dirty="0">
                <a:solidFill>
                  <a:srgbClr val="4D4F53"/>
                </a:solidFill>
              </a:rPr>
              <a:t>granular indoor location accuracy standards that would </a:t>
            </a:r>
            <a:r>
              <a:rPr lang="en-US" dirty="0">
                <a:solidFill>
                  <a:srgbClr val="0070C0"/>
                </a:solidFill>
              </a:rPr>
              <a:t>require identification of the specific </a:t>
            </a:r>
            <a:r>
              <a:rPr lang="en-US" dirty="0" smtClean="0">
                <a:solidFill>
                  <a:srgbClr val="0070C0"/>
                </a:solidFill>
              </a:rPr>
              <a:t>room, office</a:t>
            </a:r>
            <a:r>
              <a:rPr lang="en-US" dirty="0">
                <a:solidFill>
                  <a:srgbClr val="0070C0"/>
                </a:solidFill>
              </a:rPr>
              <a:t>, or apartment where a wireless 911 call is </a:t>
            </a:r>
            <a:r>
              <a:rPr lang="en-US" dirty="0" smtClean="0">
                <a:solidFill>
                  <a:srgbClr val="0070C0"/>
                </a:solidFill>
              </a:rPr>
              <a:t>made</a:t>
            </a:r>
            <a:r>
              <a:rPr lang="en-US" dirty="0" smtClean="0">
                <a:solidFill>
                  <a:srgbClr val="4D4F53"/>
                </a:solidFill>
              </a:rPr>
              <a:t>. </a:t>
            </a:r>
            <a:r>
              <a:rPr lang="en-US" baseline="30000" dirty="0" smtClean="0">
                <a:solidFill>
                  <a:srgbClr val="4D4F53"/>
                </a:solidFill>
              </a:rPr>
              <a:t>[1]</a:t>
            </a:r>
            <a:endParaRPr lang="en-US" baseline="30000" dirty="0" smtClean="0">
              <a:solidFill>
                <a:srgbClr val="4D4F53"/>
              </a:solidFill>
            </a:endParaRPr>
          </a:p>
          <a:p>
            <a:pPr lvl="2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Consumer </a:t>
            </a:r>
            <a:r>
              <a:rPr lang="en-US" dirty="0" smtClean="0">
                <a:solidFill>
                  <a:srgbClr val="4D4F53"/>
                </a:solidFill>
              </a:rPr>
              <a:t>Market</a:t>
            </a:r>
          </a:p>
          <a:p>
            <a:pPr lvl="3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LCS/LBS	</a:t>
            </a:r>
          </a:p>
          <a:p>
            <a:pPr lvl="4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70-80% wireless calls are made in-building</a:t>
            </a:r>
            <a:endParaRPr lang="en-US" dirty="0">
              <a:solidFill>
                <a:srgbClr val="4D4F53"/>
              </a:solidFill>
            </a:endParaRPr>
          </a:p>
          <a:p>
            <a:pPr lvl="1">
              <a:buClr>
                <a:srgbClr val="0098D0"/>
              </a:buClr>
            </a:pPr>
            <a:r>
              <a:rPr lang="en-US" dirty="0">
                <a:solidFill>
                  <a:srgbClr val="FF0000"/>
                </a:solidFill>
              </a:rPr>
              <a:t>Addition of Z-Axis (height) to location capability</a:t>
            </a:r>
          </a:p>
          <a:p>
            <a:pPr lvl="2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Sufficient accuracy for floor level identification</a:t>
            </a:r>
          </a:p>
          <a:p>
            <a:pPr lvl="3">
              <a:buClr>
                <a:srgbClr val="58A618"/>
              </a:buClr>
            </a:pPr>
            <a:endParaRPr lang="en-US" dirty="0" smtClean="0">
              <a:solidFill>
                <a:srgbClr val="4D4F53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sz="1100" i="1" spc="0" dirty="0">
                <a:solidFill>
                  <a:srgbClr val="4D4F53"/>
                </a:solidFill>
              </a:rPr>
              <a:t>[1]: </a:t>
            </a:r>
            <a:r>
              <a:rPr lang="en-US" sz="1100" i="1" spc="0" dirty="0">
                <a:solidFill>
                  <a:srgbClr val="4D4F53"/>
                </a:solidFill>
              </a:rPr>
              <a:t>http://www.fcc.gov/document/fcc-acts-help-emergency-responders-locate-wireless-911-callers</a:t>
            </a:r>
            <a:endParaRPr lang="en-US" sz="1100" i="1" spc="0" dirty="0">
              <a:solidFill>
                <a:srgbClr val="4D4F53"/>
              </a:solidFill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February 24,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01744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SID Motivation/Background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Clr>
                <a:srgbClr val="0098D0"/>
              </a:buClr>
            </a:pPr>
            <a:r>
              <a:rPr lang="en-US" dirty="0">
                <a:solidFill>
                  <a:srgbClr val="FF0000"/>
                </a:solidFill>
              </a:rPr>
              <a:t>Proposed TB1 technology has </a:t>
            </a:r>
            <a:r>
              <a:rPr lang="en-US" u="sng" dirty="0">
                <a:solidFill>
                  <a:srgbClr val="FF0000"/>
                </a:solidFill>
              </a:rPr>
              <a:t>demonstrated</a:t>
            </a:r>
            <a:r>
              <a:rPr lang="en-US" dirty="0">
                <a:solidFill>
                  <a:srgbClr val="FF0000"/>
                </a:solidFill>
              </a:rPr>
              <a:t> advantages in challenging environments</a:t>
            </a:r>
          </a:p>
          <a:p>
            <a:pPr lvl="2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Independent test data (CSRIC FCC report) indicates the technology has promise and is appropriate for study</a:t>
            </a:r>
          </a:p>
          <a:p>
            <a:pPr lvl="2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Noted improvement in performance in urban environments</a:t>
            </a:r>
          </a:p>
          <a:p>
            <a:pPr lvl="3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Overcomes challenges of in-orbit satellite visibility</a:t>
            </a:r>
          </a:p>
          <a:p>
            <a:pPr lvl="3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Overcomes challenges of multi-path</a:t>
            </a:r>
          </a:p>
          <a:p>
            <a:pPr lvl="0">
              <a:buClr>
                <a:srgbClr val="58A618"/>
              </a:buClr>
            </a:pPr>
            <a:r>
              <a:rPr lang="en-US" b="1" dirty="0" smtClean="0">
                <a:solidFill>
                  <a:srgbClr val="4D4F53"/>
                </a:solidFill>
              </a:rPr>
              <a:t>SI </a:t>
            </a:r>
            <a:r>
              <a:rPr lang="en-US" b="1" dirty="0">
                <a:solidFill>
                  <a:srgbClr val="4D4F53"/>
                </a:solidFill>
              </a:rPr>
              <a:t>was advised by 3GPP delegates in RAN#60</a:t>
            </a:r>
          </a:p>
          <a:p>
            <a:pPr lvl="1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Feedback from discussion of RP-130879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Delegates advised that a SI should be pursued on this technology</a:t>
            </a:r>
          </a:p>
          <a:p>
            <a:pPr lvl="1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Independent </a:t>
            </a:r>
            <a:r>
              <a:rPr lang="en-US" dirty="0">
                <a:solidFill>
                  <a:srgbClr val="4D4F53"/>
                </a:solidFill>
              </a:rPr>
              <a:t>test data from FCC report (CSRIC) will be </a:t>
            </a:r>
            <a:r>
              <a:rPr lang="en-US" dirty="0">
                <a:solidFill>
                  <a:srgbClr val="0070C0"/>
                </a:solidFill>
              </a:rPr>
              <a:t>augmented by simulations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as </a:t>
            </a:r>
            <a:r>
              <a:rPr lang="en-US" dirty="0">
                <a:solidFill>
                  <a:srgbClr val="4D4F53"/>
                </a:solidFill>
              </a:rPr>
              <a:t>per established 3GPP </a:t>
            </a:r>
            <a:r>
              <a:rPr lang="en-US" dirty="0" smtClean="0">
                <a:solidFill>
                  <a:srgbClr val="4D4F53"/>
                </a:solidFill>
              </a:rPr>
              <a:t>practices</a:t>
            </a:r>
            <a:endParaRPr lang="en-US" dirty="0">
              <a:solidFill>
                <a:srgbClr val="4D4F53"/>
              </a:solidFill>
            </a:endParaRPr>
          </a:p>
          <a:p>
            <a:pPr lvl="1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SI will allow for </a:t>
            </a:r>
            <a:r>
              <a:rPr lang="en-US" dirty="0" smtClean="0">
                <a:solidFill>
                  <a:srgbClr val="4D4F53"/>
                </a:solidFill>
              </a:rPr>
              <a:t>thorough </a:t>
            </a:r>
            <a:r>
              <a:rPr lang="en-US" dirty="0">
                <a:solidFill>
                  <a:srgbClr val="4D4F53"/>
                </a:solidFill>
              </a:rPr>
              <a:t>vetting of standards impacts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RAN/BTS interoperability 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IEs</a:t>
            </a:r>
            <a:endParaRPr lang="en-US" dirty="0">
              <a:solidFill>
                <a:srgbClr val="4D4F53"/>
              </a:solidFill>
            </a:endParaRPr>
          </a:p>
          <a:p>
            <a:pPr lvl="2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Performance </a:t>
            </a:r>
            <a:r>
              <a:rPr lang="en-US" dirty="0" smtClean="0">
                <a:solidFill>
                  <a:srgbClr val="4D4F53"/>
                </a:solidFill>
              </a:rPr>
              <a:t>Parameters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Testing</a:t>
            </a:r>
            <a:endParaRPr lang="en-US" dirty="0">
              <a:solidFill>
                <a:srgbClr val="4D4F53"/>
              </a:solidFill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February 24,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64061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129" y="96877"/>
            <a:ext cx="6650182" cy="703831"/>
          </a:xfrm>
        </p:spPr>
        <p:txBody>
          <a:bodyPr/>
          <a:lstStyle/>
          <a:p>
            <a:r>
              <a:rPr lang="en-US" sz="3200" dirty="0" smtClean="0"/>
              <a:t>SID - Time Budget Requirements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Rapportuer proposes advancing this (and other positioning work) through AdHoc discussions as was done for the GANSS definition.</a:t>
            </a:r>
          </a:p>
          <a:p>
            <a:pPr lvl="1"/>
            <a:r>
              <a:rPr lang="en-US" dirty="0" smtClean="0"/>
              <a:t>Issues will be coordinated in AdHoc/offline and only brought to WG for approval</a:t>
            </a:r>
          </a:p>
          <a:p>
            <a:r>
              <a:rPr lang="en-US" dirty="0" smtClean="0"/>
              <a:t>RAN1</a:t>
            </a:r>
          </a:p>
          <a:p>
            <a:pPr lvl="1"/>
            <a:r>
              <a:rPr lang="en-US" dirty="0" smtClean="0"/>
              <a:t>R1#76bis(L)</a:t>
            </a:r>
            <a:r>
              <a:rPr lang="en-US" dirty="0"/>
              <a:t>		0</a:t>
            </a:r>
            <a:r>
              <a:rPr lang="en-US" dirty="0" smtClean="0"/>
              <a:t>. 5    </a:t>
            </a:r>
            <a:r>
              <a:rPr lang="en-US" dirty="0" smtClean="0"/>
              <a:t>	- </a:t>
            </a:r>
            <a:r>
              <a:rPr lang="en-US" dirty="0"/>
              <a:t>Evaluate physical layer design </a:t>
            </a:r>
            <a:r>
              <a:rPr lang="en-US" dirty="0" smtClean="0"/>
              <a:t>options</a:t>
            </a:r>
          </a:p>
          <a:p>
            <a:pPr lvl="1"/>
            <a:r>
              <a:rPr lang="en-US" dirty="0" smtClean="0"/>
              <a:t>R1#76bis(U)</a:t>
            </a:r>
            <a:r>
              <a:rPr lang="en-US" dirty="0"/>
              <a:t>		0. 5    	- Evaluate physical layer design options </a:t>
            </a:r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 smtClean="0"/>
              <a:t>RAN4</a:t>
            </a:r>
          </a:p>
          <a:p>
            <a:pPr lvl="1"/>
            <a:r>
              <a:rPr lang="en-US" dirty="0" smtClean="0"/>
              <a:t>R4#70bis</a:t>
            </a:r>
            <a:r>
              <a:rPr lang="en-US" dirty="0"/>
              <a:t>		</a:t>
            </a:r>
            <a:r>
              <a:rPr lang="en-US" dirty="0" smtClean="0"/>
              <a:t>	0.25   </a:t>
            </a:r>
            <a:r>
              <a:rPr lang="en-US" dirty="0" smtClean="0"/>
              <a:t>	 - </a:t>
            </a:r>
            <a:r>
              <a:rPr lang="en-US" dirty="0"/>
              <a:t>TR Structure and verbiage</a:t>
            </a:r>
          </a:p>
          <a:p>
            <a:pPr lvl="1"/>
            <a:r>
              <a:rPr lang="en-US" dirty="0" smtClean="0"/>
              <a:t>R4#71</a:t>
            </a:r>
            <a:r>
              <a:rPr lang="en-US" dirty="0"/>
              <a:t>		</a:t>
            </a:r>
            <a:r>
              <a:rPr lang="en-US" dirty="0" smtClean="0"/>
              <a:t>	0.25     </a:t>
            </a:r>
            <a:r>
              <a:rPr lang="en-US" dirty="0" smtClean="0"/>
              <a:t>	 - </a:t>
            </a:r>
            <a:r>
              <a:rPr lang="en-US" dirty="0"/>
              <a:t>Simulation </a:t>
            </a:r>
            <a:r>
              <a:rPr lang="en-US" dirty="0" smtClean="0"/>
              <a:t>assumptions and parameters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February 24,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4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094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2032A1C719EF458B4F1681DA6B64C0" ma:contentTypeVersion="1" ma:contentTypeDescription="Create a new document." ma:contentTypeScope="" ma:versionID="4471c504f359d74ed19fb7b12dd0473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BEC8E8-C186-4E29-AD1F-93B8060429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973DD5A-5551-47E2-A5F1-34C4627B56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764D44-1914-4957-8507-2010DD2AB16C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terms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4550</TotalTime>
  <Words>345</Words>
  <Application>Microsoft Office PowerPoint</Application>
  <PresentationFormat>On-screen Show (4:3)</PresentationFormat>
  <Paragraphs>50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1_Office Theme</vt:lpstr>
      <vt:lpstr>RP-140099 New SI Request Motivation</vt:lpstr>
      <vt:lpstr>SID Motivation/Background</vt:lpstr>
      <vt:lpstr>SID Motivation/Background</vt:lpstr>
      <vt:lpstr>SID - Time Budget Requirements</vt:lpstr>
    </vt:vector>
  </TitlesOfParts>
  <Company>Grafik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Kelsey de Sostoa</dc:creator>
  <cp:lastModifiedBy>Norman Shaw</cp:lastModifiedBy>
  <cp:revision>68</cp:revision>
  <cp:lastPrinted>2012-03-30T14:37:02Z</cp:lastPrinted>
  <dcterms:created xsi:type="dcterms:W3CDTF">2012-02-09T16:33:23Z</dcterms:created>
  <dcterms:modified xsi:type="dcterms:W3CDTF">2014-02-25T03:56:15Z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0x010100AE2032A1C719EF458B4F1681DA6B64C0</vt:lpwstr>
  </property>
</Properties>
</file>