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6"/>
  </p:notesMasterIdLst>
  <p:handoutMasterIdLst>
    <p:handoutMasterId r:id="rId27"/>
  </p:handoutMasterIdLst>
  <p:sldIdLst>
    <p:sldId id="303" r:id="rId2"/>
    <p:sldId id="776" r:id="rId3"/>
    <p:sldId id="792" r:id="rId4"/>
    <p:sldId id="796" r:id="rId5"/>
    <p:sldId id="791" r:id="rId6"/>
    <p:sldId id="708" r:id="rId7"/>
    <p:sldId id="709" r:id="rId8"/>
    <p:sldId id="710" r:id="rId9"/>
    <p:sldId id="711" r:id="rId10"/>
    <p:sldId id="712" r:id="rId11"/>
    <p:sldId id="714" r:id="rId12"/>
    <p:sldId id="717" r:id="rId13"/>
    <p:sldId id="759" r:id="rId14"/>
    <p:sldId id="761" r:id="rId15"/>
    <p:sldId id="760" r:id="rId16"/>
    <p:sldId id="775" r:id="rId17"/>
    <p:sldId id="724" r:id="rId18"/>
    <p:sldId id="767" r:id="rId19"/>
    <p:sldId id="793" r:id="rId20"/>
    <p:sldId id="794" r:id="rId21"/>
    <p:sldId id="795" r:id="rId22"/>
    <p:sldId id="797" r:id="rId23"/>
    <p:sldId id="798" r:id="rId24"/>
    <p:sldId id="614" r:id="rId25"/>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hn M Meredith"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000000"/>
    <a:srgbClr val="5C88D0"/>
    <a:srgbClr val="2A6EA8"/>
    <a:srgbClr val="B1D254"/>
    <a:srgbClr val="72732F"/>
    <a:srgbClr val="C6D254"/>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451" autoAdjust="0"/>
    <p:restoredTop sz="94625" autoAdjust="0"/>
  </p:normalViewPr>
  <p:slideViewPr>
    <p:cSldViewPr snapToGrid="0">
      <p:cViewPr varScale="1">
        <p:scale>
          <a:sx n="82" d="100"/>
          <a:sy n="82" d="100"/>
        </p:scale>
        <p:origin x="1158" y="96"/>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AF6F31B-ADF7-4F78-9E38-5C00584B5CBA}" type="datetime1">
              <a:rPr lang="en-US"/>
              <a:pPr>
                <a:defRPr/>
              </a:pPr>
              <a:t>2/27/2014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47479D10-77ED-4DE1-8DE9-E2632B3693D9}" type="slidenum">
              <a:rPr lang="en-GB"/>
              <a:pPr/>
              <a:t>‹#›</a:t>
            </a:fld>
            <a:endParaRPr lang="en-GB"/>
          </a:p>
        </p:txBody>
      </p:sp>
    </p:spTree>
    <p:extLst>
      <p:ext uri="{BB962C8B-B14F-4D97-AF65-F5344CB8AC3E}">
        <p14:creationId xmlns:p14="http://schemas.microsoft.com/office/powerpoint/2010/main" val="249650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E0C8213C-DF02-48A4-AC89-8C70BDB0D4FB}" type="datetime1">
              <a:rPr lang="en-US"/>
              <a:pPr>
                <a:defRPr/>
              </a:pPr>
              <a:t>2/27/2014</a:t>
            </a:fld>
            <a:endParaRPr lang="en-US" dirty="0"/>
          </a:p>
        </p:txBody>
      </p:sp>
      <p:sp>
        <p:nvSpPr>
          <p:cNvPr id="61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E704CCF8-A79B-49D4-8388-DD8A45E0E520}" type="slidenum">
              <a:rPr lang="en-GB"/>
              <a:pPr/>
              <a:t>‹#›</a:t>
            </a:fld>
            <a:endParaRPr lang="en-GB"/>
          </a:p>
        </p:txBody>
      </p:sp>
    </p:spTree>
    <p:extLst>
      <p:ext uri="{BB962C8B-B14F-4D97-AF65-F5344CB8AC3E}">
        <p14:creationId xmlns:p14="http://schemas.microsoft.com/office/powerpoint/2010/main" val="39988333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F9DEE81A-7AF5-4828-B9DD-B6252956FDB3}" type="slidenum">
              <a:rPr lang="en-GB" sz="1200">
                <a:latin typeface="Times New Roman" panose="02020603050405020304" pitchFamily="18" charset="0"/>
              </a:rPr>
              <a:pPr eaLnBrk="1" hangingPunct="1"/>
              <a:t>1</a:t>
            </a:fld>
            <a:endParaRPr lang="en-GB" sz="1200">
              <a:latin typeface="Times New Roman" panose="02020603050405020304" pitchFamily="18"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59390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2416478743"/>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195504872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Tree>
    <p:extLst>
      <p:ext uri="{BB962C8B-B14F-4D97-AF65-F5344CB8AC3E}">
        <p14:creationId xmlns:p14="http://schemas.microsoft.com/office/powerpoint/2010/main" val="2550881702"/>
      </p:ext>
    </p:extLst>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9126034"/>
      </p:ext>
    </p:extLst>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9" name="Picture 15" descr="3gpp_15_03"/>
          <p:cNvPicPr>
            <a:picLocks noChangeAspect="1" noChangeArrowheads="1"/>
          </p:cNvPicPr>
          <p:nvPr userDrawn="1"/>
        </p:nvPicPr>
        <p:blipFill>
          <a:blip r:embed="rId6">
            <a:lum bright="70000" contrast="-70000"/>
            <a:extLst>
              <a:ext uri="{28A0092B-C50C-407E-A947-70E740481C1C}">
                <a14:useLocalDpi xmlns:a14="http://schemas.microsoft.com/office/drawing/2010/main" val="0"/>
              </a:ext>
            </a:extLst>
          </a:blip>
          <a:srcRect l="345" t="60504" r="1035" b="746"/>
          <a:stretch>
            <a:fillRect/>
          </a:stretch>
        </p:blipFill>
        <p:spPr bwMode="auto">
          <a:xfrm>
            <a:off x="0" y="1881188"/>
            <a:ext cx="9144000" cy="497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cs typeface="+mn-cs"/>
            </a:endParaRPr>
          </a:p>
        </p:txBody>
      </p:sp>
      <p:sp>
        <p:nvSpPr>
          <p:cNvPr id="56334" name="AutoShape 14"/>
          <p:cNvSpPr>
            <a:spLocks noChangeArrowheads="1"/>
          </p:cNvSpPr>
          <p:nvPr userDrawn="1"/>
        </p:nvSpPr>
        <p:spPr bwMode="auto">
          <a:xfrm>
            <a:off x="590550" y="6373813"/>
            <a:ext cx="6169025" cy="323850"/>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latin typeface="Arial" charset="0"/>
              <a:cs typeface="+mn-cs"/>
            </a:endParaRPr>
          </a:p>
        </p:txBody>
      </p:sp>
      <p:sp>
        <p:nvSpPr>
          <p:cNvPr id="1029" name="Title Placeholder 1"/>
          <p:cNvSpPr>
            <a:spLocks noGrp="1"/>
          </p:cNvSpPr>
          <p:nvPr>
            <p:ph type="title"/>
          </p:nvPr>
        </p:nvSpPr>
        <p:spPr bwMode="auto">
          <a:xfrm>
            <a:off x="2122488" y="1939925"/>
            <a:ext cx="523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
        <p:nvSpPr>
          <p:cNvPr id="1030" name="Text Placeholder 2"/>
          <p:cNvSpPr>
            <a:spLocks noGrp="1"/>
          </p:cNvSpPr>
          <p:nvPr>
            <p:ph type="body" idx="1"/>
          </p:nvPr>
        </p:nvSpPr>
        <p:spPr bwMode="auto">
          <a:xfrm>
            <a:off x="485775" y="3852863"/>
            <a:ext cx="8388350"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 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pic>
        <p:nvPicPr>
          <p:cNvPr id="1031" name="Picture 6" descr="3GPP_TM_RD.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userDrawn="1"/>
        </p:nvSpPr>
        <p:spPr>
          <a:xfrm>
            <a:off x="538163" y="6394450"/>
            <a:ext cx="5087937" cy="311150"/>
          </a:xfrm>
          <a:prstGeom prst="rect">
            <a:avLst/>
          </a:prstGeom>
          <a:noFill/>
        </p:spPr>
        <p:txBody>
          <a:bodyPr anchor="ctr">
            <a:norm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dirty="0"/>
              <a:t>Support Team report to </a:t>
            </a:r>
            <a:r>
              <a:rPr lang="en-GB" dirty="0" smtClean="0"/>
              <a:t>TSGs</a:t>
            </a:r>
            <a:endParaRPr lang="en-GB" dirty="0">
              <a:solidFill>
                <a:schemeClr val="bg1"/>
              </a:solidFill>
            </a:endParaRPr>
          </a:p>
        </p:txBody>
      </p:sp>
      <p:sp>
        <p:nvSpPr>
          <p:cNvPr id="12" name="Oval 11"/>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40F4D8BC-881A-4ECA-B765-459F2E0E20F5}" type="slidenum">
              <a:rPr lang="en-GB" b="1"/>
              <a:pPr algn="ctr"/>
              <a:t>‹#›</a:t>
            </a:fld>
            <a:endParaRPr lang="en-GB" b="1"/>
          </a:p>
          <a:p>
            <a:endParaRPr lang="en-GB"/>
          </a:p>
        </p:txBody>
      </p:sp>
      <p:sp>
        <p:nvSpPr>
          <p:cNvPr id="16" name="Rectangle 15"/>
          <p:cNvSpPr/>
          <p:nvPr userDrawn="1"/>
        </p:nvSpPr>
        <p:spPr>
          <a:xfrm>
            <a:off x="4086225" y="3305175"/>
            <a:ext cx="971550" cy="247650"/>
          </a:xfrm>
          <a:prstGeom prst="rect">
            <a:avLst/>
          </a:prstGeom>
        </p:spPr>
        <p:txBody>
          <a:bodyPr wrap="none">
            <a:spAutoFit/>
          </a:bodyPr>
          <a:lstStyle/>
          <a:p>
            <a:pPr>
              <a:defRPr/>
            </a:pPr>
            <a:r>
              <a:rPr lang="en-GB" dirty="0">
                <a:solidFill>
                  <a:schemeClr val="bg1"/>
                </a:solidFill>
              </a:rPr>
              <a:t>© 3GPP 2012</a:t>
            </a:r>
            <a:endParaRPr lang="en-GB" dirty="0"/>
          </a:p>
        </p:txBody>
      </p:sp>
      <p:sp>
        <p:nvSpPr>
          <p:cNvPr id="17" name="Rectangle 16"/>
          <p:cNvSpPr/>
          <p:nvPr userDrawn="1"/>
        </p:nvSpPr>
        <p:spPr>
          <a:xfrm>
            <a:off x="7439025" y="6461125"/>
            <a:ext cx="817563" cy="214313"/>
          </a:xfrm>
          <a:prstGeom prst="rect">
            <a:avLst/>
          </a:prstGeom>
        </p:spPr>
        <p:txBody>
          <a:bodyPr wrap="non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en-GB" sz="800" dirty="0"/>
              <a:t>© 3GPP </a:t>
            </a:r>
            <a:r>
              <a:rPr lang="en-GB" sz="800" dirty="0" smtClean="0"/>
              <a:t>2014</a:t>
            </a:r>
            <a:endParaRPr lang="en-GB" sz="800" dirty="0"/>
          </a:p>
        </p:txBody>
      </p:sp>
      <p:sp>
        <p:nvSpPr>
          <p:cNvPr id="1037" name="Text Box 13"/>
          <p:cNvSpPr txBox="1">
            <a:spLocks noChangeArrowheads="1"/>
          </p:cNvSpPr>
          <p:nvPr userDrawn="1"/>
        </p:nvSpPr>
        <p:spPr bwMode="auto">
          <a:xfrm>
            <a:off x="5822066" y="177800"/>
            <a:ext cx="146297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GB" sz="1200" b="1" dirty="0" smtClean="0"/>
              <a:t>SP-140057</a:t>
            </a:r>
            <a:r>
              <a:rPr lang="en-GB" sz="1200" b="1" dirty="0">
                <a:solidFill>
                  <a:schemeClr val="tx1"/>
                </a:solidFill>
              </a:rPr>
              <a:t/>
            </a:r>
            <a:br>
              <a:rPr lang="en-GB" sz="1200" b="1" dirty="0">
                <a:solidFill>
                  <a:schemeClr val="tx1"/>
                </a:solidFill>
              </a:rPr>
            </a:br>
            <a:r>
              <a:rPr lang="en-GB" sz="1200" b="1" dirty="0" smtClean="0">
                <a:solidFill>
                  <a:schemeClr val="tx1"/>
                </a:solidFill>
              </a:rPr>
              <a:t>CP-140042</a:t>
            </a:r>
            <a:br>
              <a:rPr lang="en-GB" sz="1200" b="1" dirty="0" smtClean="0">
                <a:solidFill>
                  <a:schemeClr val="tx1"/>
                </a:solidFill>
              </a:rPr>
            </a:br>
            <a:r>
              <a:rPr lang="en-GB" sz="1200" b="1" dirty="0" smtClean="0">
                <a:solidFill>
                  <a:schemeClr val="tx1"/>
                </a:solidFill>
              </a:rPr>
              <a:t>RP-140039</a:t>
            </a:r>
            <a:br>
              <a:rPr lang="en-GB" sz="1200" b="1" dirty="0" smtClean="0">
                <a:solidFill>
                  <a:schemeClr val="tx1"/>
                </a:solidFill>
              </a:rPr>
            </a:br>
            <a:r>
              <a:rPr lang="en-GB" sz="1200" b="1" dirty="0" smtClean="0">
                <a:solidFill>
                  <a:schemeClr val="tx1"/>
                </a:solidFill>
              </a:rPr>
              <a:t>GP-140103</a:t>
            </a:r>
            <a:r>
              <a:rPr lang="en-GB" sz="1200" dirty="0" smtClean="0">
                <a:solidFill>
                  <a:schemeClr val="tx1"/>
                </a:solidFill>
              </a:rPr>
              <a:t> </a:t>
            </a:r>
            <a:endParaRPr lang="en-GB" sz="1200" dirty="0">
              <a:solidFill>
                <a:schemeClr val="bg2"/>
              </a:solidFill>
            </a:endParaRPr>
          </a:p>
        </p:txBody>
      </p:sp>
      <p:sp>
        <p:nvSpPr>
          <p:cNvPr id="1038" name="Text Box 14"/>
          <p:cNvSpPr txBox="1">
            <a:spLocks noChangeArrowheads="1"/>
          </p:cNvSpPr>
          <p:nvPr userDrawn="1"/>
        </p:nvSpPr>
        <p:spPr bwMode="auto">
          <a:xfrm>
            <a:off x="323850" y="73025"/>
            <a:ext cx="581025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sv-SE" sz="1200" b="1" dirty="0" smtClean="0">
                <a:solidFill>
                  <a:schemeClr val="tx1"/>
                </a:solidFill>
                <a:latin typeface="Arial "/>
              </a:rPr>
              <a:t>3GPP TSG GERAN</a:t>
            </a:r>
            <a:r>
              <a:rPr lang="sv-SE" sz="1200" b="1" baseline="0" dirty="0" smtClean="0">
                <a:solidFill>
                  <a:schemeClr val="tx1"/>
                </a:solidFill>
                <a:latin typeface="Arial "/>
              </a:rPr>
              <a:t> #61</a:t>
            </a:r>
          </a:p>
          <a:p>
            <a:r>
              <a:rPr lang="sv-SE" sz="1200" b="1" baseline="0" dirty="0" smtClean="0">
                <a:solidFill>
                  <a:schemeClr val="tx1"/>
                </a:solidFill>
                <a:latin typeface="Arial "/>
              </a:rPr>
              <a:t>Sophia Antipolis, France – February 2014</a:t>
            </a:r>
            <a:endParaRPr lang="sv-SE" sz="1200" b="1" dirty="0" smtClean="0">
              <a:solidFill>
                <a:schemeClr val="tx1"/>
              </a:solidFill>
              <a:latin typeface="Arial "/>
            </a:endParaRPr>
          </a:p>
          <a:p>
            <a:r>
              <a:rPr lang="sv-SE" sz="1200" b="1" dirty="0" smtClean="0">
                <a:solidFill>
                  <a:schemeClr val="tx1"/>
                </a:solidFill>
                <a:latin typeface="Arial "/>
              </a:rPr>
              <a:t>3GPP </a:t>
            </a:r>
            <a:r>
              <a:rPr lang="sv-SE" sz="1200" b="1" dirty="0">
                <a:solidFill>
                  <a:schemeClr val="tx1"/>
                </a:solidFill>
                <a:latin typeface="Arial "/>
              </a:rPr>
              <a:t>TSGs RAN, CT, SA </a:t>
            </a:r>
            <a:r>
              <a:rPr lang="sv-SE" sz="1200" b="1" dirty="0">
                <a:latin typeface="Arial "/>
              </a:rPr>
              <a:t>#</a:t>
            </a:r>
            <a:r>
              <a:rPr lang="sv-SE" sz="1200" b="1" dirty="0" smtClean="0">
                <a:latin typeface="Arial "/>
              </a:rPr>
              <a:t>63</a:t>
            </a:r>
            <a:endParaRPr lang="sv-SE" sz="1200" b="1" dirty="0">
              <a:latin typeface="Arial "/>
            </a:endParaRPr>
          </a:p>
          <a:p>
            <a:r>
              <a:rPr lang="sv-SE" sz="1200" b="1" dirty="0" smtClean="0">
                <a:latin typeface="Arial "/>
              </a:rPr>
              <a:t>Fukuoka, Japan – March 2014</a:t>
            </a:r>
            <a:endParaRPr lang="en-GB" altLang="ko-KR" sz="1200" b="1" dirty="0">
              <a:latin typeface="Arial "/>
              <a:ea typeface="Gulim" panose="020B0600000101010101" pitchFamily="34" charset="-127"/>
            </a:endParaRPr>
          </a:p>
        </p:txBody>
      </p:sp>
    </p:spTree>
  </p:cSld>
  <p:clrMap bg1="lt1" tx1="dk1" bg2="lt2" tx2="dk2" accent1="accent1" accent2="accent2" accent3="accent3" accent4="accent4" accent5="accent5" accent6="accent6" hlink="hlink" folHlink="folHlink"/>
  <p:sldLayoutIdLst>
    <p:sldLayoutId id="2147483732" r:id="rId1"/>
    <p:sldLayoutId id="2147483731" r:id="rId2"/>
    <p:sldLayoutId id="2147483730" r:id="rId3"/>
    <p:sldLayoutId id="2147483733"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4.xml"/><Relationship Id="rId4" Type="http://schemas.openxmlformats.org/officeDocument/2006/relationships/image" Target="../media/image16.emf"/></Relationships>
</file>

<file path=ppt/slides/_rels/slide12.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hyperlink" Target="http://www.3gpp.org/people/1577-yong-jun-chung" TargetMode="External"/><Relationship Id="rId1" Type="http://schemas.openxmlformats.org/officeDocument/2006/relationships/slideLayout" Target="../slideLayouts/slideLayout3.xml"/><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4.xml"/><Relationship Id="rId4" Type="http://schemas.openxmlformats.org/officeDocument/2006/relationships/image" Target="../media/image1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r>
              <a:rPr lang="en-GB" sz="2900" b="1" i="1" dirty="0" smtClean="0">
                <a:effectLst>
                  <a:outerShdw blurRad="38100" dist="38100" dir="2700000" algn="tl">
                    <a:srgbClr val="C0C0C0"/>
                  </a:outerShdw>
                </a:effectLst>
              </a:rPr>
              <a:t>  </a:t>
            </a:r>
            <a:r>
              <a:rPr lang="en-GB" sz="2900" dirty="0" smtClean="0"/>
              <a:t/>
            </a:r>
            <a:br>
              <a:rPr lang="en-GB" sz="2900" dirty="0" smtClean="0"/>
            </a:br>
            <a:r>
              <a:rPr lang="en-GB" sz="2900" dirty="0" smtClean="0"/>
              <a:t> </a:t>
            </a:r>
            <a:r>
              <a:rPr lang="en-US" sz="5400" b="1" dirty="0" smtClean="0"/>
              <a:t>Support Team Report</a:t>
            </a:r>
            <a:r>
              <a:rPr lang="en-GB" sz="5400" b="1" i="1" dirty="0" smtClean="0"/>
              <a:t/>
            </a:r>
            <a:br>
              <a:rPr lang="en-GB" sz="5400" b="1" i="1" dirty="0" smtClean="0"/>
            </a:br>
            <a:r>
              <a:rPr lang="en-GB" sz="2900" dirty="0" smtClean="0">
                <a:latin typeface="Arial" panose="020B0604020202020204" pitchFamily="34" charset="0"/>
              </a:rPr>
              <a:t> </a:t>
            </a:r>
            <a:r>
              <a:rPr lang="en-US" sz="2900" dirty="0" smtClean="0">
                <a:effectLst>
                  <a:outerShdw blurRad="38100" dist="38100" dir="2700000" algn="tl">
                    <a:srgbClr val="C0C0C0"/>
                  </a:outerShdw>
                </a:effectLst>
                <a:latin typeface="Arial" panose="020B0604020202020204" pitchFamily="34" charset="0"/>
              </a:rPr>
              <a:t/>
            </a:r>
            <a:br>
              <a:rPr lang="en-US" sz="2900" dirty="0" smtClean="0">
                <a:effectLst>
                  <a:outerShdw blurRad="38100" dist="38100" dir="2700000" algn="tl">
                    <a:srgbClr val="C0C0C0"/>
                  </a:outerShdw>
                </a:effectLst>
                <a:latin typeface="Arial" panose="020B0604020202020204" pitchFamily="34" charset="0"/>
              </a:rPr>
            </a:br>
            <a:r>
              <a:rPr lang="en-US" sz="2500" dirty="0" smtClean="0">
                <a:effectLst>
                  <a:outerShdw blurRad="38100" dist="38100" dir="2700000" algn="tl">
                    <a:srgbClr val="C0C0C0"/>
                  </a:outerShdw>
                </a:effectLst>
              </a:rPr>
              <a:t/>
            </a:r>
            <a:br>
              <a:rPr lang="en-US" sz="2500" dirty="0" smtClean="0">
                <a:effectLst>
                  <a:outerShdw blurRad="38100" dist="38100" dir="2700000" algn="tl">
                    <a:srgbClr val="C0C0C0"/>
                  </a:outerShdw>
                </a:effectLst>
              </a:rPr>
            </a:br>
            <a:endParaRPr lang="en-GB" sz="2500" dirty="0" smtClean="0">
              <a:effectLst>
                <a:outerShdw blurRad="38100" dist="38100" dir="2700000" algn="tl">
                  <a:srgbClr val="C0C0C0"/>
                </a:outerShdw>
              </a:effectLst>
            </a:endParaRPr>
          </a:p>
        </p:txBody>
      </p:sp>
      <p:sp>
        <p:nvSpPr>
          <p:cNvPr id="2051" name="Subtitle 6"/>
          <p:cNvSpPr>
            <a:spLocks noGrp="1"/>
          </p:cNvSpPr>
          <p:nvPr>
            <p:ph type="subTitle" idx="1"/>
          </p:nvPr>
        </p:nvSpPr>
        <p:spPr>
          <a:xfrm>
            <a:off x="1689100" y="4022725"/>
            <a:ext cx="6400800" cy="1568450"/>
          </a:xfrm>
        </p:spPr>
        <p:txBody>
          <a:bodyPr/>
          <a:lstStyle/>
          <a:p>
            <a:pPr>
              <a:lnSpc>
                <a:spcPct val="80000"/>
              </a:lnSpc>
            </a:pPr>
            <a:r>
              <a:rPr lang="en-US" sz="2000" smtClean="0"/>
              <a:t/>
            </a:r>
            <a:br>
              <a:rPr lang="en-US" sz="2000" smtClean="0"/>
            </a:br>
            <a:r>
              <a:rPr lang="en-US" smtClean="0">
                <a:latin typeface="Arial" panose="020B0604020202020204" pitchFamily="34" charset="0"/>
              </a:rPr>
              <a:t>John M Meredith</a:t>
            </a:r>
          </a:p>
          <a:p>
            <a:pPr>
              <a:lnSpc>
                <a:spcPct val="80000"/>
              </a:lnSpc>
            </a:pPr>
            <a:endParaRPr lang="en-US" sz="2000" smtClean="0">
              <a:latin typeface="Arial" panose="020B0604020202020204" pitchFamily="34" charset="0"/>
            </a:endParaRPr>
          </a:p>
          <a:p>
            <a:pPr>
              <a:lnSpc>
                <a:spcPct val="80000"/>
              </a:lnSpc>
            </a:pPr>
            <a:r>
              <a:rPr lang="en-US" sz="2000" smtClean="0">
                <a:latin typeface="Arial" panose="020B0604020202020204" pitchFamily="34" charset="0"/>
              </a:rPr>
              <a:t>Director, MCC</a:t>
            </a:r>
          </a:p>
          <a:p>
            <a:pPr>
              <a:lnSpc>
                <a:spcPct val="80000"/>
              </a:lnSpc>
            </a:pPr>
            <a:endParaRPr lang="en-GB" sz="2000" smtClean="0">
              <a:latin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513623" y="1758462"/>
            <a:ext cx="4608885" cy="3899388"/>
          </a:xfrm>
          <a:prstGeom prst="rect">
            <a:avLst/>
          </a:prstGeom>
        </p:spPr>
      </p:pic>
      <p:sp>
        <p:nvSpPr>
          <p:cNvPr id="18435" name="Rectangle 3"/>
          <p:cNvSpPr>
            <a:spLocks noChangeArrowheads="1"/>
          </p:cNvSpPr>
          <p:nvPr/>
        </p:nvSpPr>
        <p:spPr bwMode="auto">
          <a:xfrm>
            <a:off x="284163" y="873125"/>
            <a:ext cx="4103687" cy="228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Individual Members by</a:t>
            </a:r>
            <a:br>
              <a:rPr lang="en-US" sz="2800"/>
            </a:br>
            <a:r>
              <a:rPr lang="en-US" sz="2800"/>
              <a:t>Organizational Partner /  Region </a:t>
            </a:r>
            <a:endParaRPr lang="en-GB" sz="2800"/>
          </a:p>
        </p:txBody>
      </p:sp>
      <p:sp>
        <p:nvSpPr>
          <p:cNvPr id="18436" name="Text Box 4"/>
          <p:cNvSpPr txBox="1">
            <a:spLocks noChangeArrowheads="1"/>
          </p:cNvSpPr>
          <p:nvPr/>
        </p:nvSpPr>
        <p:spPr bwMode="auto">
          <a:xfrm>
            <a:off x="5289550" y="5200650"/>
            <a:ext cx="34940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400" dirty="0"/>
              <a:t>Region 1 = </a:t>
            </a:r>
            <a:r>
              <a:rPr lang="en-US" sz="2400" dirty="0" smtClean="0"/>
              <a:t>290 </a:t>
            </a:r>
            <a:r>
              <a:rPr lang="en-US" sz="2400" i="1" dirty="0">
                <a:solidFill>
                  <a:srgbClr val="969696"/>
                </a:solidFill>
              </a:rPr>
              <a:t>(</a:t>
            </a:r>
            <a:r>
              <a:rPr lang="en-US" sz="2400" i="1" dirty="0" smtClean="0">
                <a:solidFill>
                  <a:srgbClr val="969696"/>
                </a:solidFill>
              </a:rPr>
              <a:t>295)</a:t>
            </a:r>
            <a:endParaRPr lang="en-US" sz="2400" i="1" dirty="0">
              <a:solidFill>
                <a:srgbClr val="969696"/>
              </a:solidFill>
            </a:endParaRPr>
          </a:p>
        </p:txBody>
      </p:sp>
      <p:sp>
        <p:nvSpPr>
          <p:cNvPr id="18437" name="Text Box 5"/>
          <p:cNvSpPr txBox="1">
            <a:spLocks noChangeArrowheads="1"/>
          </p:cNvSpPr>
          <p:nvPr/>
        </p:nvSpPr>
        <p:spPr bwMode="auto">
          <a:xfrm>
            <a:off x="2336006" y="3229770"/>
            <a:ext cx="3294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2 = </a:t>
            </a:r>
            <a:r>
              <a:rPr lang="en-US" sz="2400" dirty="0" smtClean="0"/>
              <a:t>30 </a:t>
            </a:r>
            <a:r>
              <a:rPr lang="en-US" sz="2400" i="1" dirty="0">
                <a:solidFill>
                  <a:srgbClr val="969696"/>
                </a:solidFill>
              </a:rPr>
              <a:t>(35)</a:t>
            </a:r>
          </a:p>
        </p:txBody>
      </p:sp>
      <p:sp>
        <p:nvSpPr>
          <p:cNvPr id="18438" name="Text Box 6"/>
          <p:cNvSpPr txBox="1">
            <a:spLocks noChangeArrowheads="1"/>
          </p:cNvSpPr>
          <p:nvPr/>
        </p:nvSpPr>
        <p:spPr bwMode="auto">
          <a:xfrm>
            <a:off x="3905250" y="1979613"/>
            <a:ext cx="32988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3 = 70 </a:t>
            </a:r>
            <a:r>
              <a:rPr lang="en-US" sz="2400" i="1" dirty="0" smtClean="0">
                <a:solidFill>
                  <a:srgbClr val="969696"/>
                </a:solidFill>
              </a:rPr>
              <a:t>(70)</a:t>
            </a:r>
            <a:endParaRPr lang="en-US" sz="2400" i="1" dirty="0">
              <a:solidFill>
                <a:srgbClr val="969696"/>
              </a:solidFill>
            </a:endParaRPr>
          </a:p>
        </p:txBody>
      </p:sp>
      <p:sp>
        <p:nvSpPr>
          <p:cNvPr id="18439" name="Text Box 7"/>
          <p:cNvSpPr txBox="1">
            <a:spLocks noChangeArrowheads="1"/>
          </p:cNvSpPr>
          <p:nvPr/>
        </p:nvSpPr>
        <p:spPr bwMode="auto">
          <a:xfrm>
            <a:off x="4692650" y="5902325"/>
            <a:ext cx="41497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t>Data from http://webapp.etsi.org/3gppmembership/Queryform.asp</a:t>
            </a:r>
          </a:p>
        </p:txBody>
      </p:sp>
      <p:pic>
        <p:nvPicPr>
          <p:cNvPr id="18440"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0825" y="5426075"/>
            <a:ext cx="65405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41" name="Text Box 9"/>
          <p:cNvSpPr txBox="1">
            <a:spLocks noChangeArrowheads="1"/>
          </p:cNvSpPr>
          <p:nvPr/>
        </p:nvSpPr>
        <p:spPr bwMode="auto">
          <a:xfrm>
            <a:off x="1003300" y="4167188"/>
            <a:ext cx="3443288"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1600" i="1">
                <a:solidFill>
                  <a:srgbClr val="969696"/>
                </a:solidFill>
              </a:rPr>
              <a:t>Figures in grey italics relate to previous quarter.</a:t>
            </a:r>
          </a:p>
        </p:txBody>
      </p:sp>
      <p:sp>
        <p:nvSpPr>
          <p:cNvPr id="18442" name="Text Box 10"/>
          <p:cNvSpPr txBox="1">
            <a:spLocks noChangeArrowheads="1"/>
          </p:cNvSpPr>
          <p:nvPr/>
        </p:nvSpPr>
        <p:spPr bwMode="auto">
          <a:xfrm>
            <a:off x="122238" y="4840288"/>
            <a:ext cx="45831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Total membership = </a:t>
            </a:r>
            <a:r>
              <a:rPr lang="en-US" sz="2400" dirty="0" smtClean="0"/>
              <a:t>390 </a:t>
            </a:r>
            <a:r>
              <a:rPr lang="en-US" sz="2400" i="1" dirty="0" smtClean="0">
                <a:solidFill>
                  <a:srgbClr val="969696"/>
                </a:solidFill>
              </a:rPr>
              <a:t>(400)</a:t>
            </a:r>
            <a:endParaRPr lang="en-US" sz="2400" i="1" dirty="0">
              <a:solidFill>
                <a:srgbClr val="969696"/>
              </a:solidFill>
            </a:endParaRPr>
          </a:p>
        </p:txBody>
      </p:sp>
      <p:sp>
        <p:nvSpPr>
          <p:cNvPr id="18443" name="Text Box 11"/>
          <p:cNvSpPr txBox="1">
            <a:spLocks noChangeArrowheads="1"/>
          </p:cNvSpPr>
          <p:nvPr/>
        </p:nvSpPr>
        <p:spPr bwMode="auto">
          <a:xfrm>
            <a:off x="1600200" y="5305425"/>
            <a:ext cx="2894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Guests =   </a:t>
            </a:r>
            <a:r>
              <a:rPr lang="en-US" sz="2400" dirty="0" smtClean="0"/>
              <a:t>16   </a:t>
            </a:r>
            <a:r>
              <a:rPr lang="en-US" sz="2400" i="1" dirty="0">
                <a:solidFill>
                  <a:srgbClr val="969696"/>
                </a:solidFill>
              </a:rPr>
              <a:t>(</a:t>
            </a:r>
            <a:r>
              <a:rPr lang="en-US" sz="2400" i="1" dirty="0" smtClean="0">
                <a:solidFill>
                  <a:srgbClr val="969696"/>
                </a:solidFill>
              </a:rPr>
              <a:t>14)</a:t>
            </a:r>
            <a:endParaRPr lang="en-US" sz="2400" i="1" dirty="0">
              <a:solidFill>
                <a:srgbClr val="969696"/>
              </a:solidFill>
            </a:endParaRPr>
          </a:p>
        </p:txBody>
      </p:sp>
    </p:spTree>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935415" y="3517584"/>
            <a:ext cx="4208585" cy="2868929"/>
          </a:xfrm>
          <a:prstGeom prst="rect">
            <a:avLst/>
          </a:prstGeom>
        </p:spPr>
      </p:pic>
      <p:pic>
        <p:nvPicPr>
          <p:cNvPr id="20504" name="Picture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486150"/>
            <a:ext cx="5070475" cy="2900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83" name="Rectangle 3"/>
          <p:cNvSpPr>
            <a:spLocks noChangeArrowheads="1"/>
          </p:cNvSpPr>
          <p:nvPr/>
        </p:nvSpPr>
        <p:spPr bwMode="auto">
          <a:xfrm>
            <a:off x="0" y="685800"/>
            <a:ext cx="5688013"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Approved CRs per year per Release</a:t>
            </a:r>
            <a:endParaRPr lang="en-GB" sz="2800"/>
          </a:p>
        </p:txBody>
      </p:sp>
      <p:sp>
        <p:nvSpPr>
          <p:cNvPr id="20484" name="Rectangle 4"/>
          <p:cNvSpPr>
            <a:spLocks noChangeArrowheads="1"/>
          </p:cNvSpPr>
          <p:nvPr/>
        </p:nvSpPr>
        <p:spPr bwMode="auto">
          <a:xfrm>
            <a:off x="5226844" y="3323212"/>
            <a:ext cx="376078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dirty="0">
                <a:solidFill>
                  <a:srgbClr val="969696"/>
                </a:solidFill>
                <a:latin typeface="Times New Roman" panose="02020603050405020304" pitchFamily="18" charset="0"/>
              </a:rPr>
              <a:t>from query 2004-04-14_approved-CRs-per-release-per-year_Crosstab</a:t>
            </a:r>
          </a:p>
        </p:txBody>
      </p:sp>
      <p:sp>
        <p:nvSpPr>
          <p:cNvPr id="20485" name="Rectangle 5"/>
          <p:cNvSpPr>
            <a:spLocks noChangeArrowheads="1"/>
          </p:cNvSpPr>
          <p:nvPr/>
        </p:nvSpPr>
        <p:spPr bwMode="auto">
          <a:xfrm>
            <a:off x="7554913" y="1258888"/>
            <a:ext cx="158908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800" dirty="0">
                <a:solidFill>
                  <a:schemeClr val="bg1"/>
                </a:solidFill>
              </a:rPr>
              <a:t>* To date, excluding current TSG meetings</a:t>
            </a:r>
          </a:p>
        </p:txBody>
      </p:sp>
      <p:pic>
        <p:nvPicPr>
          <p:cNvPr id="2" name="Picture 1"/>
          <p:cNvPicPr>
            <a:picLocks noChangeAspect="1"/>
          </p:cNvPicPr>
          <p:nvPr/>
        </p:nvPicPr>
        <p:blipFill>
          <a:blip r:embed="rId4"/>
          <a:stretch>
            <a:fillRect/>
          </a:stretch>
        </p:blipFill>
        <p:spPr>
          <a:xfrm>
            <a:off x="1832952" y="1595438"/>
            <a:ext cx="7311048" cy="1745638"/>
          </a:xfrm>
          <a:prstGeom prst="rect">
            <a:avLst/>
          </a:prstGeom>
        </p:spPr>
      </p:pic>
    </p:spTree>
  </p:cSld>
  <p:clrMapOvr>
    <a:masterClrMapping/>
  </p:clrMapOvr>
  <p:transition spd="slow">
    <p:pu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852364" y="1298215"/>
            <a:ext cx="7397874" cy="2456215"/>
          </a:xfrm>
          <a:prstGeom prst="rect">
            <a:avLst/>
          </a:prstGeom>
        </p:spPr>
      </p:pic>
      <p:pic>
        <p:nvPicPr>
          <p:cNvPr id="4" name="Picture 3"/>
          <p:cNvPicPr>
            <a:picLocks noChangeAspect="1"/>
          </p:cNvPicPr>
          <p:nvPr/>
        </p:nvPicPr>
        <p:blipFill>
          <a:blip r:embed="rId3"/>
          <a:stretch>
            <a:fillRect/>
          </a:stretch>
        </p:blipFill>
        <p:spPr>
          <a:xfrm>
            <a:off x="852364" y="3886423"/>
            <a:ext cx="7387201" cy="2437953"/>
          </a:xfrm>
          <a:prstGeom prst="rect">
            <a:avLst/>
          </a:prstGeom>
        </p:spPr>
      </p:pic>
    </p:spTree>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65935" y="1242893"/>
            <a:ext cx="8082467" cy="5005261"/>
          </a:xfrm>
          <a:prstGeom prst="rect">
            <a:avLst/>
          </a:prstGeom>
        </p:spPr>
      </p:pic>
    </p:spTree>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2419" y="1266338"/>
            <a:ext cx="8503285" cy="5005261"/>
          </a:xfrm>
          <a:prstGeom prst="rect">
            <a:avLst/>
          </a:prstGeom>
        </p:spPr>
      </p:pic>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622300" y="1233488"/>
            <a:ext cx="6477000"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Specs per Release</a:t>
            </a:r>
            <a:endParaRPr lang="en-GB" sz="2800"/>
          </a:p>
        </p:txBody>
      </p:sp>
      <p:sp>
        <p:nvSpPr>
          <p:cNvPr id="75779" name="Rectangle 3"/>
          <p:cNvSpPr>
            <a:spLocks noChangeArrowheads="1"/>
          </p:cNvSpPr>
          <p:nvPr/>
        </p:nvSpPr>
        <p:spPr bwMode="auto">
          <a:xfrm>
            <a:off x="6423025" y="5595938"/>
            <a:ext cx="23780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a:latin typeface="Times New Roman" panose="02020603050405020304" pitchFamily="18" charset="0"/>
              </a:rPr>
              <a:t>from query 2002-04-12_live-specs-per-Rel</a:t>
            </a:r>
          </a:p>
        </p:txBody>
      </p:sp>
      <p:sp>
        <p:nvSpPr>
          <p:cNvPr id="75780" name="Text Box 4"/>
          <p:cNvSpPr txBox="1">
            <a:spLocks noChangeArrowheads="1"/>
          </p:cNvSpPr>
          <p:nvPr/>
        </p:nvSpPr>
        <p:spPr bwMode="auto">
          <a:xfrm>
            <a:off x="200025" y="5919788"/>
            <a:ext cx="89439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1400" baseline="30000">
                <a:latin typeface="Times New Roman" panose="02020603050405020304" pitchFamily="18" charset="0"/>
              </a:rPr>
              <a:t>#</a:t>
            </a:r>
            <a:r>
              <a:rPr lang="en-US" sz="1400">
                <a:latin typeface="Times New Roman" panose="02020603050405020304" pitchFamily="18" charset="0"/>
              </a:rPr>
              <a:t> Greyed Releases are closed.                                  * Figures in the right column are values reported last plenary meeting.</a:t>
            </a:r>
            <a:endParaRPr lang="en-GB" sz="1400">
              <a:latin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2210962" y="2000250"/>
            <a:ext cx="4722076" cy="2857500"/>
          </a:xfrm>
          <a:prstGeom prst="rect">
            <a:avLst/>
          </a:prstGeom>
        </p:spPr>
      </p:pic>
    </p:spTree>
  </p:cSld>
  <p:clrMapOvr>
    <a:masterClrMapping/>
  </p:clrMapOvr>
  <p:transition spd="slow">
    <p:diamon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Rectangle 3"/>
          <p:cNvSpPr>
            <a:spLocks noChangeArrowheads="1"/>
          </p:cNvSpPr>
          <p:nvPr/>
        </p:nvSpPr>
        <p:spPr bwMode="auto">
          <a:xfrm>
            <a:off x="352425" y="849313"/>
            <a:ext cx="4410075"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US" sz="3600" b="1" i="1"/>
              <a:t>Marketing matters </a:t>
            </a:r>
            <a:endParaRPr lang="en-GB" sz="3600" b="1" i="1"/>
          </a:p>
        </p:txBody>
      </p:sp>
      <p:sp>
        <p:nvSpPr>
          <p:cNvPr id="93243" name="Text Box 59"/>
          <p:cNvSpPr txBox="1">
            <a:spLocks noChangeArrowheads="1"/>
          </p:cNvSpPr>
          <p:nvPr/>
        </p:nvSpPr>
        <p:spPr bwMode="auto">
          <a:xfrm>
            <a:off x="361950" y="1571625"/>
            <a:ext cx="68199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000" b="1" dirty="0" smtClean="0"/>
              <a:t>3GPP at Mobile World Congress</a:t>
            </a:r>
            <a:endParaRPr lang="en-GB" sz="2000" b="1" dirty="0"/>
          </a:p>
        </p:txBody>
      </p:sp>
      <p:sp>
        <p:nvSpPr>
          <p:cNvPr id="93244" name="Text Box 60"/>
          <p:cNvSpPr txBox="1">
            <a:spLocks noChangeArrowheads="1"/>
          </p:cNvSpPr>
          <p:nvPr/>
        </p:nvSpPr>
        <p:spPr bwMode="auto">
          <a:xfrm>
            <a:off x="476250" y="2266950"/>
            <a:ext cx="85344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dirty="0" smtClean="0"/>
              <a:t>3GPP was present in Barcelona for the 2014 Mobile World Congress, 24 – 27 February</a:t>
            </a:r>
          </a:p>
          <a:p>
            <a:pPr>
              <a:spcBef>
                <a:spcPct val="50000"/>
              </a:spcBef>
            </a:pPr>
            <a:r>
              <a:rPr lang="en-GB" sz="1200" dirty="0" smtClean="0"/>
              <a:t>We will bring you a report next time.</a:t>
            </a:r>
            <a:endParaRPr lang="en-GB" dirty="0"/>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684213" y="1484313"/>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Other stuff</a:t>
            </a:r>
            <a:endParaRPr lang="en-GB" sz="2800"/>
          </a:p>
        </p:txBody>
      </p:sp>
      <p:pic>
        <p:nvPicPr>
          <p:cNvPr id="30723" name="Picture 3" descr="MCj0371064000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4725" y="2479675"/>
            <a:ext cx="1898650" cy="16700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1476370"/>
            <a:ext cx="5232400" cy="803275"/>
          </a:xfrm>
        </p:spPr>
        <p:txBody>
          <a:bodyPr/>
          <a:lstStyle/>
          <a:p>
            <a:pPr algn="l"/>
            <a:r>
              <a:rPr lang="en-GB" dirty="0" smtClean="0"/>
              <a:t>Back Office software</a:t>
            </a:r>
          </a:p>
        </p:txBody>
      </p:sp>
      <p:sp>
        <p:nvSpPr>
          <p:cNvPr id="82947" name="Text Box 3"/>
          <p:cNvSpPr txBox="1">
            <a:spLocks noChangeArrowheads="1"/>
          </p:cNvSpPr>
          <p:nvPr/>
        </p:nvSpPr>
        <p:spPr bwMode="auto">
          <a:xfrm>
            <a:off x="572477" y="2453298"/>
            <a:ext cx="6045200" cy="2431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dirty="0" smtClean="0"/>
              <a:t>By the end of March 2014, MCC will have completed the painful </a:t>
            </a:r>
            <a:r>
              <a:rPr lang="en-GB" sz="1600" dirty="0"/>
              <a:t>transition from Windows XP to Windows 7, and from MS Office 2003 to Office 2013</a:t>
            </a:r>
            <a:r>
              <a:rPr lang="en-GB" sz="1600" dirty="0" smtClean="0"/>
              <a:t>.  (However, we will retain Access 2003 to use some back office tools which will not run under later versions.)</a:t>
            </a:r>
            <a:endParaRPr lang="en-GB" sz="1600" dirty="0"/>
          </a:p>
          <a:p>
            <a:pPr>
              <a:spcBef>
                <a:spcPct val="50000"/>
              </a:spcBef>
            </a:pPr>
            <a:r>
              <a:rPr lang="en-GB" sz="1600" dirty="0" smtClean="0"/>
              <a:t>Delegates are reminded that that </a:t>
            </a:r>
            <a:r>
              <a:rPr lang="en-GB" sz="1600" dirty="0"/>
              <a:t>the 3GPP TSs and TRs will remain in .doc format for the present, and thus we encourage delegates to continue to provide CRs in .doc </a:t>
            </a:r>
            <a:r>
              <a:rPr lang="en-GB" sz="1600" dirty="0" smtClean="0"/>
              <a:t>format, regardless of which word processor they use.</a:t>
            </a:r>
            <a:endParaRPr lang="en-GB" sz="1600" dirty="0"/>
          </a:p>
        </p:txBody>
      </p:sp>
    </p:spTree>
  </p:cSld>
  <p:clrMapOvr>
    <a:masterClrMapping/>
  </p:clrMapOvr>
  <p:transition spd="slow">
    <p:cover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1476370"/>
            <a:ext cx="6648938" cy="803275"/>
          </a:xfrm>
        </p:spPr>
        <p:txBody>
          <a:bodyPr/>
          <a:lstStyle/>
          <a:p>
            <a:pPr algn="l"/>
            <a:r>
              <a:rPr lang="en-GB" dirty="0" smtClean="0"/>
              <a:t>The 3GPP Ultimate Project – 3GU (1)</a:t>
            </a:r>
          </a:p>
        </p:txBody>
      </p:sp>
      <p:sp>
        <p:nvSpPr>
          <p:cNvPr id="82951" name="Rectangle 7"/>
          <p:cNvSpPr>
            <a:spLocks noChangeArrowheads="1"/>
          </p:cNvSpPr>
          <p:nvPr/>
        </p:nvSpPr>
        <p:spPr bwMode="auto">
          <a:xfrm>
            <a:off x="6219825" y="4686300"/>
            <a:ext cx="1219200" cy="3714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2952" name="Rectangle 8"/>
          <p:cNvSpPr>
            <a:spLocks noChangeArrowheads="1"/>
          </p:cNvSpPr>
          <p:nvPr/>
        </p:nvSpPr>
        <p:spPr bwMode="auto">
          <a:xfrm>
            <a:off x="6340475" y="5045075"/>
            <a:ext cx="1504950" cy="304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2947" name="Text Box 3"/>
          <p:cNvSpPr txBox="1">
            <a:spLocks noChangeArrowheads="1"/>
          </p:cNvSpPr>
          <p:nvPr/>
        </p:nvSpPr>
        <p:spPr bwMode="auto">
          <a:xfrm>
            <a:off x="572477" y="2453298"/>
            <a:ext cx="7364046" cy="3662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Delegates will recall that MCC has been studying the question of how to replace certain of our MCC home-made tools to render them</a:t>
            </a:r>
          </a:p>
          <a:p>
            <a:pPr marL="285750" indent="-285750">
              <a:spcBef>
                <a:spcPct val="50000"/>
              </a:spcBef>
              <a:buFont typeface="Arial" panose="020B0604020202020204" pitchFamily="34" charset="0"/>
              <a:buChar char="•"/>
            </a:pPr>
            <a:r>
              <a:rPr lang="en-GB" sz="1600" dirty="0" smtClean="0"/>
              <a:t>less dependent on one or two individuals for maintenance and enhancement,</a:t>
            </a:r>
          </a:p>
          <a:p>
            <a:pPr marL="285750" indent="-285750">
              <a:spcBef>
                <a:spcPct val="50000"/>
              </a:spcBef>
              <a:buFont typeface="Arial" panose="020B0604020202020204" pitchFamily="34" charset="0"/>
              <a:buChar char="•"/>
            </a:pPr>
            <a:r>
              <a:rPr lang="en-GB" sz="1600" dirty="0" smtClean="0"/>
              <a:t>more multi-user oriented, allowing update functionality to be distributed amongst MCC members,</a:t>
            </a:r>
          </a:p>
          <a:p>
            <a:pPr marL="285750" indent="-285750">
              <a:spcBef>
                <a:spcPct val="50000"/>
              </a:spcBef>
              <a:buFont typeface="Arial" panose="020B0604020202020204" pitchFamily="34" charset="0"/>
              <a:buChar char="•"/>
            </a:pPr>
            <a:r>
              <a:rPr lang="en-GB" sz="1600" dirty="0" smtClean="0"/>
              <a:t>more harmonized from group to group,</a:t>
            </a:r>
          </a:p>
          <a:p>
            <a:pPr marL="285750" indent="-285750">
              <a:spcBef>
                <a:spcPct val="50000"/>
              </a:spcBef>
              <a:buFont typeface="Arial" panose="020B0604020202020204" pitchFamily="34" charset="0"/>
              <a:buChar char="•"/>
            </a:pPr>
            <a:r>
              <a:rPr lang="en-GB" sz="1600" dirty="0" smtClean="0"/>
              <a:t>using </a:t>
            </a:r>
            <a:r>
              <a:rPr lang="en-GB" sz="1600" dirty="0" smtClean="0"/>
              <a:t>more modern technology, based on a professional-grade database and accessed via web applications, and not least</a:t>
            </a:r>
          </a:p>
          <a:p>
            <a:pPr marL="285750" indent="-285750">
              <a:spcBef>
                <a:spcPct val="50000"/>
              </a:spcBef>
              <a:buFont typeface="Arial" panose="020B0604020202020204" pitchFamily="34" charset="0"/>
              <a:buChar char="•"/>
            </a:pPr>
            <a:r>
              <a:rPr lang="en-GB" sz="1600" dirty="0" smtClean="0"/>
              <a:t>able to offer more, and more configurable, information to you, the delegates, both on your browsers and downloadable as data for you to perform your own analyses.</a:t>
            </a:r>
            <a:endParaRPr lang="en-GB" sz="1600" dirty="0"/>
          </a:p>
        </p:txBody>
      </p:sp>
    </p:spTree>
    <p:extLst>
      <p:ext uri="{BB962C8B-B14F-4D97-AF65-F5344CB8AC3E}">
        <p14:creationId xmlns:p14="http://schemas.microsoft.com/office/powerpoint/2010/main" val="4092312291"/>
      </p:ext>
    </p:extLst>
  </p:cSld>
  <p:clrMapOvr>
    <a:masterClrMapping/>
  </p:clrMapOvr>
  <p:transition spd="slow">
    <p:cover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Text Box 3"/>
          <p:cNvSpPr txBox="1">
            <a:spLocks noChangeArrowheads="1"/>
          </p:cNvSpPr>
          <p:nvPr/>
        </p:nvSpPr>
        <p:spPr bwMode="auto">
          <a:xfrm>
            <a:off x="844062" y="1762369"/>
            <a:ext cx="532227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err="1" smtClean="0"/>
              <a:t>Jiwan</a:t>
            </a:r>
            <a:r>
              <a:rPr lang="en-GB" sz="1600" b="1" dirty="0" smtClean="0"/>
              <a:t> Han</a:t>
            </a:r>
            <a:r>
              <a:rPr lang="en-GB" sz="1600" dirty="0" smtClean="0"/>
              <a:t>, our seconded Project Manager from TTA, has served his three years in MCC and has now returned to his home company, KT Corp.</a:t>
            </a:r>
            <a:endParaRPr lang="en-GB" sz="1600" dirty="0"/>
          </a:p>
        </p:txBody>
      </p:sp>
      <p:sp>
        <p:nvSpPr>
          <p:cNvPr id="121863" name="Rectangle 7"/>
          <p:cNvSpPr>
            <a:spLocks noGrp="1" noChangeArrowheads="1"/>
          </p:cNvSpPr>
          <p:nvPr>
            <p:ph type="title"/>
          </p:nvPr>
        </p:nvSpPr>
        <p:spPr>
          <a:xfrm>
            <a:off x="303213" y="873125"/>
            <a:ext cx="523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dirty="0" smtClean="0"/>
              <a:t>Changes of personnel (1)</a:t>
            </a:r>
            <a:endParaRPr lang="en-GB" dirty="0" smtClean="0"/>
          </a:p>
        </p:txBody>
      </p:sp>
      <p:sp>
        <p:nvSpPr>
          <p:cNvPr id="4" name="Text Box 3"/>
          <p:cNvSpPr txBox="1">
            <a:spLocks noChangeArrowheads="1"/>
          </p:cNvSpPr>
          <p:nvPr/>
        </p:nvSpPr>
        <p:spPr bwMode="auto">
          <a:xfrm>
            <a:off x="844062" y="3790461"/>
            <a:ext cx="5322277" cy="2431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He is replaced by </a:t>
            </a:r>
            <a:r>
              <a:rPr lang="en-GB" sz="1600" b="1" dirty="0" smtClean="0"/>
              <a:t>Yong-jun Chung</a:t>
            </a:r>
            <a:r>
              <a:rPr lang="en-GB" sz="1600" dirty="0" smtClean="0"/>
              <a:t>, from the TTA staff. Unfortunately, the administrative manoeuvres needed to establish all the necessary residence and work permits mean that Yong-jun has not yet been able to join us in Sophia </a:t>
            </a:r>
            <a:r>
              <a:rPr lang="en-GB" sz="1600" dirty="0" err="1" smtClean="0"/>
              <a:t>Antipolis</a:t>
            </a:r>
            <a:r>
              <a:rPr lang="en-GB" sz="1600" dirty="0" smtClean="0"/>
              <a:t>; he is anticipated to arrive later this month, but is already operational as an integral part of MCC.</a:t>
            </a:r>
          </a:p>
          <a:p>
            <a:pPr>
              <a:spcBef>
                <a:spcPct val="50000"/>
              </a:spcBef>
            </a:pPr>
            <a:r>
              <a:rPr lang="en-GB" sz="1600" dirty="0" smtClean="0"/>
              <a:t>You can see more details of Yong-</a:t>
            </a:r>
            <a:r>
              <a:rPr lang="en-GB" sz="1600" dirty="0" err="1" smtClean="0"/>
              <a:t>jun’s</a:t>
            </a:r>
            <a:r>
              <a:rPr lang="en-GB" sz="1600" dirty="0"/>
              <a:t> career at</a:t>
            </a:r>
            <a:br>
              <a:rPr lang="en-GB" sz="1600" dirty="0"/>
            </a:br>
            <a:r>
              <a:rPr lang="en-GB" sz="1600" dirty="0">
                <a:hlinkClick r:id="rId2"/>
              </a:rPr>
              <a:t>http://</a:t>
            </a:r>
            <a:r>
              <a:rPr lang="en-GB" sz="1600" dirty="0" smtClean="0">
                <a:hlinkClick r:id="rId2"/>
              </a:rPr>
              <a:t>www.3gpp.org/people/1577-yong-jun-chung</a:t>
            </a:r>
            <a:r>
              <a:rPr lang="en-GB" sz="1600" dirty="0" smtClean="0"/>
              <a:t>.</a:t>
            </a:r>
            <a:endParaRPr lang="en-GB" sz="16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2138" y="3790461"/>
            <a:ext cx="1371600" cy="190500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43578" y="1762369"/>
            <a:ext cx="1188720" cy="1577340"/>
          </a:xfrm>
          <a:prstGeom prst="rect">
            <a:avLst/>
          </a:prstGeom>
        </p:spPr>
      </p:pic>
    </p:spTree>
  </p:cSld>
  <p:clrMapOvr>
    <a:masterClrMapping/>
  </p:clrMapOvr>
  <p:transition spd="slow">
    <p:cover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1476370"/>
            <a:ext cx="6648938" cy="803275"/>
          </a:xfrm>
        </p:spPr>
        <p:txBody>
          <a:bodyPr/>
          <a:lstStyle/>
          <a:p>
            <a:pPr algn="l"/>
            <a:r>
              <a:rPr lang="en-GB" dirty="0" smtClean="0"/>
              <a:t>The 3GPP Ultimate Project – 3GU (2)</a:t>
            </a:r>
          </a:p>
        </p:txBody>
      </p:sp>
      <p:sp>
        <p:nvSpPr>
          <p:cNvPr id="82951" name="Rectangle 7"/>
          <p:cNvSpPr>
            <a:spLocks noChangeArrowheads="1"/>
          </p:cNvSpPr>
          <p:nvPr/>
        </p:nvSpPr>
        <p:spPr bwMode="auto">
          <a:xfrm>
            <a:off x="6219825" y="4686300"/>
            <a:ext cx="1219200" cy="3714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2952" name="Rectangle 8"/>
          <p:cNvSpPr>
            <a:spLocks noChangeArrowheads="1"/>
          </p:cNvSpPr>
          <p:nvPr/>
        </p:nvSpPr>
        <p:spPr bwMode="auto">
          <a:xfrm>
            <a:off x="6340475" y="5045075"/>
            <a:ext cx="1504950" cy="304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2947" name="Text Box 3"/>
          <p:cNvSpPr txBox="1">
            <a:spLocks noChangeArrowheads="1"/>
          </p:cNvSpPr>
          <p:nvPr/>
        </p:nvSpPr>
        <p:spPr bwMode="auto">
          <a:xfrm>
            <a:off x="572477" y="2453298"/>
            <a:ext cx="7364046"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The requirements analysis for this project took virtually the whole of 2013 and a profound study of current methodology within 3GPP as well as a study of potential improvements.  The design specification was established with input from a number of key MCC personnel and with the invaluable aid of ETSI’s IT department and their regular IT system provider, </a:t>
            </a:r>
            <a:r>
              <a:rPr lang="en-GB" sz="1600" dirty="0" err="1" smtClean="0"/>
              <a:t>Capgemini</a:t>
            </a:r>
            <a:r>
              <a:rPr lang="en-GB" sz="1600" dirty="0" smtClean="0"/>
              <a:t>.</a:t>
            </a:r>
            <a:endParaRPr lang="en-GB" sz="1600" dirty="0" smtClean="0"/>
          </a:p>
          <a:p>
            <a:pPr>
              <a:spcBef>
                <a:spcPct val="50000"/>
              </a:spcBef>
            </a:pPr>
            <a:r>
              <a:rPr lang="en-GB" sz="1600" dirty="0" smtClean="0"/>
              <a:t>Regardless of the input from </a:t>
            </a:r>
            <a:r>
              <a:rPr lang="en-GB" sz="1600" dirty="0" err="1" smtClean="0"/>
              <a:t>Capgemini</a:t>
            </a:r>
            <a:r>
              <a:rPr lang="en-GB" sz="1600" dirty="0" smtClean="0"/>
              <a:t>, </a:t>
            </a:r>
            <a:r>
              <a:rPr lang="en-GB" sz="1600" dirty="0" smtClean="0"/>
              <a:t>once the specification was complete, four software providers were asked to tender, and right at the end of 2013, having evaluated the proposals in great detail, the development contract was awarded to … </a:t>
            </a:r>
            <a:r>
              <a:rPr lang="en-GB" sz="1600" dirty="0" err="1" smtClean="0"/>
              <a:t>Capgemini</a:t>
            </a:r>
            <a:r>
              <a:rPr lang="en-GB" sz="1600" dirty="0" smtClean="0"/>
              <a:t>.</a:t>
            </a:r>
            <a:endParaRPr lang="en-GB" sz="1600" dirty="0" smtClean="0"/>
          </a:p>
          <a:p>
            <a:pPr>
              <a:spcBef>
                <a:spcPct val="50000"/>
              </a:spcBef>
            </a:pPr>
            <a:r>
              <a:rPr lang="en-GB" sz="1600" dirty="0" smtClean="0"/>
              <a:t>Development started in early 2014 and is expected to be complete in the first quarter of 2015.</a:t>
            </a:r>
          </a:p>
          <a:p>
            <a:pPr>
              <a:spcBef>
                <a:spcPct val="50000"/>
              </a:spcBef>
            </a:pPr>
            <a:r>
              <a:rPr lang="en-GB" sz="1600" dirty="0" smtClean="0"/>
              <a:t>The following slides provide some further detail on the plans …</a:t>
            </a:r>
            <a:endParaRPr lang="en-GB" sz="1600" dirty="0"/>
          </a:p>
        </p:txBody>
      </p:sp>
    </p:spTree>
    <p:extLst>
      <p:ext uri="{BB962C8B-B14F-4D97-AF65-F5344CB8AC3E}">
        <p14:creationId xmlns:p14="http://schemas.microsoft.com/office/powerpoint/2010/main" val="2130981704"/>
      </p:ext>
    </p:extLst>
  </p:cSld>
  <p:clrMapOvr>
    <a:masterClrMapping/>
  </p:clrMapOvr>
  <p:transition spd="slow">
    <p:cove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3731" y="702652"/>
            <a:ext cx="6648938" cy="803275"/>
          </a:xfrm>
        </p:spPr>
        <p:txBody>
          <a:bodyPr/>
          <a:lstStyle/>
          <a:p>
            <a:pPr algn="l"/>
            <a:r>
              <a:rPr lang="en-GB" dirty="0" smtClean="0"/>
              <a:t>The 3GPP Ultimate Project – 3GU (3)</a:t>
            </a:r>
          </a:p>
        </p:txBody>
      </p:sp>
      <p:sp>
        <p:nvSpPr>
          <p:cNvPr id="82951" name="Rectangle 7"/>
          <p:cNvSpPr>
            <a:spLocks noChangeArrowheads="1"/>
          </p:cNvSpPr>
          <p:nvPr/>
        </p:nvSpPr>
        <p:spPr bwMode="auto">
          <a:xfrm>
            <a:off x="6219825" y="4686300"/>
            <a:ext cx="1219200" cy="3714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2952" name="Rectangle 8"/>
          <p:cNvSpPr>
            <a:spLocks noChangeArrowheads="1"/>
          </p:cNvSpPr>
          <p:nvPr/>
        </p:nvSpPr>
        <p:spPr bwMode="auto">
          <a:xfrm>
            <a:off x="6340475" y="5045075"/>
            <a:ext cx="1504950" cy="304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pic>
        <p:nvPicPr>
          <p:cNvPr id="8"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3975" y="2968625"/>
            <a:ext cx="6657975"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ZoneTexte 2"/>
          <p:cNvSpPr txBox="1"/>
          <p:nvPr/>
        </p:nvSpPr>
        <p:spPr>
          <a:xfrm>
            <a:off x="1003300" y="1285875"/>
            <a:ext cx="8140700" cy="1568450"/>
          </a:xfrm>
          <a:prstGeom prst="rect">
            <a:avLst/>
          </a:prstGeom>
          <a:noFill/>
        </p:spPr>
        <p:txBody>
          <a:bodyPr>
            <a:spAutoFit/>
          </a:bodyPr>
          <a:lstStyle/>
          <a:p>
            <a:pPr>
              <a:defRPr/>
            </a:pPr>
            <a:r>
              <a:rPr lang="en-US" sz="1600" dirty="0"/>
              <a:t>3GPPUltimate application is composed of:</a:t>
            </a:r>
          </a:p>
          <a:p>
            <a:pPr marL="285750" indent="-285750">
              <a:buFont typeface="Arial" panose="020B0604020202020204" pitchFamily="34" charset="0"/>
              <a:buChar char="•"/>
              <a:defRPr/>
            </a:pPr>
            <a:r>
              <a:rPr lang="en-US" sz="1600" dirty="0"/>
              <a:t>A collaborative portal (based on </a:t>
            </a:r>
            <a:r>
              <a:rPr lang="en-US" sz="1600" dirty="0" err="1"/>
              <a:t>DotNetNuke</a:t>
            </a:r>
            <a:r>
              <a:rPr lang="en-US" sz="1600" dirty="0"/>
              <a:t> framework)</a:t>
            </a:r>
          </a:p>
          <a:p>
            <a:pPr marL="285750" indent="-285750">
              <a:buFont typeface="Arial" panose="020B0604020202020204" pitchFamily="34" charset="0"/>
              <a:buChar char="•"/>
              <a:defRPr/>
            </a:pPr>
            <a:r>
              <a:rPr lang="en-US" sz="1600" dirty="0"/>
              <a:t>Several portal modules</a:t>
            </a:r>
          </a:p>
          <a:p>
            <a:pPr marL="285750" indent="-285750">
              <a:buFont typeface="Arial" panose="020B0604020202020204" pitchFamily="34" charset="0"/>
              <a:buChar char="•"/>
              <a:defRPr/>
            </a:pPr>
            <a:r>
              <a:rPr lang="en-US" sz="1600" dirty="0"/>
              <a:t>The Contributions application, adapted to both ETSI and 3GPP needs</a:t>
            </a:r>
          </a:p>
          <a:p>
            <a:pPr marL="285750" indent="-285750">
              <a:buFont typeface="Arial" panose="020B0604020202020204" pitchFamily="34" charset="0"/>
              <a:buChar char="•"/>
              <a:defRPr/>
            </a:pPr>
            <a:r>
              <a:rPr lang="en-US" sz="1600" dirty="0"/>
              <a:t>Updates of the legacy Meeting application</a:t>
            </a:r>
          </a:p>
          <a:p>
            <a:pPr marL="285750" indent="-285750">
              <a:buFont typeface="Arial" panose="020B0604020202020204" pitchFamily="34" charset="0"/>
              <a:buChar char="•"/>
              <a:defRPr/>
            </a:pPr>
            <a:r>
              <a:rPr lang="en-US" sz="1600" dirty="0"/>
              <a:t>Two services to manage “OFFLINE” requirement.</a:t>
            </a:r>
          </a:p>
        </p:txBody>
      </p:sp>
    </p:spTree>
    <p:extLst>
      <p:ext uri="{BB962C8B-B14F-4D97-AF65-F5344CB8AC3E}">
        <p14:creationId xmlns:p14="http://schemas.microsoft.com/office/powerpoint/2010/main" val="3827052688"/>
      </p:ext>
    </p:extLst>
  </p:cSld>
  <p:clrMapOvr>
    <a:masterClrMapping/>
  </p:clrMapOvr>
  <p:transition spd="slow">
    <p:cov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0" y="995057"/>
            <a:ext cx="6648938" cy="803275"/>
          </a:xfrm>
        </p:spPr>
        <p:txBody>
          <a:bodyPr/>
          <a:lstStyle/>
          <a:p>
            <a:pPr algn="l"/>
            <a:r>
              <a:rPr lang="en-GB" dirty="0" smtClean="0"/>
              <a:t>The 3GPP Ultimate Project – 3GU (4)</a:t>
            </a:r>
          </a:p>
        </p:txBody>
      </p:sp>
      <p:sp>
        <p:nvSpPr>
          <p:cNvPr id="10" name="Espace réservé du contenu 60"/>
          <p:cNvSpPr txBox="1">
            <a:spLocks/>
          </p:cNvSpPr>
          <p:nvPr/>
        </p:nvSpPr>
        <p:spPr bwMode="auto">
          <a:xfrm>
            <a:off x="6338888" y="2030107"/>
            <a:ext cx="2727325" cy="1374775"/>
          </a:xfrm>
          <a:prstGeom prst="rect">
            <a:avLst/>
          </a:prstGeom>
          <a:noFill/>
          <a:ln w="25400" cap="flat" cmpd="sng" algn="ctr">
            <a:noFill/>
            <a:prstDash val="soli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dk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dk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dk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dk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dk1"/>
                </a:solidFill>
                <a:latin typeface="+mn-lt"/>
                <a:ea typeface="+mn-ea"/>
                <a:cs typeface="+mn-cs"/>
              </a:defRPr>
            </a:lvl5pPr>
            <a:lvl6pPr marL="2514600" indent="-228600" algn="l" rtl="0" eaLnBrk="0" fontAlgn="base" hangingPunct="0">
              <a:spcBef>
                <a:spcPct val="20000"/>
              </a:spcBef>
              <a:spcAft>
                <a:spcPct val="0"/>
              </a:spcAft>
              <a:buFont typeface="Arial" charset="0"/>
              <a:buChar char="»"/>
              <a:defRPr sz="1600">
                <a:solidFill>
                  <a:schemeClr val="dk1"/>
                </a:solidFill>
                <a:latin typeface="+mn-lt"/>
                <a:ea typeface="+mn-ea"/>
                <a:cs typeface="+mn-cs"/>
              </a:defRPr>
            </a:lvl6pPr>
            <a:lvl7pPr marL="2971800" indent="-228600" algn="l" rtl="0" eaLnBrk="0" fontAlgn="base" hangingPunct="0">
              <a:spcBef>
                <a:spcPct val="20000"/>
              </a:spcBef>
              <a:spcAft>
                <a:spcPct val="0"/>
              </a:spcAft>
              <a:buFont typeface="Arial" charset="0"/>
              <a:buChar char="»"/>
              <a:defRPr sz="1600">
                <a:solidFill>
                  <a:schemeClr val="dk1"/>
                </a:solidFill>
                <a:latin typeface="+mn-lt"/>
                <a:ea typeface="+mn-ea"/>
                <a:cs typeface="+mn-cs"/>
              </a:defRPr>
            </a:lvl7pPr>
            <a:lvl8pPr marL="3429000" indent="-228600" algn="l" rtl="0" eaLnBrk="0" fontAlgn="base" hangingPunct="0">
              <a:spcBef>
                <a:spcPct val="20000"/>
              </a:spcBef>
              <a:spcAft>
                <a:spcPct val="0"/>
              </a:spcAft>
              <a:buFont typeface="Arial" charset="0"/>
              <a:buChar char="»"/>
              <a:defRPr sz="1600">
                <a:solidFill>
                  <a:schemeClr val="dk1"/>
                </a:solidFill>
                <a:latin typeface="+mn-lt"/>
                <a:ea typeface="+mn-ea"/>
                <a:cs typeface="+mn-cs"/>
              </a:defRPr>
            </a:lvl8pPr>
            <a:lvl9pPr marL="3886200" indent="-228600" algn="l" rtl="0" eaLnBrk="0" fontAlgn="base" hangingPunct="0">
              <a:spcBef>
                <a:spcPct val="20000"/>
              </a:spcBef>
              <a:spcAft>
                <a:spcPct val="0"/>
              </a:spcAft>
              <a:buFont typeface="Arial" charset="0"/>
              <a:buChar char="»"/>
              <a:defRPr sz="1600">
                <a:solidFill>
                  <a:schemeClr val="dk1"/>
                </a:solidFill>
                <a:latin typeface="+mn-lt"/>
                <a:ea typeface="+mn-ea"/>
                <a:cs typeface="+mn-cs"/>
              </a:defRPr>
            </a:lvl9pPr>
          </a:lstStyle>
          <a:p>
            <a:pPr lvl="2">
              <a:defRPr/>
            </a:pPr>
            <a:endParaRPr lang="fr-FR" sz="1100" kern="0" smtClean="0"/>
          </a:p>
          <a:p>
            <a:pPr marL="393700" lvl="1" indent="-219075">
              <a:spcBef>
                <a:spcPct val="0"/>
              </a:spcBef>
              <a:buClr>
                <a:schemeClr val="accent5"/>
              </a:buClr>
              <a:buFont typeface="Webdings" pitchFamily="18" charset="2"/>
              <a:buChar char="4"/>
              <a:defRPr/>
            </a:pPr>
            <a:r>
              <a:rPr lang="fr-FR" sz="1200" kern="0" smtClean="0"/>
              <a:t>The delivery phase including : </a:t>
            </a:r>
          </a:p>
          <a:p>
            <a:pPr marL="571500" lvl="2" indent="-120650">
              <a:lnSpc>
                <a:spcPct val="85000"/>
              </a:lnSpc>
              <a:spcBef>
                <a:spcPct val="0"/>
              </a:spcBef>
              <a:spcAft>
                <a:spcPts val="300"/>
              </a:spcAft>
              <a:buClr>
                <a:schemeClr val="accent2"/>
              </a:buClr>
              <a:buFont typeface="Wingdings 3" pitchFamily="18" charset="2"/>
              <a:buChar char="¬"/>
              <a:defRPr/>
            </a:pPr>
            <a:r>
              <a:rPr lang="fr-FR" sz="1100" kern="0" smtClean="0"/>
              <a:t>Delivery on ETSI QA environment, </a:t>
            </a:r>
          </a:p>
          <a:p>
            <a:pPr marL="571500" lvl="2" indent="-120650">
              <a:lnSpc>
                <a:spcPct val="85000"/>
              </a:lnSpc>
              <a:spcBef>
                <a:spcPct val="0"/>
              </a:spcBef>
              <a:spcAft>
                <a:spcPts val="300"/>
              </a:spcAft>
              <a:buClr>
                <a:schemeClr val="accent2"/>
              </a:buClr>
              <a:buFont typeface="Wingdings 3" pitchFamily="18" charset="2"/>
              <a:buChar char="¬"/>
              <a:defRPr/>
            </a:pPr>
            <a:r>
              <a:rPr lang="fr-FR" sz="1100" kern="0" smtClean="0"/>
              <a:t>Support to  ETSI UAT phase</a:t>
            </a:r>
            <a:endParaRPr lang="fr-FR" sz="1100" kern="0" dirty="0" err="1"/>
          </a:p>
        </p:txBody>
      </p:sp>
      <p:sp>
        <p:nvSpPr>
          <p:cNvPr id="11" name="Espace réservé du contenu 60"/>
          <p:cNvSpPr txBox="1">
            <a:spLocks/>
          </p:cNvSpPr>
          <p:nvPr/>
        </p:nvSpPr>
        <p:spPr>
          <a:xfrm>
            <a:off x="4287838" y="1961844"/>
            <a:ext cx="2427287" cy="2095500"/>
          </a:xfrm>
          <a:prstGeom prst="rect">
            <a:avLst/>
          </a:prstGeom>
          <a:noFill/>
          <a:ln w="25400" cap="flat" cmpd="sng" algn="ctr">
            <a:noFill/>
            <a:prstDash val="solid"/>
          </a:ln>
        </p:spPr>
        <p:style>
          <a:lnRef idx="2">
            <a:schemeClr val="accent2"/>
          </a:lnRef>
          <a:fillRef idx="1">
            <a:schemeClr val="lt1"/>
          </a:fillRef>
          <a:effectRef idx="0">
            <a:schemeClr val="accent2"/>
          </a:effectRef>
          <a:fontRef idx="minor">
            <a:schemeClr val="dk1"/>
          </a:fontRef>
        </p:style>
        <p:txBody>
          <a:bodyPr lIns="72000" tIns="72000" rIns="72000" bIns="72000"/>
          <a:lstStyle/>
          <a:p>
            <a:pPr marL="536575" lvl="2" indent="-165100" defTabSz="914342" eaLnBrk="1" fontAlgn="auto" hangingPunct="1">
              <a:lnSpc>
                <a:spcPct val="90000"/>
              </a:lnSpc>
              <a:spcBef>
                <a:spcPts val="0"/>
              </a:spcBef>
              <a:spcAft>
                <a:spcPts val="600"/>
              </a:spcAft>
              <a:buClr>
                <a:schemeClr val="accent2"/>
              </a:buClr>
              <a:buFont typeface="Wingdings 3" pitchFamily="18" charset="2"/>
              <a:buChar char="¬"/>
              <a:defRPr/>
            </a:pPr>
            <a:endParaRPr lang="fr-FR" sz="1100" dirty="0">
              <a:solidFill>
                <a:schemeClr val="tx1"/>
              </a:solidFill>
            </a:endParaRPr>
          </a:p>
          <a:p>
            <a:pPr marL="393700" lvl="1" indent="-219075" defTabSz="914342">
              <a:lnSpc>
                <a:spcPct val="90000"/>
              </a:lnSpc>
              <a:spcAft>
                <a:spcPts val="600"/>
              </a:spcAft>
              <a:buClr>
                <a:schemeClr val="accent5"/>
              </a:buClr>
              <a:buFont typeface="Webdings" pitchFamily="18" charset="2"/>
              <a:buChar char="4"/>
              <a:defRPr/>
            </a:pPr>
            <a:r>
              <a:rPr lang="fr-FR" sz="1200" dirty="0">
                <a:solidFill>
                  <a:schemeClr val="tx1"/>
                </a:solidFill>
              </a:rPr>
              <a:t>The </a:t>
            </a:r>
            <a:r>
              <a:rPr lang="fr-FR" sz="1200" dirty="0" err="1">
                <a:solidFill>
                  <a:schemeClr val="tx1"/>
                </a:solidFill>
              </a:rPr>
              <a:t>Capgemini</a:t>
            </a:r>
            <a:r>
              <a:rPr lang="fr-FR" sz="1200" dirty="0">
                <a:solidFill>
                  <a:schemeClr val="tx1"/>
                </a:solidFill>
              </a:rPr>
              <a:t> </a:t>
            </a:r>
            <a:r>
              <a:rPr lang="fr-FR" sz="1200" dirty="0" err="1">
                <a:solidFill>
                  <a:schemeClr val="tx1"/>
                </a:solidFill>
              </a:rPr>
              <a:t>testing</a:t>
            </a:r>
            <a:r>
              <a:rPr lang="fr-FR" sz="1200" dirty="0">
                <a:solidFill>
                  <a:schemeClr val="tx1"/>
                </a:solidFill>
              </a:rPr>
              <a:t> phase </a:t>
            </a:r>
            <a:r>
              <a:rPr lang="fr-FR" sz="1200" dirty="0" err="1">
                <a:solidFill>
                  <a:schemeClr val="tx1"/>
                </a:solidFill>
              </a:rPr>
              <a:t>including</a:t>
            </a:r>
            <a:r>
              <a:rPr lang="fr-FR" sz="1200" dirty="0">
                <a:solidFill>
                  <a:schemeClr val="tx1"/>
                </a:solidFill>
              </a:rPr>
              <a:t> : </a:t>
            </a:r>
          </a:p>
          <a:p>
            <a:pPr marL="571500" lvl="2" indent="-120650" defTabSz="914342">
              <a:spcAft>
                <a:spcPts val="300"/>
              </a:spcAft>
              <a:buClr>
                <a:schemeClr val="accent2"/>
              </a:buClr>
              <a:buFont typeface="Wingdings 3" pitchFamily="18" charset="2"/>
              <a:buChar char="¬"/>
              <a:defRPr/>
            </a:pPr>
            <a:r>
              <a:rPr lang="fr-FR" sz="1100" dirty="0" err="1">
                <a:solidFill>
                  <a:schemeClr val="tx1"/>
                </a:solidFill>
              </a:rPr>
              <a:t>integration</a:t>
            </a:r>
            <a:r>
              <a:rPr lang="fr-FR" sz="1100" dirty="0">
                <a:solidFill>
                  <a:schemeClr val="tx1"/>
                </a:solidFill>
              </a:rPr>
              <a:t> </a:t>
            </a:r>
            <a:r>
              <a:rPr lang="fr-FR" sz="1100" dirty="0" err="1">
                <a:solidFill>
                  <a:schemeClr val="tx1"/>
                </a:solidFill>
              </a:rPr>
              <a:t>testing</a:t>
            </a:r>
            <a:r>
              <a:rPr lang="fr-FR" sz="1100" dirty="0">
                <a:solidFill>
                  <a:schemeClr val="tx1"/>
                </a:solidFill>
              </a:rPr>
              <a:t>, </a:t>
            </a:r>
          </a:p>
          <a:p>
            <a:pPr marL="571500" lvl="2" indent="-120650" defTabSz="914342">
              <a:spcAft>
                <a:spcPts val="300"/>
              </a:spcAft>
              <a:buClr>
                <a:schemeClr val="accent2"/>
              </a:buClr>
              <a:buFont typeface="Wingdings 3" pitchFamily="18" charset="2"/>
              <a:buChar char="¬"/>
              <a:defRPr/>
            </a:pPr>
            <a:r>
              <a:rPr lang="fr-FR" sz="1100" dirty="0" err="1">
                <a:solidFill>
                  <a:schemeClr val="tx1"/>
                </a:solidFill>
              </a:rPr>
              <a:t>functional</a:t>
            </a:r>
            <a:r>
              <a:rPr lang="fr-FR" sz="1100" dirty="0">
                <a:solidFill>
                  <a:schemeClr val="tx1"/>
                </a:solidFill>
              </a:rPr>
              <a:t> </a:t>
            </a:r>
            <a:r>
              <a:rPr lang="fr-FR" sz="1100" dirty="0" err="1">
                <a:solidFill>
                  <a:schemeClr val="tx1"/>
                </a:solidFill>
              </a:rPr>
              <a:t>testing</a:t>
            </a:r>
            <a:r>
              <a:rPr lang="fr-FR" sz="1100" dirty="0">
                <a:solidFill>
                  <a:schemeClr val="tx1"/>
                </a:solidFill>
              </a:rPr>
              <a:t>, </a:t>
            </a:r>
          </a:p>
          <a:p>
            <a:pPr marL="571500" lvl="2" indent="-120650" defTabSz="914342">
              <a:spcAft>
                <a:spcPts val="300"/>
              </a:spcAft>
              <a:buClr>
                <a:schemeClr val="accent2"/>
              </a:buClr>
              <a:buFont typeface="Wingdings 3" pitchFamily="18" charset="2"/>
              <a:buChar char="¬"/>
              <a:defRPr/>
            </a:pPr>
            <a:r>
              <a:rPr lang="fr-FR" sz="1100" dirty="0">
                <a:solidFill>
                  <a:schemeClr val="tx1"/>
                </a:solidFill>
              </a:rPr>
              <a:t>performance </a:t>
            </a:r>
            <a:r>
              <a:rPr lang="fr-FR" sz="1100" dirty="0" err="1">
                <a:solidFill>
                  <a:schemeClr val="tx1"/>
                </a:solidFill>
              </a:rPr>
              <a:t>testing</a:t>
            </a:r>
            <a:endParaRPr lang="fr-FR" sz="1100" dirty="0">
              <a:solidFill>
                <a:schemeClr val="tx1"/>
              </a:solidFill>
            </a:endParaRPr>
          </a:p>
          <a:p>
            <a:pPr marL="304800" indent="-304800" defTabSz="914342" eaLnBrk="1" fontAlgn="auto" hangingPunct="1">
              <a:lnSpc>
                <a:spcPct val="90000"/>
              </a:lnSpc>
              <a:spcBef>
                <a:spcPts val="0"/>
              </a:spcBef>
              <a:spcAft>
                <a:spcPts val="600"/>
              </a:spcAft>
              <a:buClr>
                <a:schemeClr val="accent3"/>
              </a:buClr>
              <a:buFont typeface="Webdings" pitchFamily="18" charset="2"/>
              <a:buChar char="&lt;"/>
              <a:defRPr/>
            </a:pPr>
            <a:endParaRPr lang="fr-FR" sz="1200" dirty="0">
              <a:solidFill>
                <a:schemeClr val="tx1"/>
              </a:solidFill>
            </a:endParaRPr>
          </a:p>
        </p:txBody>
      </p:sp>
      <p:sp>
        <p:nvSpPr>
          <p:cNvPr id="12" name="Espace réservé du contenu 60"/>
          <p:cNvSpPr txBox="1">
            <a:spLocks/>
          </p:cNvSpPr>
          <p:nvPr/>
        </p:nvSpPr>
        <p:spPr>
          <a:xfrm>
            <a:off x="2420938" y="1961844"/>
            <a:ext cx="2297112" cy="2095500"/>
          </a:xfrm>
          <a:prstGeom prst="rect">
            <a:avLst/>
          </a:prstGeom>
          <a:noFill/>
          <a:ln w="25400" cap="flat" cmpd="sng" algn="ctr">
            <a:noFill/>
            <a:prstDash val="solid"/>
          </a:ln>
        </p:spPr>
        <p:style>
          <a:lnRef idx="2">
            <a:schemeClr val="accent2"/>
          </a:lnRef>
          <a:fillRef idx="1">
            <a:schemeClr val="lt1"/>
          </a:fillRef>
          <a:effectRef idx="0">
            <a:schemeClr val="accent2"/>
          </a:effectRef>
          <a:fontRef idx="minor">
            <a:schemeClr val="dk1"/>
          </a:fontRef>
        </p:style>
        <p:txBody>
          <a:bodyPr lIns="72000" tIns="72000" rIns="72000" bIns="72000"/>
          <a:lstStyle/>
          <a:p>
            <a:pPr marL="536575" lvl="2" indent="-165100" defTabSz="914342" eaLnBrk="1" fontAlgn="auto" hangingPunct="1">
              <a:lnSpc>
                <a:spcPct val="90000"/>
              </a:lnSpc>
              <a:spcBef>
                <a:spcPts val="0"/>
              </a:spcBef>
              <a:spcAft>
                <a:spcPts val="600"/>
              </a:spcAft>
              <a:buClr>
                <a:schemeClr val="accent2"/>
              </a:buClr>
              <a:buFont typeface="Wingdings 3" pitchFamily="18" charset="2"/>
              <a:buChar char="¬"/>
              <a:defRPr/>
            </a:pPr>
            <a:endParaRPr lang="fr-FR" sz="1100" dirty="0">
              <a:solidFill>
                <a:schemeClr val="tx1"/>
              </a:solidFill>
            </a:endParaRPr>
          </a:p>
          <a:p>
            <a:pPr marL="393700" lvl="1" indent="-219075" defTabSz="914342">
              <a:lnSpc>
                <a:spcPct val="90000"/>
              </a:lnSpc>
              <a:spcAft>
                <a:spcPts val="600"/>
              </a:spcAft>
              <a:buClr>
                <a:schemeClr val="accent5"/>
              </a:buClr>
              <a:buFont typeface="Webdings" pitchFamily="18" charset="2"/>
              <a:buChar char="4"/>
              <a:defRPr/>
            </a:pPr>
            <a:r>
              <a:rPr lang="fr-FR" sz="1200" dirty="0">
                <a:solidFill>
                  <a:schemeClr val="tx1"/>
                </a:solidFill>
              </a:rPr>
              <a:t>The </a:t>
            </a:r>
            <a:r>
              <a:rPr lang="fr-FR" sz="1200" dirty="0" err="1">
                <a:solidFill>
                  <a:schemeClr val="tx1"/>
                </a:solidFill>
              </a:rPr>
              <a:t>development</a:t>
            </a:r>
            <a:r>
              <a:rPr lang="fr-FR" sz="1200" dirty="0">
                <a:solidFill>
                  <a:schemeClr val="tx1"/>
                </a:solidFill>
              </a:rPr>
              <a:t> and unit </a:t>
            </a:r>
            <a:r>
              <a:rPr lang="fr-FR" sz="1200" dirty="0" err="1">
                <a:solidFill>
                  <a:schemeClr val="tx1"/>
                </a:solidFill>
              </a:rPr>
              <a:t>testing</a:t>
            </a:r>
            <a:r>
              <a:rPr lang="fr-FR" sz="1200" dirty="0">
                <a:solidFill>
                  <a:schemeClr val="tx1"/>
                </a:solidFill>
              </a:rPr>
              <a:t> phase</a:t>
            </a:r>
            <a:endParaRPr lang="fr-FR" sz="1100" dirty="0">
              <a:solidFill>
                <a:schemeClr val="tx1"/>
              </a:solidFill>
            </a:endParaRPr>
          </a:p>
          <a:p>
            <a:pPr marL="304800" indent="-304800" defTabSz="914342" eaLnBrk="1" fontAlgn="auto" hangingPunct="1">
              <a:lnSpc>
                <a:spcPct val="90000"/>
              </a:lnSpc>
              <a:spcBef>
                <a:spcPts val="0"/>
              </a:spcBef>
              <a:spcAft>
                <a:spcPts val="600"/>
              </a:spcAft>
              <a:buClr>
                <a:schemeClr val="accent3"/>
              </a:buClr>
              <a:buFont typeface="Webdings" pitchFamily="18" charset="2"/>
              <a:buChar char="&lt;"/>
              <a:defRPr/>
            </a:pPr>
            <a:endParaRPr lang="fr-FR" sz="1200" dirty="0">
              <a:solidFill>
                <a:schemeClr val="tx1"/>
              </a:solidFill>
            </a:endParaRPr>
          </a:p>
        </p:txBody>
      </p:sp>
      <p:sp>
        <p:nvSpPr>
          <p:cNvPr id="13" name="Espace réservé du contenu 60"/>
          <p:cNvSpPr txBox="1">
            <a:spLocks/>
          </p:cNvSpPr>
          <p:nvPr/>
        </p:nvSpPr>
        <p:spPr>
          <a:xfrm>
            <a:off x="214313" y="1961844"/>
            <a:ext cx="2508250" cy="2095500"/>
          </a:xfrm>
          <a:prstGeom prst="rect">
            <a:avLst/>
          </a:prstGeom>
          <a:noFill/>
          <a:ln w="25400" cap="flat" cmpd="sng" algn="ctr">
            <a:noFill/>
            <a:prstDash val="solid"/>
          </a:ln>
        </p:spPr>
        <p:style>
          <a:lnRef idx="2">
            <a:schemeClr val="accent2"/>
          </a:lnRef>
          <a:fillRef idx="1">
            <a:schemeClr val="lt1"/>
          </a:fillRef>
          <a:effectRef idx="0">
            <a:schemeClr val="accent2"/>
          </a:effectRef>
          <a:fontRef idx="minor">
            <a:schemeClr val="dk1"/>
          </a:fontRef>
        </p:style>
        <p:txBody>
          <a:bodyPr lIns="72000" tIns="72000" rIns="72000" bIns="72000"/>
          <a:lstStyle/>
          <a:p>
            <a:pPr marL="536575" lvl="2" indent="-165100" defTabSz="914342" eaLnBrk="1" fontAlgn="auto" hangingPunct="1">
              <a:lnSpc>
                <a:spcPct val="90000"/>
              </a:lnSpc>
              <a:spcBef>
                <a:spcPts val="0"/>
              </a:spcBef>
              <a:spcAft>
                <a:spcPts val="600"/>
              </a:spcAft>
              <a:buClr>
                <a:schemeClr val="accent2"/>
              </a:buClr>
              <a:buFont typeface="Wingdings 3" pitchFamily="18" charset="2"/>
              <a:buChar char="¬"/>
              <a:defRPr/>
            </a:pPr>
            <a:endParaRPr lang="fr-FR" sz="1100" dirty="0">
              <a:solidFill>
                <a:schemeClr val="tx1"/>
              </a:solidFill>
            </a:endParaRPr>
          </a:p>
          <a:p>
            <a:pPr marL="393700" lvl="1" indent="-219075" defTabSz="914342">
              <a:lnSpc>
                <a:spcPct val="90000"/>
              </a:lnSpc>
              <a:spcAft>
                <a:spcPts val="600"/>
              </a:spcAft>
              <a:buClr>
                <a:schemeClr val="accent5"/>
              </a:buClr>
              <a:buFont typeface="Webdings" pitchFamily="18" charset="2"/>
              <a:buChar char="4"/>
              <a:defRPr/>
            </a:pPr>
            <a:r>
              <a:rPr lang="fr-FR" sz="1200" dirty="0"/>
              <a:t>The </a:t>
            </a:r>
            <a:r>
              <a:rPr lang="fr-FR" sz="1200" dirty="0" err="1"/>
              <a:t>specification</a:t>
            </a:r>
            <a:r>
              <a:rPr lang="fr-FR" sz="1200" dirty="0"/>
              <a:t> &amp; </a:t>
            </a:r>
            <a:r>
              <a:rPr lang="fr-FR" sz="1200" dirty="0" err="1"/>
              <a:t>technical</a:t>
            </a:r>
            <a:r>
              <a:rPr lang="fr-FR" sz="1200" dirty="0"/>
              <a:t> design :</a:t>
            </a:r>
          </a:p>
          <a:p>
            <a:pPr marL="571500" lvl="2" indent="-120650" defTabSz="914342">
              <a:lnSpc>
                <a:spcPct val="90000"/>
              </a:lnSpc>
              <a:spcAft>
                <a:spcPts val="300"/>
              </a:spcAft>
              <a:buClr>
                <a:schemeClr val="accent2"/>
              </a:buClr>
              <a:buFont typeface="Wingdings 3" pitchFamily="18" charset="2"/>
              <a:buChar char="¬"/>
              <a:defRPr/>
            </a:pPr>
            <a:r>
              <a:rPr lang="fr-FR" sz="1100" dirty="0" err="1">
                <a:solidFill>
                  <a:schemeClr val="tx1"/>
                </a:solidFill>
              </a:rPr>
              <a:t>Including</a:t>
            </a:r>
            <a:r>
              <a:rPr lang="fr-FR" sz="1100" dirty="0">
                <a:solidFill>
                  <a:schemeClr val="tx1"/>
                </a:solidFill>
              </a:rPr>
              <a:t> workshops </a:t>
            </a:r>
            <a:r>
              <a:rPr lang="fr-FR" sz="1100" dirty="0" err="1">
                <a:solidFill>
                  <a:schemeClr val="tx1"/>
                </a:solidFill>
              </a:rPr>
              <a:t>with</a:t>
            </a:r>
            <a:r>
              <a:rPr lang="fr-FR" sz="1100" dirty="0">
                <a:solidFill>
                  <a:schemeClr val="tx1"/>
                </a:solidFill>
              </a:rPr>
              <a:t> 3GPP and ETSI to </a:t>
            </a:r>
            <a:r>
              <a:rPr lang="fr-FR" sz="1100" dirty="0" err="1">
                <a:solidFill>
                  <a:schemeClr val="tx1"/>
                </a:solidFill>
              </a:rPr>
              <a:t>refine</a:t>
            </a:r>
            <a:r>
              <a:rPr lang="fr-FR" sz="1100" dirty="0">
                <a:solidFill>
                  <a:schemeClr val="tx1"/>
                </a:solidFill>
              </a:rPr>
              <a:t>  the </a:t>
            </a:r>
            <a:r>
              <a:rPr lang="fr-FR" sz="1100" dirty="0" err="1">
                <a:solidFill>
                  <a:schemeClr val="tx1"/>
                </a:solidFill>
              </a:rPr>
              <a:t>functionalities</a:t>
            </a:r>
            <a:r>
              <a:rPr lang="fr-FR" sz="1100" dirty="0">
                <a:solidFill>
                  <a:schemeClr val="tx1"/>
                </a:solidFill>
              </a:rPr>
              <a:t> </a:t>
            </a:r>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 y="3703332"/>
            <a:ext cx="9172575"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 name="Connecteur droit 35"/>
          <p:cNvCxnSpPr/>
          <p:nvPr/>
        </p:nvCxnSpPr>
        <p:spPr bwMode="auto">
          <a:xfrm>
            <a:off x="2660650" y="2261882"/>
            <a:ext cx="0" cy="1376362"/>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cxnSp>
        <p:nvCxnSpPr>
          <p:cNvPr id="16" name="Connecteur droit 36"/>
          <p:cNvCxnSpPr/>
          <p:nvPr/>
        </p:nvCxnSpPr>
        <p:spPr bwMode="auto">
          <a:xfrm>
            <a:off x="4692650" y="2258707"/>
            <a:ext cx="0" cy="1377950"/>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cxnSp>
        <p:nvCxnSpPr>
          <p:cNvPr id="17" name="Connecteur droit 46"/>
          <p:cNvCxnSpPr/>
          <p:nvPr/>
        </p:nvCxnSpPr>
        <p:spPr bwMode="auto">
          <a:xfrm>
            <a:off x="6588125" y="2258707"/>
            <a:ext cx="0" cy="1377950"/>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1252588410"/>
      </p:ext>
    </p:extLst>
  </p:cSld>
  <p:clrMapOvr>
    <a:masterClrMapping/>
  </p:clrMapOvr>
  <p:transition spd="slow">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0" y="1347421"/>
            <a:ext cx="6648938" cy="803275"/>
          </a:xfrm>
        </p:spPr>
        <p:txBody>
          <a:bodyPr/>
          <a:lstStyle/>
          <a:p>
            <a:pPr algn="l"/>
            <a:r>
              <a:rPr lang="en-GB" dirty="0" smtClean="0"/>
              <a:t>The 3GPP Ultimate Project – 3GU (5)</a:t>
            </a:r>
          </a:p>
        </p:txBody>
      </p:sp>
      <p:pic>
        <p:nvPicPr>
          <p:cNvPr id="1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1625" y="2287588"/>
            <a:ext cx="8758238" cy="351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36422492"/>
      </p:ext>
    </p:extLst>
  </p:cSld>
  <p:clrMapOvr>
    <a:masterClrMapping/>
  </p:clrMapOvr>
  <p:transition spd="slow">
    <p:cove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357313" y="5240338"/>
            <a:ext cx="4162425" cy="519112"/>
          </a:xfrm>
          <a:prstGeom prst="rect">
            <a:avLst/>
          </a:prstGeom>
          <a:noFill/>
        </p:spPr>
        <p:txBody>
          <a:bodyPr>
            <a:spAutoFit/>
          </a:bodyPr>
          <a:lstStyle/>
          <a:p>
            <a:pPr algn="ctr" eaLnBrk="0" hangingPunct="0">
              <a:defRPr/>
            </a:pPr>
            <a:r>
              <a:rPr lang="en-GB" sz="2800" b="1" dirty="0">
                <a:cs typeface="+mn-cs"/>
              </a:rPr>
              <a:t>www.3gpp.org</a:t>
            </a:r>
          </a:p>
        </p:txBody>
      </p:sp>
      <p:sp>
        <p:nvSpPr>
          <p:cNvPr id="5124" name="Rectangle 8"/>
          <p:cNvSpPr>
            <a:spLocks noChangeArrowheads="1"/>
          </p:cNvSpPr>
          <p:nvPr/>
        </p:nvSpPr>
        <p:spPr bwMode="auto">
          <a:xfrm>
            <a:off x="630238" y="4441825"/>
            <a:ext cx="12779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US" sz="1200">
                <a:latin typeface="Calibri" panose="020F0502020204030204" pitchFamily="34" charset="0"/>
                <a:ea typeface="Kozuka Gothic Pro B" pitchFamily="34" charset="-128"/>
              </a:rPr>
              <a:t>More Information about 3GPP:</a:t>
            </a:r>
            <a:endParaRPr lang="en-GB" sz="1200">
              <a:latin typeface="Calibri" panose="020F0502020204030204" pitchFamily="34" charset="0"/>
            </a:endParaRPr>
          </a:p>
        </p:txBody>
      </p:sp>
      <p:sp>
        <p:nvSpPr>
          <p:cNvPr id="11" name="Rectangle 10"/>
          <p:cNvSpPr/>
          <p:nvPr/>
        </p:nvSpPr>
        <p:spPr>
          <a:xfrm>
            <a:off x="2513013" y="5799138"/>
            <a:ext cx="1973262" cy="336550"/>
          </a:xfrm>
          <a:prstGeom prst="rect">
            <a:avLst/>
          </a:prstGeom>
        </p:spPr>
        <p:txBody>
          <a:bodyPr wrap="none">
            <a:spAutoFit/>
          </a:bodyPr>
          <a:lstStyle/>
          <a:p>
            <a:pPr algn="ctr" eaLnBrk="0" hangingPunct="0">
              <a:buFont typeface="Calibri" pitchFamily="34" charset="0"/>
              <a:buNone/>
              <a:defRPr/>
            </a:pPr>
            <a:r>
              <a:rPr lang="en-GB" sz="1600" b="1" dirty="0">
                <a:solidFill>
                  <a:schemeClr val="tx1">
                    <a:lumMod val="50000"/>
                    <a:lumOff val="50000"/>
                  </a:schemeClr>
                </a:solidFill>
                <a:cs typeface="+mn-cs"/>
              </a:rPr>
              <a:t>contact@3gpp.org</a:t>
            </a:r>
            <a:endParaRPr lang="en-US" sz="4800" b="1" dirty="0">
              <a:solidFill>
                <a:schemeClr val="tx1">
                  <a:lumMod val="50000"/>
                  <a:lumOff val="50000"/>
                </a:schemeClr>
              </a:solidFill>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3" name="Rectangle 7"/>
          <p:cNvSpPr>
            <a:spLocks noGrp="1" noChangeArrowheads="1"/>
          </p:cNvSpPr>
          <p:nvPr>
            <p:ph type="title"/>
          </p:nvPr>
        </p:nvSpPr>
        <p:spPr>
          <a:xfrm>
            <a:off x="303213" y="873125"/>
            <a:ext cx="523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dirty="0" smtClean="0"/>
              <a:t>Changes of personnel (2)</a:t>
            </a:r>
            <a:endParaRPr lang="en-GB" dirty="0" smtClean="0"/>
          </a:p>
        </p:txBody>
      </p:sp>
      <p:sp>
        <p:nvSpPr>
          <p:cNvPr id="4" name="Text Box 3"/>
          <p:cNvSpPr txBox="1">
            <a:spLocks noChangeArrowheads="1"/>
          </p:cNvSpPr>
          <p:nvPr/>
        </p:nvSpPr>
        <p:spPr bwMode="auto">
          <a:xfrm>
            <a:off x="855785" y="2016125"/>
            <a:ext cx="6412523" cy="3170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The increasing workload in TSG RAN means that </a:t>
            </a:r>
            <a:br>
              <a:rPr lang="en-GB" sz="1600" dirty="0" smtClean="0"/>
            </a:br>
            <a:r>
              <a:rPr lang="en-GB" sz="1600" b="1" dirty="0" err="1" smtClean="0"/>
              <a:t>Joern</a:t>
            </a:r>
            <a:r>
              <a:rPr lang="en-GB" sz="1600" b="1" dirty="0" smtClean="0"/>
              <a:t> Krause</a:t>
            </a:r>
            <a:r>
              <a:rPr lang="en-GB" sz="1600" dirty="0" smtClean="0"/>
              <a:t/>
            </a:r>
            <a:br>
              <a:rPr lang="en-GB" sz="1600" dirty="0" smtClean="0"/>
            </a:br>
            <a:r>
              <a:rPr lang="en-GB" sz="1600" dirty="0" smtClean="0"/>
              <a:t>has had to relinquish the project </a:t>
            </a:r>
            <a:r>
              <a:rPr lang="en-GB" sz="1600" dirty="0" err="1" smtClean="0"/>
              <a:t>managership</a:t>
            </a:r>
            <a:r>
              <a:rPr lang="en-GB" sz="1600" dirty="0" smtClean="0"/>
              <a:t> of WG RAN2. This role has been assumed by</a:t>
            </a:r>
            <a:br>
              <a:rPr lang="en-GB" sz="1600" dirty="0" smtClean="0"/>
            </a:br>
            <a:r>
              <a:rPr lang="en-GB" sz="1600" b="1" dirty="0" smtClean="0"/>
              <a:t>Yong-jun Chung</a:t>
            </a:r>
            <a:r>
              <a:rPr lang="en-GB" sz="1600" dirty="0" smtClean="0"/>
              <a:t>.</a:t>
            </a:r>
          </a:p>
          <a:p>
            <a:pPr>
              <a:spcBef>
                <a:spcPct val="50000"/>
              </a:spcBef>
            </a:pPr>
            <a:r>
              <a:rPr lang="en-GB" sz="1600" dirty="0" smtClean="0"/>
              <a:t>Meanwhile, WG CT3, formerly in the hands of</a:t>
            </a:r>
            <a:br>
              <a:rPr lang="en-GB" sz="1600" dirty="0" smtClean="0"/>
            </a:br>
            <a:r>
              <a:rPr lang="en-GB" sz="1600" b="1" dirty="0" err="1" smtClean="0"/>
              <a:t>Jiwan</a:t>
            </a:r>
            <a:r>
              <a:rPr lang="en-GB" sz="1600" b="1" dirty="0" smtClean="0"/>
              <a:t> Han</a:t>
            </a:r>
            <a:r>
              <a:rPr lang="en-GB" sz="1600" dirty="0" smtClean="0"/>
              <a:t/>
            </a:r>
            <a:br>
              <a:rPr lang="en-GB" sz="1600" dirty="0" smtClean="0"/>
            </a:br>
            <a:r>
              <a:rPr lang="en-GB" sz="1600" dirty="0" smtClean="0"/>
              <a:t>has transferred to </a:t>
            </a:r>
            <a:br>
              <a:rPr lang="en-GB" sz="1600" dirty="0" smtClean="0"/>
            </a:br>
            <a:r>
              <a:rPr lang="en-GB" sz="1600" b="1" dirty="0" smtClean="0"/>
              <a:t>Alain Sultan</a:t>
            </a:r>
            <a:r>
              <a:rPr lang="en-GB" sz="1600" dirty="0" smtClean="0"/>
              <a:t/>
            </a:r>
            <a:br>
              <a:rPr lang="en-GB" sz="1600" dirty="0" smtClean="0"/>
            </a:br>
            <a:r>
              <a:rPr lang="en-GB" sz="1600" dirty="0" smtClean="0"/>
              <a:t>who retains SA1 as well.  However, as more and more CT3 and SA1 meetings are concurrent, a further change of arrangements will take place in the autumn of this year.</a:t>
            </a:r>
            <a:endParaRPr lang="en-GB" sz="1600" dirty="0"/>
          </a:p>
        </p:txBody>
      </p:sp>
    </p:spTree>
    <p:extLst>
      <p:ext uri="{BB962C8B-B14F-4D97-AF65-F5344CB8AC3E}">
        <p14:creationId xmlns:p14="http://schemas.microsoft.com/office/powerpoint/2010/main" val="1507631683"/>
      </p:ext>
    </p:extLst>
  </p:cSld>
  <p:clrMapOvr>
    <a:masterClrMapping/>
  </p:clrMapOvr>
  <p:transition spd="slow">
    <p:cover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3" name="Rectangle 7"/>
          <p:cNvSpPr>
            <a:spLocks noGrp="1" noChangeArrowheads="1"/>
          </p:cNvSpPr>
          <p:nvPr>
            <p:ph type="title"/>
          </p:nvPr>
        </p:nvSpPr>
        <p:spPr>
          <a:xfrm>
            <a:off x="303213" y="873125"/>
            <a:ext cx="523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dirty="0" smtClean="0"/>
              <a:t>Changes of personnel (3)</a:t>
            </a:r>
            <a:endParaRPr lang="en-GB" dirty="0" smtClean="0"/>
          </a:p>
        </p:txBody>
      </p:sp>
      <p:sp>
        <p:nvSpPr>
          <p:cNvPr id="4" name="Text Box 3"/>
          <p:cNvSpPr txBox="1">
            <a:spLocks noChangeArrowheads="1"/>
          </p:cNvSpPr>
          <p:nvPr/>
        </p:nvSpPr>
        <p:spPr bwMode="auto">
          <a:xfrm>
            <a:off x="855785" y="2016125"/>
            <a:ext cx="580292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The ever-youthful </a:t>
            </a:r>
            <a:r>
              <a:rPr lang="en-GB" sz="1600" b="1" dirty="0" err="1" smtClean="0"/>
              <a:t>Shicheng</a:t>
            </a:r>
            <a:r>
              <a:rPr lang="en-GB" sz="1600" b="1" dirty="0" smtClean="0"/>
              <a:t> Hu</a:t>
            </a:r>
            <a:r>
              <a:rPr lang="en-GB" sz="1600" dirty="0" smtClean="0"/>
              <a:t> retired from ETSI last December, leaving Task Force 160 in the capable hands of Olivier </a:t>
            </a:r>
            <a:r>
              <a:rPr lang="en-GB" sz="1600" dirty="0" err="1" smtClean="0"/>
              <a:t>Genoud</a:t>
            </a:r>
            <a:r>
              <a:rPr lang="en-GB" sz="1600" dirty="0" smtClean="0"/>
              <a:t>.</a:t>
            </a:r>
            <a:endParaRPr lang="en-GB" sz="16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78800" y="2016125"/>
            <a:ext cx="1484160" cy="2090029"/>
          </a:xfrm>
          <a:prstGeom prst="rect">
            <a:avLst/>
          </a:prstGeom>
        </p:spPr>
      </p:pic>
    </p:spTree>
    <p:extLst>
      <p:ext uri="{BB962C8B-B14F-4D97-AF65-F5344CB8AC3E}">
        <p14:creationId xmlns:p14="http://schemas.microsoft.com/office/powerpoint/2010/main" val="2564309384"/>
      </p:ext>
    </p:extLst>
  </p:cSld>
  <p:clrMapOvr>
    <a:masterClrMapping/>
  </p:clrMapOvr>
  <p:transition spd="slow">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91" name="Rectangle 79"/>
          <p:cNvSpPr>
            <a:spLocks noChangeArrowheads="1"/>
          </p:cNvSpPr>
          <p:nvPr/>
        </p:nvSpPr>
        <p:spPr bwMode="auto">
          <a:xfrm>
            <a:off x="200025" y="612775"/>
            <a:ext cx="7070725" cy="624522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367" name="Line 55"/>
          <p:cNvSpPr>
            <a:spLocks noChangeShapeType="1"/>
          </p:cNvSpPr>
          <p:nvPr/>
        </p:nvSpPr>
        <p:spPr bwMode="auto">
          <a:xfrm>
            <a:off x="2266950" y="2076450"/>
            <a:ext cx="4451350" cy="17463"/>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14" name="Line 2"/>
          <p:cNvSpPr>
            <a:spLocks noChangeShapeType="1"/>
          </p:cNvSpPr>
          <p:nvPr/>
        </p:nvSpPr>
        <p:spPr bwMode="auto">
          <a:xfrm>
            <a:off x="617538" y="1176338"/>
            <a:ext cx="5916612" cy="28575"/>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15" name="Line 3"/>
          <p:cNvSpPr>
            <a:spLocks noChangeShapeType="1"/>
          </p:cNvSpPr>
          <p:nvPr/>
        </p:nvSpPr>
        <p:spPr bwMode="auto">
          <a:xfrm>
            <a:off x="6575425" y="609600"/>
            <a:ext cx="28575" cy="6248400"/>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16" name="AutoShape 4"/>
          <p:cNvSpPr>
            <a:spLocks noChangeArrowheads="1"/>
          </p:cNvSpPr>
          <p:nvPr/>
        </p:nvSpPr>
        <p:spPr bwMode="auto">
          <a:xfrm>
            <a:off x="3897313" y="668338"/>
            <a:ext cx="2735262" cy="703262"/>
          </a:xfrm>
          <a:prstGeom prst="roundRect">
            <a:avLst>
              <a:gd name="adj" fmla="val 24333"/>
            </a:avLst>
          </a:prstGeom>
          <a:solidFill>
            <a:srgbClr val="CC330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1600" b="1">
                <a:solidFill>
                  <a:srgbClr val="FFFFFF"/>
                </a:solidFill>
              </a:rPr>
              <a:t>3GPP Support Team</a:t>
            </a:r>
            <a:endParaRPr lang="en-US" sz="1200" b="1">
              <a:solidFill>
                <a:srgbClr val="FFFFFF"/>
              </a:solidFill>
            </a:endParaRPr>
          </a:p>
        </p:txBody>
      </p:sp>
      <p:sp>
        <p:nvSpPr>
          <p:cNvPr id="13317" name="AutoShape 5"/>
          <p:cNvSpPr>
            <a:spLocks noChangeArrowheads="1"/>
          </p:cNvSpPr>
          <p:nvPr/>
        </p:nvSpPr>
        <p:spPr bwMode="auto">
          <a:xfrm>
            <a:off x="7107238" y="1371600"/>
            <a:ext cx="1778000" cy="495300"/>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John Meredith</a:t>
            </a:r>
          </a:p>
          <a:p>
            <a:pPr algn="ctr"/>
            <a:r>
              <a:rPr lang="en-US"/>
              <a:t>Specifications Manager</a:t>
            </a:r>
            <a:br>
              <a:rPr lang="en-US"/>
            </a:br>
            <a:r>
              <a:rPr lang="en-US"/>
              <a:t>Director MCC, ETSI</a:t>
            </a:r>
          </a:p>
        </p:txBody>
      </p:sp>
      <p:sp>
        <p:nvSpPr>
          <p:cNvPr id="13318" name="AutoShape 6"/>
          <p:cNvSpPr>
            <a:spLocks noChangeArrowheads="1"/>
          </p:cNvSpPr>
          <p:nvPr/>
        </p:nvSpPr>
        <p:spPr bwMode="auto">
          <a:xfrm>
            <a:off x="7107238" y="1955800"/>
            <a:ext cx="1778000" cy="49212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Adrian Zoicas</a:t>
            </a:r>
          </a:p>
          <a:p>
            <a:pPr algn="ctr"/>
            <a:r>
              <a:rPr lang="en-GB"/>
              <a:t>Work Plan Coordinator </a:t>
            </a:r>
            <a:endParaRPr lang="en-US"/>
          </a:p>
        </p:txBody>
      </p:sp>
      <p:sp>
        <p:nvSpPr>
          <p:cNvPr id="13319" name="Rectangle 7"/>
          <p:cNvSpPr>
            <a:spLocks noChangeArrowheads="1"/>
          </p:cNvSpPr>
          <p:nvPr/>
        </p:nvSpPr>
        <p:spPr bwMode="auto">
          <a:xfrm>
            <a:off x="7050088" y="4354513"/>
            <a:ext cx="1954212" cy="1131887"/>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320" name="AutoShape 8"/>
          <p:cNvSpPr>
            <a:spLocks noChangeArrowheads="1"/>
          </p:cNvSpPr>
          <p:nvPr/>
        </p:nvSpPr>
        <p:spPr bwMode="auto">
          <a:xfrm>
            <a:off x="7050088" y="4191000"/>
            <a:ext cx="1954212" cy="266700"/>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Support</a:t>
            </a:r>
            <a:r>
              <a:rPr lang="en-US" b="1"/>
              <a:t> </a:t>
            </a:r>
            <a:r>
              <a:rPr lang="en-US"/>
              <a:t>Assistants/Coordinators</a:t>
            </a:r>
          </a:p>
        </p:txBody>
      </p:sp>
      <p:sp>
        <p:nvSpPr>
          <p:cNvPr id="13321" name="AutoShape 9"/>
          <p:cNvSpPr>
            <a:spLocks noChangeArrowheads="1"/>
          </p:cNvSpPr>
          <p:nvPr/>
        </p:nvSpPr>
        <p:spPr bwMode="auto">
          <a:xfrm>
            <a:off x="7153275" y="4518025"/>
            <a:ext cx="1779588"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Susanna Kooistra</a:t>
            </a:r>
          </a:p>
        </p:txBody>
      </p:sp>
      <p:sp>
        <p:nvSpPr>
          <p:cNvPr id="13322" name="AutoShape 10"/>
          <p:cNvSpPr>
            <a:spLocks noChangeArrowheads="1"/>
          </p:cNvSpPr>
          <p:nvPr/>
        </p:nvSpPr>
        <p:spPr bwMode="auto">
          <a:xfrm>
            <a:off x="7143750" y="4799013"/>
            <a:ext cx="1779588"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Anna</a:t>
            </a:r>
            <a:r>
              <a:rPr lang="en-US" sz="900"/>
              <a:t> Riondet</a:t>
            </a:r>
          </a:p>
        </p:txBody>
      </p:sp>
      <p:sp>
        <p:nvSpPr>
          <p:cNvPr id="13323" name="AutoShape 11"/>
          <p:cNvSpPr>
            <a:spLocks noChangeArrowheads="1"/>
          </p:cNvSpPr>
          <p:nvPr/>
        </p:nvSpPr>
        <p:spPr bwMode="auto">
          <a:xfrm>
            <a:off x="7143750" y="5102225"/>
            <a:ext cx="1779588"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Emmanuelle Wurffel</a:t>
            </a:r>
          </a:p>
        </p:txBody>
      </p:sp>
      <p:sp>
        <p:nvSpPr>
          <p:cNvPr id="13324" name="Text Box 12"/>
          <p:cNvSpPr txBox="1">
            <a:spLocks noChangeArrowheads="1"/>
          </p:cNvSpPr>
          <p:nvPr/>
        </p:nvSpPr>
        <p:spPr bwMode="auto">
          <a:xfrm>
            <a:off x="7038975" y="6042025"/>
            <a:ext cx="1928813"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dirty="0" smtClean="0"/>
              <a:t>2013-09-01</a:t>
            </a:r>
            <a:endParaRPr lang="en-GB" dirty="0"/>
          </a:p>
        </p:txBody>
      </p:sp>
      <p:sp>
        <p:nvSpPr>
          <p:cNvPr id="13325" name="Line 13"/>
          <p:cNvSpPr>
            <a:spLocks noChangeShapeType="1"/>
          </p:cNvSpPr>
          <p:nvPr/>
        </p:nvSpPr>
        <p:spPr bwMode="auto">
          <a:xfrm flipV="1">
            <a:off x="2146300" y="6276975"/>
            <a:ext cx="4445000" cy="0"/>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26" name="AutoShape 14"/>
          <p:cNvSpPr>
            <a:spLocks noChangeArrowheads="1"/>
          </p:cNvSpPr>
          <p:nvPr/>
        </p:nvSpPr>
        <p:spPr bwMode="auto">
          <a:xfrm>
            <a:off x="3986213" y="6159500"/>
            <a:ext cx="889000" cy="217488"/>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SA 4</a:t>
            </a:r>
          </a:p>
        </p:txBody>
      </p:sp>
      <p:sp>
        <p:nvSpPr>
          <p:cNvPr id="13327" name="AutoShape 15"/>
          <p:cNvSpPr>
            <a:spLocks noChangeArrowheads="1"/>
          </p:cNvSpPr>
          <p:nvPr/>
        </p:nvSpPr>
        <p:spPr bwMode="auto">
          <a:xfrm>
            <a:off x="3243263" y="6383338"/>
            <a:ext cx="889000" cy="217487"/>
          </a:xfrm>
          <a:prstGeom prst="flowChartOnlineStorage">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0" anchor="ctr"/>
          <a:lstStyle/>
          <a:p>
            <a:pPr algn="r"/>
            <a:r>
              <a:rPr lang="en-GB" b="1"/>
              <a:t>GERAN 1</a:t>
            </a:r>
          </a:p>
        </p:txBody>
      </p:sp>
      <p:sp>
        <p:nvSpPr>
          <p:cNvPr id="13328" name="AutoShape 16"/>
          <p:cNvSpPr>
            <a:spLocks noChangeArrowheads="1"/>
          </p:cNvSpPr>
          <p:nvPr/>
        </p:nvSpPr>
        <p:spPr bwMode="auto">
          <a:xfrm>
            <a:off x="3243263" y="6175375"/>
            <a:ext cx="889000" cy="217488"/>
          </a:xfrm>
          <a:prstGeom prst="flowChartOnlineStorage">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r>
              <a:rPr lang="en-GB" b="1"/>
              <a:t>GERAN</a:t>
            </a:r>
          </a:p>
        </p:txBody>
      </p:sp>
      <p:sp>
        <p:nvSpPr>
          <p:cNvPr id="13329" name="AutoShape 17"/>
          <p:cNvSpPr>
            <a:spLocks noChangeArrowheads="1"/>
          </p:cNvSpPr>
          <p:nvPr/>
        </p:nvSpPr>
        <p:spPr bwMode="auto">
          <a:xfrm>
            <a:off x="458788" y="6167438"/>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Paolo Usai</a:t>
            </a:r>
          </a:p>
        </p:txBody>
      </p:sp>
      <p:grpSp>
        <p:nvGrpSpPr>
          <p:cNvPr id="13330" name="Group 18"/>
          <p:cNvGrpSpPr>
            <a:grpSpLocks/>
          </p:cNvGrpSpPr>
          <p:nvPr/>
        </p:nvGrpSpPr>
        <p:grpSpPr bwMode="auto">
          <a:xfrm>
            <a:off x="481013" y="4206875"/>
            <a:ext cx="6173787" cy="209550"/>
            <a:chOff x="237" y="2469"/>
            <a:chExt cx="3937" cy="145"/>
          </a:xfrm>
        </p:grpSpPr>
        <p:sp>
          <p:nvSpPr>
            <p:cNvPr id="13331" name="Line 19"/>
            <p:cNvSpPr>
              <a:spLocks noChangeShapeType="1"/>
            </p:cNvSpPr>
            <p:nvPr/>
          </p:nvSpPr>
          <p:spPr bwMode="auto">
            <a:xfrm>
              <a:off x="1270" y="2545"/>
              <a:ext cx="2904" cy="6"/>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32" name="AutoShape 20"/>
            <p:cNvSpPr>
              <a:spLocks noChangeArrowheads="1"/>
            </p:cNvSpPr>
            <p:nvPr/>
          </p:nvSpPr>
          <p:spPr bwMode="auto">
            <a:xfrm>
              <a:off x="237" y="2469"/>
              <a:ext cx="1134" cy="14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Frédéric Firmin</a:t>
              </a:r>
              <a:endParaRPr lang="en-US" sz="600"/>
            </a:p>
          </p:txBody>
        </p:sp>
      </p:grpSp>
      <p:sp>
        <p:nvSpPr>
          <p:cNvPr id="13334" name="Line 22"/>
          <p:cNvSpPr>
            <a:spLocks noChangeShapeType="1"/>
          </p:cNvSpPr>
          <p:nvPr/>
        </p:nvSpPr>
        <p:spPr bwMode="auto">
          <a:xfrm>
            <a:off x="2044238" y="1668494"/>
            <a:ext cx="4450225" cy="17399"/>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36" name="AutoShape 24"/>
          <p:cNvSpPr>
            <a:spLocks noChangeArrowheads="1"/>
          </p:cNvSpPr>
          <p:nvPr/>
        </p:nvSpPr>
        <p:spPr bwMode="auto">
          <a:xfrm>
            <a:off x="468313" y="1572800"/>
            <a:ext cx="1778208" cy="21023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dirty="0" err="1"/>
              <a:t>Joern</a:t>
            </a:r>
            <a:r>
              <a:rPr lang="en-US" dirty="0"/>
              <a:t> Krause</a:t>
            </a:r>
          </a:p>
        </p:txBody>
      </p:sp>
      <p:sp>
        <p:nvSpPr>
          <p:cNvPr id="13337" name="AutoShape 25"/>
          <p:cNvSpPr>
            <a:spLocks noChangeArrowheads="1"/>
          </p:cNvSpPr>
          <p:nvPr/>
        </p:nvSpPr>
        <p:spPr bwMode="auto">
          <a:xfrm>
            <a:off x="457200" y="965200"/>
            <a:ext cx="1778000" cy="44767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Adrian Scrase</a:t>
            </a:r>
          </a:p>
          <a:p>
            <a:pPr algn="ctr"/>
            <a:r>
              <a:rPr lang="en-US"/>
              <a:t>CTO, ETSI</a:t>
            </a:r>
          </a:p>
        </p:txBody>
      </p:sp>
      <p:grpSp>
        <p:nvGrpSpPr>
          <p:cNvPr id="13338" name="Group 26"/>
          <p:cNvGrpSpPr>
            <a:grpSpLocks/>
          </p:cNvGrpSpPr>
          <p:nvPr/>
        </p:nvGrpSpPr>
        <p:grpSpPr bwMode="auto">
          <a:xfrm>
            <a:off x="458788" y="5362575"/>
            <a:ext cx="5948362" cy="209550"/>
            <a:chOff x="223" y="3184"/>
            <a:chExt cx="3793" cy="145"/>
          </a:xfrm>
        </p:grpSpPr>
        <p:sp>
          <p:nvSpPr>
            <p:cNvPr id="13339" name="Line 27"/>
            <p:cNvSpPr>
              <a:spLocks noChangeShapeType="1"/>
            </p:cNvSpPr>
            <p:nvPr/>
          </p:nvSpPr>
          <p:spPr bwMode="auto">
            <a:xfrm>
              <a:off x="1282" y="3256"/>
              <a:ext cx="2734" cy="0"/>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40" name="AutoShape 28"/>
            <p:cNvSpPr>
              <a:spLocks noChangeArrowheads="1"/>
            </p:cNvSpPr>
            <p:nvPr/>
          </p:nvSpPr>
          <p:spPr bwMode="auto">
            <a:xfrm>
              <a:off x="223" y="3184"/>
              <a:ext cx="1134" cy="14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Patrick Mérias</a:t>
              </a:r>
            </a:p>
          </p:txBody>
        </p:sp>
      </p:grpSp>
      <p:sp>
        <p:nvSpPr>
          <p:cNvPr id="13341" name="Line 29"/>
          <p:cNvSpPr>
            <a:spLocks noChangeShapeType="1"/>
          </p:cNvSpPr>
          <p:nvPr/>
        </p:nvSpPr>
        <p:spPr bwMode="auto">
          <a:xfrm flipV="1">
            <a:off x="2070100" y="5078413"/>
            <a:ext cx="4521200" cy="3175"/>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42" name="AutoShape 30"/>
          <p:cNvSpPr>
            <a:spLocks noChangeArrowheads="1"/>
          </p:cNvSpPr>
          <p:nvPr/>
        </p:nvSpPr>
        <p:spPr bwMode="auto">
          <a:xfrm>
            <a:off x="458788" y="4967288"/>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Kimmo Kymalainen</a:t>
            </a:r>
          </a:p>
        </p:txBody>
      </p:sp>
      <p:sp>
        <p:nvSpPr>
          <p:cNvPr id="13343" name="AutoShape 31"/>
          <p:cNvSpPr>
            <a:spLocks noChangeArrowheads="1"/>
          </p:cNvSpPr>
          <p:nvPr/>
        </p:nvSpPr>
        <p:spPr bwMode="auto">
          <a:xfrm>
            <a:off x="4778375" y="4962525"/>
            <a:ext cx="889000" cy="217488"/>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CT</a:t>
            </a:r>
          </a:p>
        </p:txBody>
      </p:sp>
      <p:sp>
        <p:nvSpPr>
          <p:cNvPr id="13344" name="AutoShape 32"/>
          <p:cNvSpPr>
            <a:spLocks noChangeArrowheads="1"/>
          </p:cNvSpPr>
          <p:nvPr/>
        </p:nvSpPr>
        <p:spPr bwMode="auto">
          <a:xfrm>
            <a:off x="4778375" y="5175250"/>
            <a:ext cx="889000" cy="217488"/>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CT 4</a:t>
            </a:r>
          </a:p>
        </p:txBody>
      </p:sp>
      <p:sp>
        <p:nvSpPr>
          <p:cNvPr id="13345" name="Line 33"/>
          <p:cNvSpPr>
            <a:spLocks noChangeShapeType="1"/>
          </p:cNvSpPr>
          <p:nvPr/>
        </p:nvSpPr>
        <p:spPr bwMode="auto">
          <a:xfrm flipV="1">
            <a:off x="6223000" y="3932238"/>
            <a:ext cx="1641475" cy="0"/>
          </a:xfrm>
          <a:prstGeom prst="line">
            <a:avLst/>
          </a:prstGeom>
          <a:noFill/>
          <a:ln w="101600">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46" name="AutoShape 34"/>
          <p:cNvSpPr>
            <a:spLocks noChangeArrowheads="1"/>
          </p:cNvSpPr>
          <p:nvPr/>
        </p:nvSpPr>
        <p:spPr bwMode="auto">
          <a:xfrm>
            <a:off x="7126288" y="3741738"/>
            <a:ext cx="1763712" cy="35242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dirty="0" err="1"/>
              <a:t>Shicheng</a:t>
            </a:r>
            <a:r>
              <a:rPr lang="en-US" dirty="0"/>
              <a:t> Hu / Olivier </a:t>
            </a:r>
            <a:r>
              <a:rPr lang="en-US" dirty="0" err="1"/>
              <a:t>Genoud</a:t>
            </a:r>
            <a:endParaRPr lang="en-US" dirty="0"/>
          </a:p>
          <a:p>
            <a:pPr algn="ctr"/>
            <a:r>
              <a:rPr lang="en-US" dirty="0"/>
              <a:t>TTCN Support</a:t>
            </a:r>
          </a:p>
        </p:txBody>
      </p:sp>
      <p:sp>
        <p:nvSpPr>
          <p:cNvPr id="13347" name="Line 35"/>
          <p:cNvSpPr>
            <a:spLocks noChangeShapeType="1"/>
          </p:cNvSpPr>
          <p:nvPr/>
        </p:nvSpPr>
        <p:spPr bwMode="auto">
          <a:xfrm>
            <a:off x="2073275" y="3932238"/>
            <a:ext cx="4486275" cy="0"/>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48" name="AutoShape 36"/>
          <p:cNvSpPr>
            <a:spLocks noChangeArrowheads="1"/>
          </p:cNvSpPr>
          <p:nvPr/>
        </p:nvSpPr>
        <p:spPr bwMode="auto">
          <a:xfrm>
            <a:off x="3243263" y="3821113"/>
            <a:ext cx="889000" cy="215900"/>
          </a:xfrm>
          <a:prstGeom prst="flowChartOnlineStorage">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0" anchor="ctr"/>
          <a:lstStyle/>
          <a:p>
            <a:pPr algn="r"/>
            <a:r>
              <a:rPr lang="en-GB" b="1"/>
              <a:t>GERAN 3</a:t>
            </a:r>
          </a:p>
        </p:txBody>
      </p:sp>
      <p:sp>
        <p:nvSpPr>
          <p:cNvPr id="13349" name="AutoShape 37"/>
          <p:cNvSpPr>
            <a:spLocks noChangeArrowheads="1"/>
          </p:cNvSpPr>
          <p:nvPr/>
        </p:nvSpPr>
        <p:spPr bwMode="auto">
          <a:xfrm>
            <a:off x="468313" y="3833813"/>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Ingbert Sigovich</a:t>
            </a:r>
          </a:p>
        </p:txBody>
      </p:sp>
      <p:sp>
        <p:nvSpPr>
          <p:cNvPr id="13350" name="AutoShape 38"/>
          <p:cNvSpPr>
            <a:spLocks noChangeArrowheads="1"/>
          </p:cNvSpPr>
          <p:nvPr/>
        </p:nvSpPr>
        <p:spPr bwMode="auto">
          <a:xfrm>
            <a:off x="2501900" y="3821113"/>
            <a:ext cx="889000" cy="21590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RAN 5</a:t>
            </a:r>
          </a:p>
        </p:txBody>
      </p:sp>
      <p:sp>
        <p:nvSpPr>
          <p:cNvPr id="13351" name="Line 39"/>
          <p:cNvSpPr>
            <a:spLocks noChangeShapeType="1"/>
          </p:cNvSpPr>
          <p:nvPr/>
        </p:nvSpPr>
        <p:spPr bwMode="auto">
          <a:xfrm>
            <a:off x="2093913" y="3171825"/>
            <a:ext cx="4489450" cy="17463"/>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53" name="AutoShape 41"/>
          <p:cNvSpPr>
            <a:spLocks noChangeArrowheads="1"/>
          </p:cNvSpPr>
          <p:nvPr/>
        </p:nvSpPr>
        <p:spPr bwMode="auto">
          <a:xfrm>
            <a:off x="4731423" y="3071254"/>
            <a:ext cx="889000" cy="21590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dirty="0"/>
              <a:t>CT 3</a:t>
            </a:r>
          </a:p>
        </p:txBody>
      </p:sp>
      <p:sp>
        <p:nvSpPr>
          <p:cNvPr id="13354" name="Line 42"/>
          <p:cNvSpPr>
            <a:spLocks noChangeShapeType="1"/>
          </p:cNvSpPr>
          <p:nvPr/>
        </p:nvSpPr>
        <p:spPr bwMode="auto">
          <a:xfrm flipV="1">
            <a:off x="2098675" y="4681538"/>
            <a:ext cx="4521200" cy="3175"/>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55" name="AutoShape 43"/>
          <p:cNvSpPr>
            <a:spLocks noChangeArrowheads="1"/>
          </p:cNvSpPr>
          <p:nvPr/>
        </p:nvSpPr>
        <p:spPr bwMode="auto">
          <a:xfrm>
            <a:off x="468313" y="4584700"/>
            <a:ext cx="1778000" cy="21113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Xavier Piednoir</a:t>
            </a:r>
          </a:p>
        </p:txBody>
      </p:sp>
      <p:sp>
        <p:nvSpPr>
          <p:cNvPr id="13356" name="AutoShape 44" descr="Dark downward diagonal"/>
          <p:cNvSpPr>
            <a:spLocks noChangeArrowheads="1"/>
          </p:cNvSpPr>
          <p:nvPr/>
        </p:nvSpPr>
        <p:spPr bwMode="auto">
          <a:xfrm>
            <a:off x="5518150" y="4572000"/>
            <a:ext cx="889000" cy="217488"/>
          </a:xfrm>
          <a:prstGeom prst="flowChartOnlineStorage">
            <a:avLst/>
          </a:prstGeom>
          <a:pattFill prst="dkDnDiag">
            <a:fgClr>
              <a:srgbClr val="DDDDDD"/>
            </a:fgClr>
            <a:bgClr>
              <a:srgbClr val="FFFFFF"/>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solidFill>
                  <a:srgbClr val="777777"/>
                </a:solidFill>
              </a:rPr>
              <a:t>SCP</a:t>
            </a:r>
          </a:p>
        </p:txBody>
      </p:sp>
      <p:sp>
        <p:nvSpPr>
          <p:cNvPr id="13357" name="AutoShape 45"/>
          <p:cNvSpPr>
            <a:spLocks noChangeArrowheads="1"/>
          </p:cNvSpPr>
          <p:nvPr/>
        </p:nvSpPr>
        <p:spPr bwMode="auto">
          <a:xfrm>
            <a:off x="4778375" y="4572000"/>
            <a:ext cx="889000" cy="217488"/>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CT 6</a:t>
            </a:r>
          </a:p>
        </p:txBody>
      </p:sp>
      <p:sp>
        <p:nvSpPr>
          <p:cNvPr id="13358" name="Line 46"/>
          <p:cNvSpPr>
            <a:spLocks noChangeShapeType="1"/>
          </p:cNvSpPr>
          <p:nvPr/>
        </p:nvSpPr>
        <p:spPr bwMode="auto">
          <a:xfrm>
            <a:off x="2174875" y="5870575"/>
            <a:ext cx="4429125" cy="0"/>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59" name="Line 47"/>
          <p:cNvSpPr>
            <a:spLocks noChangeShapeType="1"/>
          </p:cNvSpPr>
          <p:nvPr/>
        </p:nvSpPr>
        <p:spPr bwMode="auto">
          <a:xfrm flipV="1">
            <a:off x="2005013" y="3521075"/>
            <a:ext cx="4725987" cy="19050"/>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60" name="AutoShape 48"/>
          <p:cNvSpPr>
            <a:spLocks noChangeArrowheads="1"/>
          </p:cNvSpPr>
          <p:nvPr/>
        </p:nvSpPr>
        <p:spPr bwMode="auto">
          <a:xfrm>
            <a:off x="3986213" y="3433763"/>
            <a:ext cx="889000" cy="2174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SA</a:t>
            </a:r>
          </a:p>
        </p:txBody>
      </p:sp>
      <p:sp>
        <p:nvSpPr>
          <p:cNvPr id="13361" name="AutoShape 49"/>
          <p:cNvSpPr>
            <a:spLocks noChangeArrowheads="1"/>
          </p:cNvSpPr>
          <p:nvPr/>
        </p:nvSpPr>
        <p:spPr bwMode="auto">
          <a:xfrm>
            <a:off x="468313" y="3436938"/>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Maurice Pope</a:t>
            </a:r>
          </a:p>
        </p:txBody>
      </p:sp>
      <p:sp>
        <p:nvSpPr>
          <p:cNvPr id="13362" name="AutoShape 50"/>
          <p:cNvSpPr>
            <a:spLocks noChangeArrowheads="1"/>
          </p:cNvSpPr>
          <p:nvPr/>
        </p:nvSpPr>
        <p:spPr bwMode="auto">
          <a:xfrm>
            <a:off x="3986213" y="3643313"/>
            <a:ext cx="889000" cy="2174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SA 2</a:t>
            </a:r>
          </a:p>
        </p:txBody>
      </p:sp>
      <p:sp>
        <p:nvSpPr>
          <p:cNvPr id="13363" name="Line 51"/>
          <p:cNvSpPr>
            <a:spLocks noChangeShapeType="1"/>
          </p:cNvSpPr>
          <p:nvPr/>
        </p:nvSpPr>
        <p:spPr bwMode="auto">
          <a:xfrm flipV="1">
            <a:off x="2016125" y="6659563"/>
            <a:ext cx="4559300" cy="4762"/>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64" name="AutoShape 52"/>
          <p:cNvSpPr>
            <a:spLocks noChangeArrowheads="1"/>
          </p:cNvSpPr>
          <p:nvPr/>
        </p:nvSpPr>
        <p:spPr bwMode="auto">
          <a:xfrm>
            <a:off x="433388" y="6559550"/>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Stefania Sesia</a:t>
            </a:r>
          </a:p>
        </p:txBody>
      </p:sp>
      <p:sp>
        <p:nvSpPr>
          <p:cNvPr id="13365" name="AutoShape 53"/>
          <p:cNvSpPr>
            <a:spLocks noChangeArrowheads="1"/>
          </p:cNvSpPr>
          <p:nvPr/>
        </p:nvSpPr>
        <p:spPr bwMode="auto">
          <a:xfrm>
            <a:off x="2501900" y="6551613"/>
            <a:ext cx="889000" cy="21590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RAN 4</a:t>
            </a:r>
          </a:p>
        </p:txBody>
      </p:sp>
      <p:sp>
        <p:nvSpPr>
          <p:cNvPr id="13366" name="AutoShape 54"/>
          <p:cNvSpPr>
            <a:spLocks noChangeArrowheads="1"/>
          </p:cNvSpPr>
          <p:nvPr/>
        </p:nvSpPr>
        <p:spPr bwMode="auto">
          <a:xfrm>
            <a:off x="481013" y="1963738"/>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Alain Sultan</a:t>
            </a:r>
          </a:p>
        </p:txBody>
      </p:sp>
      <p:sp>
        <p:nvSpPr>
          <p:cNvPr id="13368" name="AutoShape 56"/>
          <p:cNvSpPr>
            <a:spLocks noChangeArrowheads="1"/>
          </p:cNvSpPr>
          <p:nvPr/>
        </p:nvSpPr>
        <p:spPr bwMode="auto">
          <a:xfrm>
            <a:off x="3984625" y="1963738"/>
            <a:ext cx="890588" cy="21590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dirty="0"/>
              <a:t>SA 1</a:t>
            </a:r>
          </a:p>
        </p:txBody>
      </p:sp>
      <p:sp>
        <p:nvSpPr>
          <p:cNvPr id="13369" name="Line 57"/>
          <p:cNvSpPr>
            <a:spLocks noChangeShapeType="1"/>
          </p:cNvSpPr>
          <p:nvPr/>
        </p:nvSpPr>
        <p:spPr bwMode="auto">
          <a:xfrm>
            <a:off x="2073275" y="2786063"/>
            <a:ext cx="4487863" cy="17462"/>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70" name="AutoShape 58"/>
          <p:cNvSpPr>
            <a:spLocks noChangeArrowheads="1"/>
          </p:cNvSpPr>
          <p:nvPr/>
        </p:nvSpPr>
        <p:spPr bwMode="auto">
          <a:xfrm>
            <a:off x="458788" y="2681288"/>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Dionisio Zumerle</a:t>
            </a:r>
          </a:p>
        </p:txBody>
      </p:sp>
      <p:sp>
        <p:nvSpPr>
          <p:cNvPr id="13371" name="AutoShape 59"/>
          <p:cNvSpPr>
            <a:spLocks noChangeArrowheads="1"/>
          </p:cNvSpPr>
          <p:nvPr/>
        </p:nvSpPr>
        <p:spPr bwMode="auto">
          <a:xfrm>
            <a:off x="3986213" y="2695575"/>
            <a:ext cx="889000" cy="21590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SA 3</a:t>
            </a:r>
          </a:p>
        </p:txBody>
      </p:sp>
      <p:sp>
        <p:nvSpPr>
          <p:cNvPr id="13372" name="AutoShape 60"/>
          <p:cNvSpPr>
            <a:spLocks noChangeArrowheads="1"/>
          </p:cNvSpPr>
          <p:nvPr/>
        </p:nvSpPr>
        <p:spPr bwMode="auto">
          <a:xfrm>
            <a:off x="3986213" y="2890838"/>
            <a:ext cx="889000" cy="21590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SA 5</a:t>
            </a:r>
          </a:p>
        </p:txBody>
      </p:sp>
      <p:sp>
        <p:nvSpPr>
          <p:cNvPr id="13373" name="AutoShape 61"/>
          <p:cNvSpPr>
            <a:spLocks noChangeArrowheads="1"/>
          </p:cNvSpPr>
          <p:nvPr/>
        </p:nvSpPr>
        <p:spPr bwMode="auto">
          <a:xfrm>
            <a:off x="7107238" y="2543175"/>
            <a:ext cx="1778000" cy="49212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Kevin Flynn</a:t>
            </a:r>
          </a:p>
          <a:p>
            <a:pPr algn="ctr"/>
            <a:r>
              <a:rPr lang="en-GB"/>
              <a:t>Marketing and Communications </a:t>
            </a:r>
            <a:endParaRPr lang="en-US"/>
          </a:p>
        </p:txBody>
      </p:sp>
      <p:sp>
        <p:nvSpPr>
          <p:cNvPr id="13374" name="AutoShape 62"/>
          <p:cNvSpPr>
            <a:spLocks noChangeArrowheads="1"/>
          </p:cNvSpPr>
          <p:nvPr/>
        </p:nvSpPr>
        <p:spPr bwMode="auto">
          <a:xfrm>
            <a:off x="2482850" y="5357813"/>
            <a:ext cx="889000" cy="2174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RAN 1</a:t>
            </a:r>
          </a:p>
        </p:txBody>
      </p:sp>
      <p:sp>
        <p:nvSpPr>
          <p:cNvPr id="13375" name="AutoShape 63"/>
          <p:cNvSpPr>
            <a:spLocks noChangeArrowheads="1"/>
          </p:cNvSpPr>
          <p:nvPr/>
        </p:nvSpPr>
        <p:spPr bwMode="auto">
          <a:xfrm>
            <a:off x="4778375" y="4181475"/>
            <a:ext cx="890588" cy="217488"/>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CT 1</a:t>
            </a:r>
          </a:p>
        </p:txBody>
      </p:sp>
      <p:sp>
        <p:nvSpPr>
          <p:cNvPr id="13376" name="Line 64"/>
          <p:cNvSpPr>
            <a:spLocks noChangeShapeType="1"/>
          </p:cNvSpPr>
          <p:nvPr/>
        </p:nvSpPr>
        <p:spPr bwMode="auto">
          <a:xfrm>
            <a:off x="2003425" y="2422525"/>
            <a:ext cx="4506913" cy="12700"/>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77" name="AutoShape 65"/>
          <p:cNvSpPr>
            <a:spLocks noChangeArrowheads="1"/>
          </p:cNvSpPr>
          <p:nvPr/>
        </p:nvSpPr>
        <p:spPr bwMode="auto">
          <a:xfrm>
            <a:off x="2482850" y="2308225"/>
            <a:ext cx="889000" cy="217488"/>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RAN3</a:t>
            </a:r>
          </a:p>
        </p:txBody>
      </p:sp>
      <p:sp>
        <p:nvSpPr>
          <p:cNvPr id="13378" name="AutoShape 66"/>
          <p:cNvSpPr>
            <a:spLocks noChangeArrowheads="1"/>
          </p:cNvSpPr>
          <p:nvPr/>
        </p:nvSpPr>
        <p:spPr bwMode="auto">
          <a:xfrm>
            <a:off x="2501900" y="1571625"/>
            <a:ext cx="889000" cy="2174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RAN</a:t>
            </a:r>
          </a:p>
        </p:txBody>
      </p:sp>
      <p:sp>
        <p:nvSpPr>
          <p:cNvPr id="13382" name="AutoShape 70"/>
          <p:cNvSpPr>
            <a:spLocks noChangeArrowheads="1"/>
          </p:cNvSpPr>
          <p:nvPr/>
        </p:nvSpPr>
        <p:spPr bwMode="auto">
          <a:xfrm>
            <a:off x="3243263" y="5781675"/>
            <a:ext cx="889000" cy="217488"/>
          </a:xfrm>
          <a:prstGeom prst="flowChartOnlineStorage">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0" anchor="ctr"/>
          <a:lstStyle/>
          <a:p>
            <a:pPr algn="r"/>
            <a:r>
              <a:rPr lang="en-GB" b="1"/>
              <a:t>GERAN 2</a:t>
            </a:r>
          </a:p>
        </p:txBody>
      </p:sp>
      <p:sp>
        <p:nvSpPr>
          <p:cNvPr id="13383" name="AutoShape 71"/>
          <p:cNvSpPr>
            <a:spLocks noChangeArrowheads="1"/>
          </p:cNvSpPr>
          <p:nvPr/>
        </p:nvSpPr>
        <p:spPr bwMode="auto">
          <a:xfrm>
            <a:off x="468313" y="2349500"/>
            <a:ext cx="1778000" cy="21113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Juha Korhonen</a:t>
            </a:r>
          </a:p>
        </p:txBody>
      </p:sp>
      <p:sp>
        <p:nvSpPr>
          <p:cNvPr id="13384" name="AutoShape 72"/>
          <p:cNvSpPr>
            <a:spLocks noChangeArrowheads="1"/>
          </p:cNvSpPr>
          <p:nvPr/>
        </p:nvSpPr>
        <p:spPr bwMode="auto">
          <a:xfrm>
            <a:off x="433388" y="6557963"/>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IssamToufik</a:t>
            </a:r>
          </a:p>
        </p:txBody>
      </p:sp>
      <p:sp>
        <p:nvSpPr>
          <p:cNvPr id="13385" name="AutoShape 73"/>
          <p:cNvSpPr>
            <a:spLocks noChangeArrowheads="1"/>
          </p:cNvSpPr>
          <p:nvPr/>
        </p:nvSpPr>
        <p:spPr bwMode="auto">
          <a:xfrm>
            <a:off x="468313" y="5765800"/>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Gert Thomasen</a:t>
            </a:r>
          </a:p>
        </p:txBody>
      </p:sp>
      <p:sp>
        <p:nvSpPr>
          <p:cNvPr id="13386" name="AutoShape 74"/>
          <p:cNvSpPr>
            <a:spLocks noChangeArrowheads="1"/>
          </p:cNvSpPr>
          <p:nvPr/>
        </p:nvSpPr>
        <p:spPr bwMode="auto">
          <a:xfrm>
            <a:off x="458788" y="3066196"/>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dirty="0" err="1"/>
              <a:t>Jiwan</a:t>
            </a:r>
            <a:r>
              <a:rPr lang="en-US" dirty="0"/>
              <a:t> Han</a:t>
            </a:r>
          </a:p>
        </p:txBody>
      </p:sp>
      <p:sp>
        <p:nvSpPr>
          <p:cNvPr id="13387" name="AutoShape 75"/>
          <p:cNvSpPr>
            <a:spLocks noChangeArrowheads="1"/>
          </p:cNvSpPr>
          <p:nvPr/>
        </p:nvSpPr>
        <p:spPr bwMode="auto">
          <a:xfrm>
            <a:off x="457200" y="2670175"/>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Mirko Cano</a:t>
            </a:r>
          </a:p>
        </p:txBody>
      </p:sp>
      <p:sp>
        <p:nvSpPr>
          <p:cNvPr id="13392" name="Line 80"/>
          <p:cNvSpPr>
            <a:spLocks noChangeShapeType="1"/>
          </p:cNvSpPr>
          <p:nvPr/>
        </p:nvSpPr>
        <p:spPr bwMode="auto">
          <a:xfrm flipV="1">
            <a:off x="6627813" y="3411538"/>
            <a:ext cx="1641475" cy="0"/>
          </a:xfrm>
          <a:prstGeom prst="line">
            <a:avLst/>
          </a:prstGeom>
          <a:noFill/>
          <a:ln w="101600">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88" name="AutoShape 76"/>
          <p:cNvSpPr>
            <a:spLocks noChangeArrowheads="1"/>
          </p:cNvSpPr>
          <p:nvPr/>
        </p:nvSpPr>
        <p:spPr bwMode="auto">
          <a:xfrm>
            <a:off x="7134225" y="3217863"/>
            <a:ext cx="1778000" cy="43497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Nicolas Barbance</a:t>
            </a:r>
            <a:br>
              <a:rPr lang="en-US"/>
            </a:br>
            <a:r>
              <a:rPr lang="en-US"/>
              <a:t>IT Systems Administrator</a:t>
            </a:r>
            <a:r>
              <a:rPr lang="en-GB"/>
              <a:t> </a:t>
            </a:r>
            <a:endParaRPr lang="en-US"/>
          </a:p>
        </p:txBody>
      </p:sp>
      <p:sp>
        <p:nvSpPr>
          <p:cNvPr id="13390" name="AutoShape 78"/>
          <p:cNvSpPr>
            <a:spLocks noChangeArrowheads="1"/>
          </p:cNvSpPr>
          <p:nvPr/>
        </p:nvSpPr>
        <p:spPr bwMode="auto">
          <a:xfrm>
            <a:off x="2701925" y="1087438"/>
            <a:ext cx="889000" cy="217487"/>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PCG</a:t>
            </a:r>
          </a:p>
        </p:txBody>
      </p:sp>
      <p:sp>
        <p:nvSpPr>
          <p:cNvPr id="13335" name="AutoShape 23"/>
          <p:cNvSpPr>
            <a:spLocks noChangeArrowheads="1"/>
          </p:cNvSpPr>
          <p:nvPr/>
        </p:nvSpPr>
        <p:spPr bwMode="auto">
          <a:xfrm>
            <a:off x="2516083" y="1779963"/>
            <a:ext cx="889104" cy="217488"/>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dirty="0"/>
              <a:t>RAN 2</a:t>
            </a:r>
          </a:p>
        </p:txBody>
      </p:sp>
      <p:sp>
        <p:nvSpPr>
          <p:cNvPr id="79" name="Text Box 12"/>
          <p:cNvSpPr txBox="1">
            <a:spLocks noChangeArrowheads="1"/>
          </p:cNvSpPr>
          <p:nvPr/>
        </p:nvSpPr>
        <p:spPr bwMode="auto">
          <a:xfrm>
            <a:off x="7016873" y="6032500"/>
            <a:ext cx="1928813" cy="244475"/>
          </a:xfrm>
          <a:prstGeom prst="rect">
            <a:avLst/>
          </a:prstGeom>
          <a:solidFill>
            <a:schemeClr val="bg1"/>
          </a:solidFill>
          <a:ln>
            <a:noFill/>
          </a:ln>
          <a:effectLst/>
        </p:spPr>
        <p:txBody>
          <a:bodyPr>
            <a:spAutoFit/>
          </a:bodyPr>
          <a:lstStyle/>
          <a:p>
            <a:pPr algn="r">
              <a:spcBef>
                <a:spcPct val="50000"/>
              </a:spcBef>
            </a:pPr>
            <a:r>
              <a:rPr lang="en-GB" dirty="0" smtClean="0"/>
              <a:t>2014-01-01</a:t>
            </a:r>
            <a:endParaRPr lang="en-GB" dirty="0"/>
          </a:p>
        </p:txBody>
      </p:sp>
      <p:sp>
        <p:nvSpPr>
          <p:cNvPr id="77" name="AutoShape 74"/>
          <p:cNvSpPr>
            <a:spLocks noChangeArrowheads="1"/>
          </p:cNvSpPr>
          <p:nvPr/>
        </p:nvSpPr>
        <p:spPr bwMode="auto">
          <a:xfrm>
            <a:off x="469167" y="3059814"/>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dirty="0" smtClean="0"/>
              <a:t>Yong-Jun Chung</a:t>
            </a:r>
            <a:endParaRPr lang="en-US" dirty="0"/>
          </a:p>
        </p:txBody>
      </p:sp>
      <p:sp>
        <p:nvSpPr>
          <p:cNvPr id="78" name="AutoShape 34"/>
          <p:cNvSpPr>
            <a:spLocks noChangeArrowheads="1"/>
          </p:cNvSpPr>
          <p:nvPr/>
        </p:nvSpPr>
        <p:spPr bwMode="auto">
          <a:xfrm>
            <a:off x="7159626" y="3744119"/>
            <a:ext cx="1763712" cy="35242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dirty="0" smtClean="0"/>
              <a:t>Olivier </a:t>
            </a:r>
            <a:r>
              <a:rPr lang="en-US" dirty="0" err="1"/>
              <a:t>Genoud</a:t>
            </a:r>
            <a:endParaRPr lang="en-US" dirty="0"/>
          </a:p>
          <a:p>
            <a:pPr algn="ctr"/>
            <a:r>
              <a:rPr lang="en-US" dirty="0"/>
              <a:t>TTCN Support</a:t>
            </a:r>
          </a:p>
        </p:txBody>
      </p:sp>
    </p:spTree>
    <p:extLst>
      <p:ext uri="{BB962C8B-B14F-4D97-AF65-F5344CB8AC3E}">
        <p14:creationId xmlns:p14="http://schemas.microsoft.com/office/powerpoint/2010/main" val="110800825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2000"/>
                                        <p:tgtEl>
                                          <p:spTgt spid="13386"/>
                                        </p:tgtEl>
                                      </p:cBhvr>
                                    </p:animEffect>
                                    <p:anim calcmode="lin" valueType="num">
                                      <p:cBhvr>
                                        <p:cTn id="7" dur="2000"/>
                                        <p:tgtEl>
                                          <p:spTgt spid="13386"/>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13386"/>
                                        </p:tgtEl>
                                        <p:attrNameLst>
                                          <p:attrName>ppt_h</p:attrName>
                                        </p:attrNameLst>
                                      </p:cBhvr>
                                      <p:tavLst>
                                        <p:tav tm="0">
                                          <p:val>
                                            <p:strVal val="ppt_h"/>
                                          </p:val>
                                        </p:tav>
                                        <p:tav tm="100000">
                                          <p:val>
                                            <p:strVal val="ppt_h"/>
                                          </p:val>
                                        </p:tav>
                                      </p:tavLst>
                                    </p:anim>
                                    <p:set>
                                      <p:cBhvr>
                                        <p:cTn id="9" dur="1" fill="hold">
                                          <p:stCondLst>
                                            <p:cond delay="1999"/>
                                          </p:stCondLst>
                                        </p:cTn>
                                        <p:tgtEl>
                                          <p:spTgt spid="13386"/>
                                        </p:tgtEl>
                                        <p:attrNameLst>
                                          <p:attrName>style.visibility</p:attrName>
                                        </p:attrNameLst>
                                      </p:cBhvr>
                                      <p:to>
                                        <p:strVal val="hidden"/>
                                      </p:to>
                                    </p:set>
                                  </p:childTnLst>
                                </p:cTn>
                              </p:par>
                            </p:childTnLst>
                          </p:cTn>
                        </p:par>
                        <p:par>
                          <p:cTn id="10" fill="hold">
                            <p:stCondLst>
                              <p:cond delay="2000"/>
                            </p:stCondLst>
                            <p:childTnLst>
                              <p:par>
                                <p:cTn id="11" presetID="42" presetClass="path" presetSubtype="0" accel="50000" decel="50000" fill="hold" grpId="0" nodeType="afterEffect">
                                  <p:stCondLst>
                                    <p:cond delay="0"/>
                                  </p:stCondLst>
                                  <p:childTnLst>
                                    <p:animMotion origin="layout" path="M -2.22222E-6 2.59259E-6 L 0.00573 -0.16088 " pathEditMode="relative" rAng="0" ptsTypes="AA">
                                      <p:cBhvr>
                                        <p:cTn id="12" dur="2000" fill="hold"/>
                                        <p:tgtEl>
                                          <p:spTgt spid="13353"/>
                                        </p:tgtEl>
                                        <p:attrNameLst>
                                          <p:attrName>ppt_x</p:attrName>
                                          <p:attrName>ppt_y</p:attrName>
                                        </p:attrNameLst>
                                      </p:cBhvr>
                                      <p:rCtr x="278" y="-8056"/>
                                    </p:animMotion>
                                  </p:childTnLst>
                                </p:cTn>
                              </p:par>
                            </p:childTnLst>
                          </p:cTn>
                        </p:par>
                        <p:par>
                          <p:cTn id="13" fill="hold">
                            <p:stCondLst>
                              <p:cond delay="4000"/>
                            </p:stCondLst>
                            <p:childTnLst>
                              <p:par>
                                <p:cTn id="14" presetID="10" presetClass="entr" presetSubtype="0" fill="hold" grpId="0" nodeType="after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fade">
                                      <p:cBhvr>
                                        <p:cTn id="16" dur="500"/>
                                        <p:tgtEl>
                                          <p:spTgt spid="77"/>
                                        </p:tgtEl>
                                      </p:cBhvr>
                                    </p:animEffect>
                                  </p:childTnLst>
                                </p:cTn>
                              </p:par>
                            </p:childTnLst>
                          </p:cTn>
                        </p:par>
                        <p:par>
                          <p:cTn id="17" fill="hold">
                            <p:stCondLst>
                              <p:cond delay="4500"/>
                            </p:stCondLst>
                            <p:childTnLst>
                              <p:par>
                                <p:cTn id="18" presetID="42" presetClass="path" presetSubtype="0" accel="50000" decel="50000" fill="hold" grpId="0" nodeType="afterEffect">
                                  <p:stCondLst>
                                    <p:cond delay="0"/>
                                  </p:stCondLst>
                                  <p:childTnLst>
                                    <p:animMotion origin="layout" path="M -4.72222E-6 -1.48148E-6 L 0.00469 0.19028 " pathEditMode="relative" rAng="0" ptsTypes="AA">
                                      <p:cBhvr>
                                        <p:cTn id="19" dur="2000" fill="hold"/>
                                        <p:tgtEl>
                                          <p:spTgt spid="13335"/>
                                        </p:tgtEl>
                                        <p:attrNameLst>
                                          <p:attrName>ppt_x</p:attrName>
                                          <p:attrName>ppt_y</p:attrName>
                                        </p:attrNameLst>
                                      </p:cBhvr>
                                      <p:rCtr x="226" y="9514"/>
                                    </p:animMotion>
                                  </p:childTnLst>
                                </p:cTn>
                              </p:par>
                            </p:childTnLst>
                          </p:cTn>
                        </p:par>
                        <p:par>
                          <p:cTn id="20" fill="hold">
                            <p:stCondLst>
                              <p:cond delay="6500"/>
                            </p:stCondLst>
                            <p:childTnLst>
                              <p:par>
                                <p:cTn id="21" presetID="22" presetClass="exit" presetSubtype="4" fill="hold" grpId="0" nodeType="afterEffect">
                                  <p:stCondLst>
                                    <p:cond delay="0"/>
                                  </p:stCondLst>
                                  <p:childTnLst>
                                    <p:animEffect transition="out" filter="wipe(down)">
                                      <p:cBhvr>
                                        <p:cTn id="22" dur="500"/>
                                        <p:tgtEl>
                                          <p:spTgt spid="13346"/>
                                        </p:tgtEl>
                                      </p:cBhvr>
                                    </p:animEffect>
                                    <p:set>
                                      <p:cBhvr>
                                        <p:cTn id="23" dur="1" fill="hold">
                                          <p:stCondLst>
                                            <p:cond delay="499"/>
                                          </p:stCondLst>
                                        </p:cTn>
                                        <p:tgtEl>
                                          <p:spTgt spid="13346"/>
                                        </p:tgtEl>
                                        <p:attrNameLst>
                                          <p:attrName>style.visibility</p:attrName>
                                        </p:attrNameLst>
                                      </p:cBhvr>
                                      <p:to>
                                        <p:strVal val="hidden"/>
                                      </p:to>
                                    </p:set>
                                  </p:childTnLst>
                                </p:cTn>
                              </p:par>
                            </p:childTnLst>
                          </p:cTn>
                        </p:par>
                        <p:par>
                          <p:cTn id="24" fill="hold">
                            <p:stCondLst>
                              <p:cond delay="7000"/>
                            </p:stCondLst>
                            <p:childTnLst>
                              <p:par>
                                <p:cTn id="25" presetID="22" presetClass="entr" presetSubtype="4" fill="hold" grpId="0" nodeType="afterEffect">
                                  <p:stCondLst>
                                    <p:cond delay="0"/>
                                  </p:stCondLst>
                                  <p:childTnLst>
                                    <p:set>
                                      <p:cBhvr>
                                        <p:cTn id="26" dur="1" fill="hold">
                                          <p:stCondLst>
                                            <p:cond delay="0"/>
                                          </p:stCondLst>
                                        </p:cTn>
                                        <p:tgtEl>
                                          <p:spTgt spid="78"/>
                                        </p:tgtEl>
                                        <p:attrNameLst>
                                          <p:attrName>style.visibility</p:attrName>
                                        </p:attrNameLst>
                                      </p:cBhvr>
                                      <p:to>
                                        <p:strVal val="visible"/>
                                      </p:to>
                                    </p:set>
                                    <p:animEffect transition="in" filter="wipe(down)">
                                      <p:cBhvr>
                                        <p:cTn id="27" dur="500"/>
                                        <p:tgtEl>
                                          <p:spTgt spid="78"/>
                                        </p:tgtEl>
                                      </p:cBhvr>
                                    </p:animEffect>
                                  </p:childTnLst>
                                </p:cTn>
                              </p:par>
                            </p:childTnLst>
                          </p:cTn>
                        </p:par>
                        <p:par>
                          <p:cTn id="28" fill="hold">
                            <p:stCondLst>
                              <p:cond delay="7500"/>
                            </p:stCondLst>
                            <p:childTnLst>
                              <p:par>
                                <p:cTn id="29" presetID="10" presetClass="entr" presetSubtype="0" fill="hold" grpId="0"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46" grpId="0" animBg="1"/>
      <p:bldP spid="13353" grpId="0" animBg="1"/>
      <p:bldP spid="13386" grpId="0" animBg="1"/>
      <p:bldP spid="13335" grpId="0" animBg="1"/>
      <p:bldP spid="79" grpId="0" animBg="1"/>
      <p:bldP spid="77" grpId="0" animBg="1"/>
      <p:bldP spid="7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684213" y="908050"/>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Exciting statistics !</a:t>
            </a:r>
            <a:endParaRPr lang="en-GB" sz="2800"/>
          </a:p>
        </p:txBody>
      </p:sp>
      <p:sp>
        <p:nvSpPr>
          <p:cNvPr id="14339" name="Text Box 3"/>
          <p:cNvSpPr txBox="1">
            <a:spLocks noChangeArrowheads="1"/>
          </p:cNvSpPr>
          <p:nvPr/>
        </p:nvSpPr>
        <p:spPr bwMode="auto">
          <a:xfrm>
            <a:off x="4189413" y="5964238"/>
            <a:ext cx="49545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sz="1800" i="1" dirty="0">
                <a:latin typeface="Times New Roman" panose="02020603050405020304" pitchFamily="18" charset="0"/>
              </a:rPr>
              <a:t>Skip to slide </a:t>
            </a:r>
            <a:r>
              <a:rPr lang="en-GB" sz="1800" i="1" dirty="0" smtClean="0">
                <a:latin typeface="Times New Roman" panose="02020603050405020304" pitchFamily="18" charset="0"/>
              </a:rPr>
              <a:t>18 </a:t>
            </a:r>
            <a:r>
              <a:rPr lang="en-GB" sz="1800" i="1" dirty="0">
                <a:latin typeface="Times New Roman" panose="02020603050405020304" pitchFamily="18" charset="0"/>
              </a:rPr>
              <a:t>if you are not excited by stats.</a:t>
            </a:r>
          </a:p>
        </p:txBody>
      </p:sp>
    </p:spTree>
  </p:cSld>
  <p:clrMapOvr>
    <a:masterClrMapping/>
  </p:clrMapOvr>
  <p:transition spd="slow">
    <p:cover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97091" y="1330412"/>
            <a:ext cx="7949817" cy="4197175"/>
          </a:xfrm>
          <a:prstGeom prst="rect">
            <a:avLst/>
          </a:prstGeom>
        </p:spPr>
      </p:pic>
    </p:spTree>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91755" y="1325086"/>
            <a:ext cx="7960490" cy="4207828"/>
          </a:xfrm>
          <a:prstGeom prst="rect">
            <a:avLst/>
          </a:prstGeom>
        </p:spPr>
      </p:pic>
    </p:spTree>
  </p:cSld>
  <p:clrMapOvr>
    <a:masterClrMapping/>
  </p:clrMapOvr>
  <p:transition spd="slow">
    <p:cover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462954" y="4688851"/>
            <a:ext cx="3729304" cy="1764203"/>
          </a:xfrm>
          <a:prstGeom prst="rect">
            <a:avLst/>
          </a:prstGeom>
        </p:spPr>
      </p:pic>
      <p:sp>
        <p:nvSpPr>
          <p:cNvPr id="17411" name="Text Box 3"/>
          <p:cNvSpPr txBox="1">
            <a:spLocks noChangeArrowheads="1"/>
          </p:cNvSpPr>
          <p:nvPr/>
        </p:nvSpPr>
        <p:spPr bwMode="auto">
          <a:xfrm>
            <a:off x="54975" y="5693997"/>
            <a:ext cx="32035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200" dirty="0"/>
              <a:t>* Based on delegates’ postal addresses</a:t>
            </a:r>
          </a:p>
        </p:txBody>
      </p:sp>
      <p:sp>
        <p:nvSpPr>
          <p:cNvPr id="17412" name="Rectangle 4"/>
          <p:cNvSpPr>
            <a:spLocks noChangeArrowheads="1"/>
          </p:cNvSpPr>
          <p:nvPr/>
        </p:nvSpPr>
        <p:spPr bwMode="auto">
          <a:xfrm>
            <a:off x="5219700" y="1066800"/>
            <a:ext cx="3810000"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600">
                <a:latin typeface="Times New Roman" panose="02020603050405020304" pitchFamily="18" charset="0"/>
              </a:rPr>
              <a:t>from query 2008-02-21_meeting-attendance-by-region_step02 </a:t>
            </a:r>
          </a:p>
        </p:txBody>
      </p:sp>
      <p:sp>
        <p:nvSpPr>
          <p:cNvPr id="17413" name="Rectangle 5"/>
          <p:cNvSpPr>
            <a:spLocks noChangeArrowheads="1"/>
          </p:cNvSpPr>
          <p:nvPr/>
        </p:nvSpPr>
        <p:spPr bwMode="auto">
          <a:xfrm>
            <a:off x="1652954" y="6132513"/>
            <a:ext cx="3810000"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600" dirty="0">
                <a:latin typeface="Times New Roman" panose="02020603050405020304" pitchFamily="18" charset="0"/>
              </a:rPr>
              <a:t>from query 2008-02-21_meeting-attendance-by-region-and-quarter_step03</a:t>
            </a:r>
          </a:p>
        </p:txBody>
      </p:sp>
      <p:sp>
        <p:nvSpPr>
          <p:cNvPr id="17414" name="Text Box 6"/>
          <p:cNvSpPr txBox="1">
            <a:spLocks noChangeArrowheads="1"/>
          </p:cNvSpPr>
          <p:nvPr/>
        </p:nvSpPr>
        <p:spPr bwMode="auto">
          <a:xfrm>
            <a:off x="173038" y="4729163"/>
            <a:ext cx="4054475"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a:t>Region 1: Europe, Middle East, Africa</a:t>
            </a:r>
          </a:p>
          <a:p>
            <a:pPr>
              <a:spcBef>
                <a:spcPct val="50000"/>
              </a:spcBef>
            </a:pPr>
            <a:r>
              <a:rPr lang="en-US" sz="1400"/>
              <a:t>Region 2: Americas</a:t>
            </a:r>
          </a:p>
          <a:p>
            <a:pPr>
              <a:spcBef>
                <a:spcPct val="50000"/>
              </a:spcBef>
            </a:pPr>
            <a:r>
              <a:rPr lang="en-US" sz="1400"/>
              <a:t>Region 3: Asia</a:t>
            </a:r>
          </a:p>
        </p:txBody>
      </p:sp>
      <p:sp>
        <p:nvSpPr>
          <p:cNvPr id="17415" name="Rectangle 7"/>
          <p:cNvSpPr>
            <a:spLocks noChangeArrowheads="1"/>
          </p:cNvSpPr>
          <p:nvPr/>
        </p:nvSpPr>
        <p:spPr bwMode="auto">
          <a:xfrm>
            <a:off x="265113" y="646113"/>
            <a:ext cx="4513262"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Meeting delegates by region </a:t>
            </a:r>
            <a:endParaRPr lang="en-GB" sz="2800"/>
          </a:p>
        </p:txBody>
      </p:sp>
      <p:pic>
        <p:nvPicPr>
          <p:cNvPr id="3" name="Picture 2"/>
          <p:cNvPicPr>
            <a:picLocks noChangeAspect="1"/>
          </p:cNvPicPr>
          <p:nvPr/>
        </p:nvPicPr>
        <p:blipFill>
          <a:blip r:embed="rId3"/>
          <a:stretch>
            <a:fillRect/>
          </a:stretch>
        </p:blipFill>
        <p:spPr>
          <a:xfrm>
            <a:off x="3258550" y="1387337"/>
            <a:ext cx="3395520" cy="3407352"/>
          </a:xfrm>
          <a:prstGeom prst="rect">
            <a:avLst/>
          </a:prstGeom>
        </p:spPr>
      </p:pic>
      <p:sp>
        <p:nvSpPr>
          <p:cNvPr id="17416" name="Text Box 8"/>
          <p:cNvSpPr txBox="1">
            <a:spLocks noChangeArrowheads="1"/>
          </p:cNvSpPr>
          <p:nvPr/>
        </p:nvSpPr>
        <p:spPr bwMode="auto">
          <a:xfrm>
            <a:off x="184150" y="2209800"/>
            <a:ext cx="3178175"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The table shows the number of participants in TSG and WG meetings over the last year, by region*.</a:t>
            </a:r>
          </a:p>
        </p:txBody>
      </p:sp>
      <p:pic>
        <p:nvPicPr>
          <p:cNvPr id="4" name="Picture 3"/>
          <p:cNvPicPr>
            <a:picLocks noChangeAspect="1"/>
          </p:cNvPicPr>
          <p:nvPr/>
        </p:nvPicPr>
        <p:blipFill>
          <a:blip r:embed="rId4"/>
          <a:stretch>
            <a:fillRect/>
          </a:stretch>
        </p:blipFill>
        <p:spPr>
          <a:xfrm>
            <a:off x="6654070" y="1317706"/>
            <a:ext cx="2412824" cy="3546613"/>
          </a:xfrm>
          <a:prstGeom prst="rect">
            <a:avLst/>
          </a:prstGeom>
        </p:spPr>
      </p:pic>
    </p:spTree>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28491</TotalTime>
  <Words>953</Words>
  <Application>Microsoft Office PowerPoint</Application>
  <PresentationFormat>On-screen Show (4:3)</PresentationFormat>
  <Paragraphs>144</Paragraphs>
  <Slides>24</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24</vt:i4>
      </vt:variant>
    </vt:vector>
  </HeadingPairs>
  <TitlesOfParts>
    <vt:vector size="33" baseType="lpstr">
      <vt:lpstr>Gulim</vt:lpstr>
      <vt:lpstr>Arial</vt:lpstr>
      <vt:lpstr>Arial </vt:lpstr>
      <vt:lpstr>Calibri</vt:lpstr>
      <vt:lpstr>Kozuka Gothic Pro B</vt:lpstr>
      <vt:lpstr>Times New Roman</vt:lpstr>
      <vt:lpstr>Webdings</vt:lpstr>
      <vt:lpstr>Wingdings 3</vt:lpstr>
      <vt:lpstr>Office Theme</vt:lpstr>
      <vt:lpstr>    Support Team Report    </vt:lpstr>
      <vt:lpstr>Changes of personnel (1)</vt:lpstr>
      <vt:lpstr>Changes of personnel (2)</vt:lpstr>
      <vt:lpstr>Changes of personnel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Back Office software</vt:lpstr>
      <vt:lpstr>The 3GPP Ultimate Project – 3GU (1)</vt:lpstr>
      <vt:lpstr>The 3GPP Ultimate Project – 3GU (2)</vt:lpstr>
      <vt:lpstr>The 3GPP Ultimate Project – 3GU (3)</vt:lpstr>
      <vt:lpstr>The 3GPP Ultimate Project – 3GU (4)</vt:lpstr>
      <vt:lpstr>The 3GPP Ultimate Project – 3GU (5)</vt:lpstr>
      <vt:lpstr>PowerPoint Presentation</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MCC report</dc:title>
  <dc:subject>3GPP</dc:subject>
  <dc:creator>JMM</dc:creator>
  <dc:description>© 2013  All rights reserved</dc:description>
  <cp:lastModifiedBy>John M Meredith</cp:lastModifiedBy>
  <cp:revision>831</cp:revision>
  <dcterms:created xsi:type="dcterms:W3CDTF">2008-08-30T09:32:10Z</dcterms:created>
  <dcterms:modified xsi:type="dcterms:W3CDTF">2014-02-27T10:25:06Z</dcterms:modified>
</cp:coreProperties>
</file>