
<file path=[Content_Types].xml><?xml version="1.0" encoding="utf-8"?>
<Types xmlns="http://schemas.openxmlformats.org/package/2006/content-types">
  <Override PartName="/ppt/slides/slide5.xml" ContentType="application/vnd.openxmlformats-officedocument.presentationml.slide+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viewProps.xml" ContentType="application/vnd.openxmlformats-officedocument.presentationml.viewProp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autoCompressPictures="0">
  <p:sldMasterIdLst>
    <p:sldMasterId id="2147483648" r:id="rId1"/>
  </p:sldMasterIdLst>
  <p:notesMasterIdLst>
    <p:notesMasterId r:id="rId7"/>
  </p:notesMasterIdLst>
  <p:sldIdLst>
    <p:sldId id="256" r:id="rId2"/>
    <p:sldId id="340" r:id="rId3"/>
    <p:sldId id="341" r:id="rId4"/>
    <p:sldId id="342" r:id="rId5"/>
    <p:sldId id="343" r:id="rId6"/>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9CCFF"/>
    <a:srgbClr val="CC99FF"/>
    <a:srgbClr val="FF99FF"/>
    <a:srgbClr val="99CC00"/>
    <a:srgbClr val="CCFF99"/>
    <a:srgbClr val="CCFF33"/>
    <a:srgbClr val="C7C2BD"/>
    <a:srgbClr val="0000CC"/>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5068" autoAdjust="0"/>
    <p:restoredTop sz="94660"/>
  </p:normalViewPr>
  <p:slideViewPr>
    <p:cSldViewPr snapToGrid="0">
      <p:cViewPr>
        <p:scale>
          <a:sx n="80" d="100"/>
          <a:sy n="80" d="100"/>
        </p:scale>
        <p:origin x="-1266" y="-102"/>
      </p:cViewPr>
      <p:guideLst>
        <p:guide orient="horz" pos="4131"/>
        <p:guide orient="horz" pos="677"/>
        <p:guide orient="horz" pos="1250"/>
        <p:guide orient="horz" pos="2972"/>
        <p:guide pos="355"/>
        <p:guide pos="1374"/>
        <p:guide pos="2417"/>
        <p:guide pos="3795"/>
        <p:guide pos="5338"/>
        <p:guide pos="2880"/>
        <p:guide pos="4773"/>
      </p:guideLst>
    </p:cSldViewPr>
  </p:slideViewPr>
  <p:notesTextViewPr>
    <p:cViewPr>
      <p:scale>
        <a:sx n="1" d="1"/>
        <a:sy n="1" d="1"/>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notesMaster" Target="notesMasters/notesMaster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Vodafone Rg" pitchFamily="34" charset="0"/>
                <a:cs typeface="+mn-cs"/>
              </a:defRPr>
            </a:lvl1pPr>
          </a:lstStyle>
          <a:p>
            <a:pPr>
              <a:defRPr/>
            </a:pPr>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Vodafone Rg" pitchFamily="34" charset="0"/>
                <a:cs typeface="+mn-cs"/>
              </a:defRPr>
            </a:lvl1pPr>
          </a:lstStyle>
          <a:p>
            <a:pPr>
              <a:defRPr/>
            </a:pPr>
            <a:fld id="{CB0C080A-2994-4B4B-A727-F8D269E729A5}" type="datetimeFigureOut">
              <a:rPr lang="en-GB"/>
              <a:pPr>
                <a:defRPr/>
              </a:pPr>
              <a:t>05/06/2013</a:t>
            </a:fld>
            <a:endParaRPr lang="en-GB"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GB" noProof="0"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GB" noProof="0" smtClean="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Vodafone Rg" pitchFamily="34" charset="0"/>
                <a:cs typeface="+mn-cs"/>
              </a:defRPr>
            </a:lvl1pPr>
          </a:lstStyle>
          <a:p>
            <a:pPr>
              <a:defRPr/>
            </a:pPr>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Vodafone Rg" pitchFamily="34" charset="0"/>
                <a:cs typeface="+mn-cs"/>
              </a:defRPr>
            </a:lvl1pPr>
          </a:lstStyle>
          <a:p>
            <a:pPr>
              <a:defRPr/>
            </a:pPr>
            <a:fld id="{C406C8A5-52F1-4523-A4BD-C62426E8EF3C}" type="slidenum">
              <a:rPr lang="en-GB"/>
              <a:pPr>
                <a:defRPr/>
              </a:pPr>
              <a:t>‹#›</a:t>
            </a:fld>
            <a:endParaRPr lang="en-GB"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Vodafone Rg" pitchFamily="34" charset="0"/>
        <a:ea typeface="+mn-ea"/>
        <a:cs typeface="Arial" charset="0"/>
      </a:defRPr>
    </a:lvl1pPr>
    <a:lvl2pPr marL="457200" algn="l" rtl="0" eaLnBrk="0" fontAlgn="base" hangingPunct="0">
      <a:spcBef>
        <a:spcPct val="30000"/>
      </a:spcBef>
      <a:spcAft>
        <a:spcPct val="0"/>
      </a:spcAft>
      <a:defRPr sz="1200" kern="1200">
        <a:solidFill>
          <a:schemeClr val="tx1"/>
        </a:solidFill>
        <a:latin typeface="Vodafone Rg" pitchFamily="34" charset="0"/>
        <a:ea typeface="+mn-ea"/>
        <a:cs typeface="Arial" charset="0"/>
      </a:defRPr>
    </a:lvl2pPr>
    <a:lvl3pPr marL="914400" algn="l" rtl="0" eaLnBrk="0" fontAlgn="base" hangingPunct="0">
      <a:spcBef>
        <a:spcPct val="30000"/>
      </a:spcBef>
      <a:spcAft>
        <a:spcPct val="0"/>
      </a:spcAft>
      <a:defRPr sz="1200" kern="1200">
        <a:solidFill>
          <a:schemeClr val="tx1"/>
        </a:solidFill>
        <a:latin typeface="Vodafone Rg" pitchFamily="34" charset="0"/>
        <a:ea typeface="+mn-ea"/>
        <a:cs typeface="Arial" charset="0"/>
      </a:defRPr>
    </a:lvl3pPr>
    <a:lvl4pPr marL="1371600" algn="l" rtl="0" eaLnBrk="0" fontAlgn="base" hangingPunct="0">
      <a:spcBef>
        <a:spcPct val="30000"/>
      </a:spcBef>
      <a:spcAft>
        <a:spcPct val="0"/>
      </a:spcAft>
      <a:defRPr sz="1200" kern="1200">
        <a:solidFill>
          <a:schemeClr val="tx1"/>
        </a:solidFill>
        <a:latin typeface="Vodafone Rg" pitchFamily="34" charset="0"/>
        <a:ea typeface="+mn-ea"/>
        <a:cs typeface="Arial" charset="0"/>
      </a:defRPr>
    </a:lvl4pPr>
    <a:lvl5pPr marL="1828800" algn="l" rtl="0" eaLnBrk="0" fontAlgn="base" hangingPunct="0">
      <a:spcBef>
        <a:spcPct val="30000"/>
      </a:spcBef>
      <a:spcAft>
        <a:spcPct val="0"/>
      </a:spcAft>
      <a:defRPr sz="1200" kern="1200">
        <a:solidFill>
          <a:schemeClr val="tx1"/>
        </a:solidFill>
        <a:latin typeface="Vodafone Rg" pitchFamily="34" charset="0"/>
        <a:ea typeface="+mn-ea"/>
        <a:cs typeface="Arial"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Subtitle 2"/>
          <p:cNvSpPr txBox="1">
            <a:spLocks/>
          </p:cNvSpPr>
          <p:nvPr userDrawn="1"/>
        </p:nvSpPr>
        <p:spPr>
          <a:xfrm>
            <a:off x="534988" y="6342063"/>
            <a:ext cx="7304087" cy="339725"/>
          </a:xfrm>
          <a:prstGeom prst="rect">
            <a:avLst/>
          </a:prstGeom>
          <a:noFill/>
          <a:ln w="9525">
            <a:noFill/>
            <a:miter lim="800000"/>
            <a:headEnd/>
            <a:tailEnd/>
          </a:ln>
          <a:effectLst/>
        </p:spPr>
        <p:txBody>
          <a:bodyPr lIns="0" tIns="0" rIns="0" bIns="0" anchor="b"/>
          <a:lstStyle/>
          <a:p>
            <a:pPr>
              <a:defRPr/>
            </a:pPr>
            <a:endParaRPr lang="en-GB" sz="800">
              <a:latin typeface="Vodafone Rg" pitchFamily="34" charset="0"/>
            </a:endParaRPr>
          </a:p>
        </p:txBody>
      </p:sp>
      <p:sp>
        <p:nvSpPr>
          <p:cNvPr id="5" name="Subtitle 2"/>
          <p:cNvSpPr txBox="1">
            <a:spLocks/>
          </p:cNvSpPr>
          <p:nvPr userDrawn="1"/>
        </p:nvSpPr>
        <p:spPr>
          <a:xfrm>
            <a:off x="333375" y="6342063"/>
            <a:ext cx="201613" cy="339725"/>
          </a:xfrm>
          <a:prstGeom prst="rect">
            <a:avLst/>
          </a:prstGeom>
          <a:noFill/>
          <a:ln w="9525">
            <a:noFill/>
            <a:miter lim="800000"/>
            <a:headEnd/>
            <a:tailEnd/>
          </a:ln>
          <a:effectLst/>
        </p:spPr>
        <p:txBody>
          <a:bodyPr lIns="0" tIns="0" rIns="0" bIns="0" anchor="b"/>
          <a:lstStyle>
            <a:defPPr>
              <a:defRPr lang="en-US"/>
            </a:defPPr>
            <a:lvl1pPr>
              <a:lnSpc>
                <a:spcPct val="100000"/>
              </a:lnSpc>
              <a:spcAft>
                <a:spcPct val="0"/>
              </a:spcAft>
              <a:defRPr sz="700" b="0">
                <a:latin typeface="Vodafone Rg" pitchFamily="34" charset="0"/>
              </a:defRPr>
            </a:lvl1pPr>
          </a:lstStyle>
          <a:p>
            <a:pPr fontAlgn="auto">
              <a:spcBef>
                <a:spcPts val="0"/>
              </a:spcBef>
              <a:defRPr/>
            </a:pPr>
            <a:fld id="{99FE72A9-C324-4362-AD62-5E510128538A}" type="slidenum">
              <a:rPr lang="en-GB" sz="800" smtClean="0">
                <a:cs typeface="+mn-cs"/>
              </a:rPr>
              <a:pPr fontAlgn="auto">
                <a:spcBef>
                  <a:spcPts val="0"/>
                </a:spcBef>
                <a:defRPr/>
              </a:pPr>
              <a:t>‹#›</a:t>
            </a:fld>
            <a:endParaRPr lang="en-GB" sz="800" dirty="0">
              <a:cs typeface="+mn-cs"/>
            </a:endParaRPr>
          </a:p>
        </p:txBody>
      </p:sp>
      <p:pic>
        <p:nvPicPr>
          <p:cNvPr id="6" name="Picture 7" descr="vf roundel"/>
          <p:cNvPicPr>
            <a:picLocks noChangeAspect="1" noChangeArrowheads="1"/>
          </p:cNvPicPr>
          <p:nvPr userDrawn="1"/>
        </p:nvPicPr>
        <p:blipFill>
          <a:blip r:embed="rId2"/>
          <a:srcRect/>
          <a:stretch>
            <a:fillRect/>
          </a:stretch>
        </p:blipFill>
        <p:spPr bwMode="auto">
          <a:xfrm>
            <a:off x="549275" y="304800"/>
            <a:ext cx="927100" cy="925513"/>
          </a:xfrm>
          <a:prstGeom prst="rect">
            <a:avLst/>
          </a:prstGeom>
          <a:noFill/>
          <a:ln w="9525">
            <a:noFill/>
            <a:miter lim="800000"/>
            <a:headEnd/>
            <a:tailEnd/>
          </a:ln>
        </p:spPr>
      </p:pic>
      <p:sp>
        <p:nvSpPr>
          <p:cNvPr id="2" name="Title 1"/>
          <p:cNvSpPr>
            <a:spLocks noGrp="1"/>
          </p:cNvSpPr>
          <p:nvPr>
            <p:ph type="ctrTitle"/>
          </p:nvPr>
        </p:nvSpPr>
        <p:spPr>
          <a:xfrm>
            <a:off x="438300" y="1737476"/>
            <a:ext cx="7772400" cy="1470025"/>
          </a:xfrm>
        </p:spPr>
        <p:txBody>
          <a:bodyPr>
            <a:normAutofit/>
          </a:bodyPr>
          <a:lstStyle>
            <a:lvl1pPr>
              <a:defRPr sz="3600">
                <a:latin typeface="Vodafone Rg" pitchFamily="34" charset="0"/>
              </a:defRPr>
            </a:lvl1pPr>
          </a:lstStyle>
          <a:p>
            <a:r>
              <a:rPr lang="en-US" dirty="0" smtClean="0"/>
              <a:t>Click to edit Master title style</a:t>
            </a:r>
            <a:endParaRPr lang="en-GB" dirty="0"/>
          </a:p>
        </p:txBody>
      </p:sp>
      <p:sp>
        <p:nvSpPr>
          <p:cNvPr id="3" name="Subtitle 2"/>
          <p:cNvSpPr>
            <a:spLocks noGrp="1"/>
          </p:cNvSpPr>
          <p:nvPr>
            <p:ph type="subTitle" idx="1"/>
          </p:nvPr>
        </p:nvSpPr>
        <p:spPr>
          <a:xfrm>
            <a:off x="446919" y="3345367"/>
            <a:ext cx="7304856" cy="1752600"/>
          </a:xfrm>
        </p:spPr>
        <p:txBody>
          <a:bodyPr>
            <a:normAutofit/>
          </a:bodyPr>
          <a:lstStyle>
            <a:lvl1pPr marL="0" indent="0" algn="l">
              <a:spcAft>
                <a:spcPts val="0"/>
              </a:spcAft>
              <a:buNone/>
              <a:defRPr sz="2000">
                <a:solidFill>
                  <a:schemeClr val="tx1"/>
                </a:solidFill>
                <a:latin typeface="Vodafone Rg"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GB"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2800">
                <a:latin typeface="Vodafone Rg" pitchFamily="34" charset="0"/>
              </a:defRPr>
            </a:lvl1pPr>
          </a:lstStyle>
          <a:p>
            <a:r>
              <a:rPr lang="en-US" dirty="0" smtClean="0"/>
              <a:t>Click to edit Master title style</a:t>
            </a:r>
            <a:endParaRPr lang="en-GB" dirty="0"/>
          </a:p>
        </p:txBody>
      </p:sp>
      <p:sp>
        <p:nvSpPr>
          <p:cNvPr id="3" name="Content Placeholder 2"/>
          <p:cNvSpPr>
            <a:spLocks noGrp="1"/>
          </p:cNvSpPr>
          <p:nvPr>
            <p:ph idx="1"/>
          </p:nvPr>
        </p:nvSpPr>
        <p:spPr/>
        <p:txBody>
          <a:bodyPr>
            <a:noAutofit/>
          </a:bodyPr>
          <a:lstStyle>
            <a:lvl1pPr marL="179388" indent="-179388">
              <a:spcAft>
                <a:spcPts val="1200"/>
              </a:spcAft>
              <a:defRPr sz="1800">
                <a:latin typeface="Vodafone Rg" pitchFamily="34" charset="0"/>
              </a:defRPr>
            </a:lvl1pPr>
            <a:lvl2pPr marL="357188" indent="-177800">
              <a:defRPr sz="1600">
                <a:latin typeface="Vodafone Rg" pitchFamily="34" charset="0"/>
              </a:defRPr>
            </a:lvl2pPr>
            <a:lvl3pPr marL="536575" indent="-179388">
              <a:defRPr sz="1600">
                <a:latin typeface="Vodafone Rg" pitchFamily="34" charset="0"/>
              </a:defRPr>
            </a:lvl3pPr>
          </a:lstStyle>
          <a:p>
            <a:pPr lvl="0"/>
            <a:r>
              <a:rPr lang="en-US" dirty="0" smtClean="0"/>
              <a:t>Click to edit Master text styles</a:t>
            </a:r>
          </a:p>
          <a:p>
            <a:pPr lvl="1"/>
            <a:r>
              <a:rPr lang="en-US" dirty="0" smtClean="0"/>
              <a:t>Second level</a:t>
            </a:r>
          </a:p>
          <a:p>
            <a:pPr lvl="2"/>
            <a:r>
              <a:rPr lang="en-US" dirty="0" smtClean="0"/>
              <a:t>Third level</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2800">
                <a:latin typeface="Vodafone Rg" pitchFamily="34" charset="0"/>
              </a:defRPr>
            </a:lvl1pPr>
          </a:lstStyle>
          <a:p>
            <a:r>
              <a:rPr lang="en-US" dirty="0" smtClean="0"/>
              <a:t>Click to edit Master title style</a:t>
            </a:r>
            <a:endParaRPr lang="en-GB"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9461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title style</a:t>
            </a:r>
            <a:endParaRPr lang="en-GB" smtClean="0"/>
          </a:p>
        </p:txBody>
      </p:sp>
      <p:sp>
        <p:nvSpPr>
          <p:cNvPr id="1027" name="Text Placeholder 2"/>
          <p:cNvSpPr>
            <a:spLocks noGrp="1"/>
          </p:cNvSpPr>
          <p:nvPr>
            <p:ph type="body" idx="1"/>
          </p:nvPr>
        </p:nvSpPr>
        <p:spPr bwMode="auto">
          <a:xfrm>
            <a:off x="457200" y="1316038"/>
            <a:ext cx="8229600" cy="452596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p:txBody>
      </p:sp>
      <p:sp>
        <p:nvSpPr>
          <p:cNvPr id="6" name="Subtitle 2"/>
          <p:cNvSpPr txBox="1">
            <a:spLocks/>
          </p:cNvSpPr>
          <p:nvPr userDrawn="1"/>
        </p:nvSpPr>
        <p:spPr>
          <a:xfrm>
            <a:off x="534988" y="6342063"/>
            <a:ext cx="7304087" cy="339725"/>
          </a:xfrm>
          <a:prstGeom prst="rect">
            <a:avLst/>
          </a:prstGeom>
          <a:noFill/>
          <a:ln w="9525">
            <a:noFill/>
            <a:miter lim="800000"/>
            <a:headEnd/>
            <a:tailEnd/>
          </a:ln>
          <a:effectLst/>
        </p:spPr>
        <p:txBody>
          <a:bodyPr lIns="0" tIns="0" rIns="0" bIns="0" anchor="b"/>
          <a:lstStyle/>
          <a:p>
            <a:pPr>
              <a:defRPr/>
            </a:pPr>
            <a:r>
              <a:rPr lang="en-GB" sz="800">
                <a:latin typeface="Vodafone Rg" pitchFamily="34" charset="0"/>
              </a:rPr>
              <a:t>|</a:t>
            </a:r>
          </a:p>
        </p:txBody>
      </p:sp>
      <p:sp>
        <p:nvSpPr>
          <p:cNvPr id="7" name="Subtitle 2"/>
          <p:cNvSpPr txBox="1">
            <a:spLocks/>
          </p:cNvSpPr>
          <p:nvPr userDrawn="1"/>
        </p:nvSpPr>
        <p:spPr>
          <a:xfrm>
            <a:off x="333375" y="6342063"/>
            <a:ext cx="201613" cy="339725"/>
          </a:xfrm>
          <a:prstGeom prst="rect">
            <a:avLst/>
          </a:prstGeom>
          <a:noFill/>
          <a:ln w="9525">
            <a:noFill/>
            <a:miter lim="800000"/>
            <a:headEnd/>
            <a:tailEnd/>
          </a:ln>
          <a:effectLst/>
        </p:spPr>
        <p:txBody>
          <a:bodyPr lIns="0" tIns="0" rIns="0" bIns="0" anchor="b"/>
          <a:lstStyle>
            <a:defPPr>
              <a:defRPr lang="en-US"/>
            </a:defPPr>
            <a:lvl1pPr>
              <a:lnSpc>
                <a:spcPct val="100000"/>
              </a:lnSpc>
              <a:spcAft>
                <a:spcPct val="0"/>
              </a:spcAft>
              <a:defRPr sz="700" b="0">
                <a:latin typeface="Vodafone Rg" pitchFamily="34" charset="0"/>
              </a:defRPr>
            </a:lvl1pPr>
          </a:lstStyle>
          <a:p>
            <a:pPr fontAlgn="auto">
              <a:spcBef>
                <a:spcPts val="0"/>
              </a:spcBef>
              <a:defRPr/>
            </a:pPr>
            <a:fld id="{3F119739-05B7-4FDD-A432-5DAF20973633}" type="slidenum">
              <a:rPr lang="en-GB" sz="800" smtClean="0">
                <a:cs typeface="+mn-cs"/>
              </a:rPr>
              <a:pPr fontAlgn="auto">
                <a:spcBef>
                  <a:spcPts val="0"/>
                </a:spcBef>
                <a:defRPr/>
              </a:pPr>
              <a:t>‹#›</a:t>
            </a:fld>
            <a:endParaRPr lang="en-GB" sz="800" dirty="0">
              <a:cs typeface="+mn-cs"/>
            </a:endParaRPr>
          </a:p>
        </p:txBody>
      </p:sp>
      <p:pic>
        <p:nvPicPr>
          <p:cNvPr id="1030" name="Picture 15" descr="vf roundel"/>
          <p:cNvPicPr>
            <a:picLocks noChangeAspect="1" noChangeArrowheads="1"/>
          </p:cNvPicPr>
          <p:nvPr userDrawn="1"/>
        </p:nvPicPr>
        <p:blipFill>
          <a:blip r:embed="rId6"/>
          <a:srcRect/>
          <a:stretch>
            <a:fillRect/>
          </a:stretch>
        </p:blipFill>
        <p:spPr bwMode="auto">
          <a:xfrm>
            <a:off x="8485188" y="6218238"/>
            <a:ext cx="428625" cy="427037"/>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653" r:id="rId1"/>
    <p:sldLayoutId id="2147483652" r:id="rId2"/>
    <p:sldLayoutId id="2147483651" r:id="rId3"/>
    <p:sldLayoutId id="2147483650" r:id="rId4"/>
  </p:sldLayoutIdLst>
  <p:txStyles>
    <p:titleStyle>
      <a:lvl1pPr algn="l" rtl="0" eaLnBrk="0" fontAlgn="base" hangingPunct="0">
        <a:spcBef>
          <a:spcPct val="0"/>
        </a:spcBef>
        <a:spcAft>
          <a:spcPct val="0"/>
        </a:spcAft>
        <a:defRPr sz="2500" kern="1200">
          <a:solidFill>
            <a:srgbClr val="E60000"/>
          </a:solidFill>
          <a:latin typeface="Vodafone Rg" pitchFamily="34" charset="0"/>
          <a:ea typeface="+mj-ea"/>
          <a:cs typeface="+mj-cs"/>
        </a:defRPr>
      </a:lvl1pPr>
      <a:lvl2pPr algn="l" rtl="0" eaLnBrk="0" fontAlgn="base" hangingPunct="0">
        <a:spcBef>
          <a:spcPct val="0"/>
        </a:spcBef>
        <a:spcAft>
          <a:spcPct val="0"/>
        </a:spcAft>
        <a:defRPr sz="2500">
          <a:solidFill>
            <a:srgbClr val="E60000"/>
          </a:solidFill>
          <a:latin typeface="Vodafone Rg" pitchFamily="34" charset="0"/>
        </a:defRPr>
      </a:lvl2pPr>
      <a:lvl3pPr algn="l" rtl="0" eaLnBrk="0" fontAlgn="base" hangingPunct="0">
        <a:spcBef>
          <a:spcPct val="0"/>
        </a:spcBef>
        <a:spcAft>
          <a:spcPct val="0"/>
        </a:spcAft>
        <a:defRPr sz="2500">
          <a:solidFill>
            <a:srgbClr val="E60000"/>
          </a:solidFill>
          <a:latin typeface="Vodafone Rg" pitchFamily="34" charset="0"/>
        </a:defRPr>
      </a:lvl3pPr>
      <a:lvl4pPr algn="l" rtl="0" eaLnBrk="0" fontAlgn="base" hangingPunct="0">
        <a:spcBef>
          <a:spcPct val="0"/>
        </a:spcBef>
        <a:spcAft>
          <a:spcPct val="0"/>
        </a:spcAft>
        <a:defRPr sz="2500">
          <a:solidFill>
            <a:srgbClr val="E60000"/>
          </a:solidFill>
          <a:latin typeface="Vodafone Rg" pitchFamily="34" charset="0"/>
        </a:defRPr>
      </a:lvl4pPr>
      <a:lvl5pPr algn="l" rtl="0" eaLnBrk="0" fontAlgn="base" hangingPunct="0">
        <a:spcBef>
          <a:spcPct val="0"/>
        </a:spcBef>
        <a:spcAft>
          <a:spcPct val="0"/>
        </a:spcAft>
        <a:defRPr sz="2500">
          <a:solidFill>
            <a:srgbClr val="E60000"/>
          </a:solidFill>
          <a:latin typeface="Vodafone Rg" pitchFamily="34" charset="0"/>
        </a:defRPr>
      </a:lvl5pPr>
      <a:lvl6pPr marL="457200" algn="l" rtl="0" fontAlgn="base">
        <a:spcBef>
          <a:spcPct val="0"/>
        </a:spcBef>
        <a:spcAft>
          <a:spcPct val="0"/>
        </a:spcAft>
        <a:defRPr sz="2500">
          <a:solidFill>
            <a:srgbClr val="E60000"/>
          </a:solidFill>
          <a:latin typeface="Vodafone Rg" pitchFamily="34" charset="0"/>
        </a:defRPr>
      </a:lvl6pPr>
      <a:lvl7pPr marL="914400" algn="l" rtl="0" fontAlgn="base">
        <a:spcBef>
          <a:spcPct val="0"/>
        </a:spcBef>
        <a:spcAft>
          <a:spcPct val="0"/>
        </a:spcAft>
        <a:defRPr sz="2500">
          <a:solidFill>
            <a:srgbClr val="E60000"/>
          </a:solidFill>
          <a:latin typeface="Vodafone Rg" pitchFamily="34" charset="0"/>
        </a:defRPr>
      </a:lvl7pPr>
      <a:lvl8pPr marL="1371600" algn="l" rtl="0" fontAlgn="base">
        <a:spcBef>
          <a:spcPct val="0"/>
        </a:spcBef>
        <a:spcAft>
          <a:spcPct val="0"/>
        </a:spcAft>
        <a:defRPr sz="2500">
          <a:solidFill>
            <a:srgbClr val="E60000"/>
          </a:solidFill>
          <a:latin typeface="Vodafone Rg" pitchFamily="34" charset="0"/>
        </a:defRPr>
      </a:lvl8pPr>
      <a:lvl9pPr marL="1828800" algn="l" rtl="0" fontAlgn="base">
        <a:spcBef>
          <a:spcPct val="0"/>
        </a:spcBef>
        <a:spcAft>
          <a:spcPct val="0"/>
        </a:spcAft>
        <a:defRPr sz="2500">
          <a:solidFill>
            <a:srgbClr val="E60000"/>
          </a:solidFill>
          <a:latin typeface="Vodafone Rg" pitchFamily="34" charset="0"/>
        </a:defRPr>
      </a:lvl9pPr>
    </p:titleStyle>
    <p:bodyStyle>
      <a:lvl1pPr marL="285750" indent="-285750" algn="l" rtl="0" eaLnBrk="0" fontAlgn="base" hangingPunct="0">
        <a:spcBef>
          <a:spcPct val="0"/>
        </a:spcBef>
        <a:spcAft>
          <a:spcPts val="600"/>
        </a:spcAft>
        <a:buClr>
          <a:srgbClr val="E60000"/>
        </a:buClr>
        <a:buFont typeface="Arial" charset="0"/>
        <a:buChar char="•"/>
        <a:defRPr sz="1600" kern="1200">
          <a:solidFill>
            <a:schemeClr val="tx1"/>
          </a:solidFill>
          <a:latin typeface="Vodafone Rg" pitchFamily="34" charset="0"/>
          <a:ea typeface="+mn-ea"/>
          <a:cs typeface="+mn-cs"/>
        </a:defRPr>
      </a:lvl1pPr>
      <a:lvl2pPr marL="515938" indent="-220663" algn="l" rtl="0" eaLnBrk="0" fontAlgn="base" hangingPunct="0">
        <a:spcBef>
          <a:spcPct val="0"/>
        </a:spcBef>
        <a:spcAft>
          <a:spcPts val="600"/>
        </a:spcAft>
        <a:buClr>
          <a:srgbClr val="E60000"/>
        </a:buClr>
        <a:buFont typeface="Calibri" pitchFamily="34" charset="0"/>
        <a:buChar char="–"/>
        <a:defRPr sz="1400" kern="1200">
          <a:solidFill>
            <a:schemeClr val="tx1"/>
          </a:solidFill>
          <a:latin typeface="Vodafone Rg" pitchFamily="34" charset="0"/>
          <a:ea typeface="+mn-ea"/>
          <a:cs typeface="+mn-cs"/>
        </a:defRPr>
      </a:lvl2pPr>
      <a:lvl3pPr marL="749300" indent="-227013" algn="l" rtl="0" eaLnBrk="0" fontAlgn="base" hangingPunct="0">
        <a:spcBef>
          <a:spcPct val="0"/>
        </a:spcBef>
        <a:spcAft>
          <a:spcPts val="1200"/>
        </a:spcAft>
        <a:buClr>
          <a:srgbClr val="E60000"/>
        </a:buClr>
        <a:buFont typeface="Calibri" pitchFamily="34" charset="0"/>
        <a:buChar char="–"/>
        <a:defRPr sz="1400" kern="1200">
          <a:solidFill>
            <a:schemeClr val="tx1"/>
          </a:solidFill>
          <a:latin typeface="Vodafone Rg" pitchFamily="34" charset="0"/>
          <a:ea typeface="+mn-ea"/>
          <a:cs typeface="+mn-cs"/>
        </a:defRPr>
      </a:lvl3pPr>
      <a:lvl4pPr marL="1600200" indent="-228600" algn="l" rtl="0" eaLnBrk="0" fontAlgn="base" hangingPunct="0">
        <a:spcBef>
          <a:spcPct val="20000"/>
        </a:spcBef>
        <a:spcAft>
          <a:spcPct val="0"/>
        </a:spcAft>
        <a:buClr>
          <a:srgbClr val="E60000"/>
        </a:buClr>
        <a:buFont typeface="Calibri" pitchFamily="34" charset="0"/>
        <a:buChar char="–"/>
        <a:defRPr sz="1400" kern="1200">
          <a:solidFill>
            <a:schemeClr val="tx1"/>
          </a:solidFill>
          <a:latin typeface="+mn-lt"/>
          <a:ea typeface="+mn-ea"/>
          <a:cs typeface="+mn-cs"/>
        </a:defRPr>
      </a:lvl4pPr>
      <a:lvl5pPr marL="2057400" indent="-228600" algn="l" rtl="0" eaLnBrk="0" fontAlgn="base" hangingPunct="0">
        <a:spcBef>
          <a:spcPct val="20000"/>
        </a:spcBef>
        <a:spcAft>
          <a:spcPct val="0"/>
        </a:spcAft>
        <a:buClr>
          <a:srgbClr val="E60000"/>
        </a:buClr>
        <a:buFont typeface="Calibri" pitchFamily="34" charset="0"/>
        <a:buChar char="–"/>
        <a:defRPr sz="14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Subtitle 2"/>
          <p:cNvSpPr>
            <a:spLocks noGrp="1"/>
          </p:cNvSpPr>
          <p:nvPr>
            <p:ph type="subTitle" idx="1"/>
          </p:nvPr>
        </p:nvSpPr>
        <p:spPr>
          <a:xfrm>
            <a:off x="447675" y="3344863"/>
            <a:ext cx="8255000" cy="1752600"/>
          </a:xfrm>
        </p:spPr>
        <p:txBody>
          <a:bodyPr/>
          <a:lstStyle/>
          <a:p>
            <a:pPr algn="ctr" eaLnBrk="1" hangingPunct="1">
              <a:spcAft>
                <a:spcPct val="0"/>
              </a:spcAft>
            </a:pPr>
            <a:r>
              <a:rPr lang="en-US" smtClean="0"/>
              <a:t>Vodafone Group</a:t>
            </a:r>
          </a:p>
          <a:p>
            <a:pPr algn="ctr" eaLnBrk="1" hangingPunct="1">
              <a:spcAft>
                <a:spcPct val="0"/>
              </a:spcAft>
            </a:pPr>
            <a:endParaRPr lang="en-GB" smtClean="0"/>
          </a:p>
          <a:p>
            <a:pPr algn="ctr" eaLnBrk="1" hangingPunct="1">
              <a:spcAft>
                <a:spcPct val="0"/>
              </a:spcAft>
            </a:pPr>
            <a:r>
              <a:rPr lang="en-GB" smtClean="0"/>
              <a:t>3GPP TSG RAN#60, </a:t>
            </a:r>
          </a:p>
          <a:p>
            <a:pPr algn="ctr" eaLnBrk="1" hangingPunct="1">
              <a:spcAft>
                <a:spcPct val="0"/>
              </a:spcAft>
            </a:pPr>
            <a:r>
              <a:rPr lang="en-GB" smtClean="0"/>
              <a:t>Oranjestad, Aruba, 11th – 14th June 2013</a:t>
            </a:r>
          </a:p>
        </p:txBody>
      </p:sp>
      <p:sp>
        <p:nvSpPr>
          <p:cNvPr id="7170" name="Title 1"/>
          <p:cNvSpPr>
            <a:spLocks noGrp="1"/>
          </p:cNvSpPr>
          <p:nvPr>
            <p:ph type="ctrTitle"/>
          </p:nvPr>
        </p:nvSpPr>
        <p:spPr>
          <a:xfrm>
            <a:off x="784225" y="1736725"/>
            <a:ext cx="7485063" cy="1470025"/>
          </a:xfrm>
          <a:solidFill>
            <a:schemeClr val="bg1"/>
          </a:solidFill>
        </p:spPr>
        <p:txBody>
          <a:bodyPr/>
          <a:lstStyle/>
          <a:p>
            <a:pPr algn="ctr" eaLnBrk="1" hangingPunct="1"/>
            <a:r>
              <a:rPr lang="en-GB" sz="3200" smtClean="0"/>
              <a:t>Motivation for “Low cost &amp; enhanced coverage MTC UE for LTE” Work Item</a:t>
            </a:r>
          </a:p>
        </p:txBody>
      </p:sp>
      <p:sp>
        <p:nvSpPr>
          <p:cNvPr id="7171" name="Title 1"/>
          <p:cNvSpPr>
            <a:spLocks/>
          </p:cNvSpPr>
          <p:nvPr/>
        </p:nvSpPr>
        <p:spPr bwMode="auto">
          <a:xfrm>
            <a:off x="6662738" y="344488"/>
            <a:ext cx="2092325" cy="733425"/>
          </a:xfrm>
          <a:prstGeom prst="rect">
            <a:avLst/>
          </a:prstGeom>
          <a:solidFill>
            <a:schemeClr val="bg1"/>
          </a:solidFill>
          <a:ln w="9525">
            <a:noFill/>
            <a:miter lim="800000"/>
            <a:headEnd/>
            <a:tailEnd/>
          </a:ln>
        </p:spPr>
        <p:txBody>
          <a:bodyPr/>
          <a:lstStyle/>
          <a:p>
            <a:pPr algn="r"/>
            <a:r>
              <a:rPr lang="en-GB" sz="2400" b="1" i="1"/>
              <a:t>RP-130729</a:t>
            </a:r>
          </a:p>
        </p:txBody>
      </p:sp>
    </p:spTree>
  </p:cSld>
  <p:clrMapOvr>
    <a:masterClrMapping/>
  </p:clrMapOvr>
  <p:transition spd="slow">
    <p:wipe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3" name="Rectangle 3"/>
          <p:cNvSpPr>
            <a:spLocks noGrp="1"/>
          </p:cNvSpPr>
          <p:nvPr>
            <p:ph type="body" idx="1"/>
          </p:nvPr>
        </p:nvSpPr>
        <p:spPr>
          <a:xfrm>
            <a:off x="361950" y="1163638"/>
            <a:ext cx="8229600" cy="4892675"/>
          </a:xfrm>
        </p:spPr>
        <p:txBody>
          <a:bodyPr/>
          <a:lstStyle/>
          <a:p>
            <a:pPr marL="285750" indent="-285750">
              <a:spcAft>
                <a:spcPts val="600"/>
              </a:spcAft>
            </a:pPr>
            <a:r>
              <a:rPr lang="en-GB" sz="1600" b="1" smtClean="0"/>
              <a:t>Many MTC applications target low data rate, that can be handled sufficiently by GSM/GPRS networks with low modem development cost.</a:t>
            </a:r>
          </a:p>
          <a:p>
            <a:pPr marL="285750" indent="-285750">
              <a:spcAft>
                <a:spcPts val="600"/>
              </a:spcAft>
            </a:pPr>
            <a:r>
              <a:rPr lang="en-GB" sz="1600" b="1" smtClean="0"/>
              <a:t>There is a need to make LTE the natural home for these applications, as otherwise: </a:t>
            </a:r>
            <a:endParaRPr lang="en-GB" sz="1600" b="1" smtClean="0">
              <a:sym typeface="Wingdings" pitchFamily="2" charset="2"/>
            </a:endParaRPr>
          </a:p>
          <a:p>
            <a:pPr marL="515938" lvl="1" indent="-220663"/>
            <a:r>
              <a:rPr lang="en-GB" sz="1400" smtClean="0"/>
              <a:t>GSM/GPRS spectrum and network functions will need to be maintained longer</a:t>
            </a:r>
          </a:p>
          <a:p>
            <a:pPr marL="515938" lvl="1" indent="-220663"/>
            <a:r>
              <a:rPr lang="en-GB" sz="1400" smtClean="0"/>
              <a:t>Re-farming of spectrum to LTE will take longer </a:t>
            </a:r>
          </a:p>
          <a:p>
            <a:pPr marL="515938" lvl="1" indent="-220663"/>
            <a:r>
              <a:rPr lang="en-GB" sz="1400" smtClean="0"/>
              <a:t>Running more radio technologies leads to additional operational costs for the operator.</a:t>
            </a:r>
          </a:p>
          <a:p>
            <a:pPr marL="515938" lvl="1" indent="-220663"/>
            <a:endParaRPr lang="en-GB" sz="1400" smtClean="0"/>
          </a:p>
          <a:p>
            <a:pPr marL="285750" indent="-285750">
              <a:spcAft>
                <a:spcPts val="600"/>
              </a:spcAft>
            </a:pPr>
            <a:r>
              <a:rPr lang="en-GB" sz="1600" b="1" smtClean="0"/>
              <a:t>Due to the nature of MTC applications being autonomous (not necessarily located close to humans), ubiquitous geographical coverage is an important driver for wireless networks supporting MTC.</a:t>
            </a:r>
          </a:p>
          <a:p>
            <a:pPr marL="515938" lvl="1" indent="-220663"/>
            <a:r>
              <a:rPr lang="en-GB" sz="1400" smtClean="0"/>
              <a:t>New technologies are emerging that aim to offer a better service to MTC than GSM today.</a:t>
            </a:r>
          </a:p>
          <a:p>
            <a:pPr marL="515938" lvl="1" indent="-220663"/>
            <a:endParaRPr lang="en-GB" sz="1400" smtClean="0"/>
          </a:p>
          <a:p>
            <a:pPr marL="285750" indent="-285750">
              <a:spcAft>
                <a:spcPts val="600"/>
              </a:spcAft>
            </a:pPr>
            <a:r>
              <a:rPr lang="en-GB" b="1" smtClean="0"/>
              <a:t>Vodafone believes that it is important for LTE to maximise its ability to serve MTC applications, so that LTE operators can generate new revenue.</a:t>
            </a:r>
          </a:p>
          <a:p>
            <a:pPr marL="515938" lvl="1" indent="-220663"/>
            <a:r>
              <a:rPr lang="en-GB" b="1" smtClean="0"/>
              <a:t>Low cost LTE devices and enhanced LTE coverage will drive more MTC applications to use LTE.</a:t>
            </a:r>
          </a:p>
          <a:p>
            <a:pPr marL="515938" lvl="1" indent="-220663"/>
            <a:endParaRPr lang="en-GB" sz="1400" b="1" smtClean="0"/>
          </a:p>
        </p:txBody>
      </p:sp>
      <p:sp>
        <p:nvSpPr>
          <p:cNvPr id="8194" name="Rectangle 5"/>
          <p:cNvSpPr>
            <a:spLocks noGrp="1"/>
          </p:cNvSpPr>
          <p:nvPr>
            <p:ph type="title"/>
          </p:nvPr>
        </p:nvSpPr>
        <p:spPr/>
        <p:txBody>
          <a:bodyPr/>
          <a:lstStyle/>
          <a:p>
            <a:r>
              <a:rPr lang="en-GB" sz="2500" smtClean="0"/>
              <a:t>High level view</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3"/>
          <p:cNvSpPr>
            <a:spLocks noGrp="1"/>
          </p:cNvSpPr>
          <p:nvPr>
            <p:ph type="body" idx="4294967295"/>
          </p:nvPr>
        </p:nvSpPr>
        <p:spPr>
          <a:xfrm>
            <a:off x="481013" y="1116013"/>
            <a:ext cx="8229600" cy="5557837"/>
          </a:xfrm>
        </p:spPr>
        <p:txBody>
          <a:bodyPr/>
          <a:lstStyle/>
          <a:p>
            <a:pPr>
              <a:lnSpc>
                <a:spcPct val="90000"/>
              </a:lnSpc>
            </a:pPr>
            <a:r>
              <a:rPr lang="en-GB" sz="1800" b="1" smtClean="0"/>
              <a:t>The s</a:t>
            </a:r>
            <a:r>
              <a:rPr lang="en-GB" altLang="ja-JP" sz="1800" b="1" smtClean="0">
                <a:cs typeface="ＭＳ Ｐゴシック"/>
              </a:rPr>
              <a:t>tudy item on “Provision of low-cost MTC UEs based on LTE” showed that:</a:t>
            </a:r>
          </a:p>
          <a:p>
            <a:pPr lvl="1">
              <a:lnSpc>
                <a:spcPct val="90000"/>
              </a:lnSpc>
            </a:pPr>
            <a:r>
              <a:rPr lang="en-GB" altLang="ja-JP" sz="1600" smtClean="0">
                <a:cs typeface="ＭＳ Ｐゴシック"/>
              </a:rPr>
              <a:t>Low cost device with Bill of Material Cost comparable to E-GPRS would be possible.</a:t>
            </a:r>
          </a:p>
          <a:p>
            <a:pPr lvl="1">
              <a:lnSpc>
                <a:spcPct val="90000"/>
              </a:lnSpc>
            </a:pPr>
            <a:r>
              <a:rPr lang="en-GB" altLang="ja-JP" sz="1600" smtClean="0">
                <a:cs typeface="ＭＳ Ｐゴシック"/>
              </a:rPr>
              <a:t>Coverage improvement* of 20dB possible, but 15dB offers a good trade-off with other factors such as spectrum efficiency, UE power consumption (see proposed WID for more details).</a:t>
            </a:r>
          </a:p>
          <a:p>
            <a:pPr>
              <a:lnSpc>
                <a:spcPct val="90000"/>
              </a:lnSpc>
            </a:pPr>
            <a:endParaRPr lang="en-GB" sz="1800" smtClean="0"/>
          </a:p>
          <a:p>
            <a:pPr>
              <a:lnSpc>
                <a:spcPct val="90000"/>
              </a:lnSpc>
            </a:pPr>
            <a:r>
              <a:rPr lang="en-GB" sz="1800" b="1" u="sng" smtClean="0"/>
              <a:t>PROPOSAL</a:t>
            </a:r>
            <a:r>
              <a:rPr lang="en-GB" sz="1800" b="1" smtClean="0"/>
              <a:t>: Agree new work item to specify some or all of the techniques identified in outcome of the study item.</a:t>
            </a:r>
          </a:p>
          <a:p>
            <a:pPr>
              <a:lnSpc>
                <a:spcPct val="90000"/>
              </a:lnSpc>
            </a:pPr>
            <a:r>
              <a:rPr lang="en-GB" smtClean="0"/>
              <a:t>This will allow LTE to offer:</a:t>
            </a:r>
          </a:p>
          <a:p>
            <a:pPr lvl="1">
              <a:lnSpc>
                <a:spcPct val="90000"/>
              </a:lnSpc>
            </a:pPr>
            <a:r>
              <a:rPr lang="en-GB" smtClean="0"/>
              <a:t>A low cost LTE device type for MTC.</a:t>
            </a:r>
          </a:p>
          <a:p>
            <a:pPr lvl="1">
              <a:lnSpc>
                <a:spcPct val="90000"/>
              </a:lnSpc>
            </a:pPr>
            <a:r>
              <a:rPr lang="en-GB" smtClean="0"/>
              <a:t>15dB coverage improvement for low cost MTC and other MTC UEs for delay tolerant MTC applications. </a:t>
            </a:r>
          </a:p>
          <a:p>
            <a:pPr marL="1143000" lvl="2" indent="-228600">
              <a:lnSpc>
                <a:spcPct val="90000"/>
              </a:lnSpc>
            </a:pPr>
            <a:r>
              <a:rPr lang="en-GB" smtClean="0"/>
              <a:t>We believe that 15dB of improvement will significantly enhance the likelihood of LTE being selected instead of GSM and other technologies to provide MTC services.</a:t>
            </a:r>
          </a:p>
          <a:p>
            <a:pPr>
              <a:lnSpc>
                <a:spcPct val="90000"/>
              </a:lnSpc>
            </a:pPr>
            <a:endParaRPr lang="en-GB" sz="1800" b="1" smtClean="0"/>
          </a:p>
          <a:p>
            <a:pPr>
              <a:lnSpc>
                <a:spcPct val="90000"/>
              </a:lnSpc>
            </a:pPr>
            <a:r>
              <a:rPr lang="en-GB" sz="1800" b="1" smtClean="0"/>
              <a:t>We believe that the proposed Rel-12 work item will significantly enhance the ability of LTE as a technology to provide MTC services.</a:t>
            </a:r>
          </a:p>
          <a:p>
            <a:pPr>
              <a:lnSpc>
                <a:spcPct val="90000"/>
              </a:lnSpc>
            </a:pPr>
            <a:endParaRPr lang="en-GB" sz="1400" smtClean="0"/>
          </a:p>
          <a:p>
            <a:pPr>
              <a:lnSpc>
                <a:spcPct val="90000"/>
              </a:lnSpc>
              <a:buFont typeface="Arial" charset="0"/>
              <a:buNone/>
            </a:pPr>
            <a:r>
              <a:rPr lang="es-ES" sz="1200" smtClean="0"/>
              <a:t>	</a:t>
            </a:r>
          </a:p>
          <a:p>
            <a:pPr>
              <a:lnSpc>
                <a:spcPct val="90000"/>
              </a:lnSpc>
              <a:buFont typeface="Arial" charset="0"/>
              <a:buNone/>
            </a:pPr>
            <a:r>
              <a:rPr lang="en-GB" sz="1000" smtClean="0"/>
              <a:t>*Unlike for normal LTE MTC devices, for low cost MTC devices, the coverage is reduced by adding low cost techniques, so the improvement would be relative to that for those devices.</a:t>
            </a:r>
          </a:p>
        </p:txBody>
      </p:sp>
      <p:sp>
        <p:nvSpPr>
          <p:cNvPr id="9218" name="Rectangle 5"/>
          <p:cNvSpPr>
            <a:spLocks noGrp="1"/>
          </p:cNvSpPr>
          <p:nvPr>
            <p:ph type="title" idx="4294967295"/>
          </p:nvPr>
        </p:nvSpPr>
        <p:spPr/>
        <p:txBody>
          <a:bodyPr/>
          <a:lstStyle/>
          <a:p>
            <a:r>
              <a:rPr lang="en-GB" smtClean="0"/>
              <a:t>3GPP status and proposed way forward</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1" name="Rectangle 3"/>
          <p:cNvSpPr>
            <a:spLocks noGrp="1"/>
          </p:cNvSpPr>
          <p:nvPr>
            <p:ph type="body" idx="4294967295"/>
          </p:nvPr>
        </p:nvSpPr>
        <p:spPr>
          <a:xfrm>
            <a:off x="374650" y="1042988"/>
            <a:ext cx="8229600" cy="4846637"/>
          </a:xfrm>
        </p:spPr>
        <p:txBody>
          <a:bodyPr/>
          <a:lstStyle/>
          <a:p>
            <a:r>
              <a:rPr lang="en-US" altLang="ja-JP" sz="1400" b="1" smtClean="0">
                <a:cs typeface="ＭＳ Ｐゴシック"/>
              </a:rPr>
              <a:t>Impacts to RAN1:</a:t>
            </a:r>
          </a:p>
          <a:p>
            <a:pPr lvl="1"/>
            <a:r>
              <a:rPr lang="en-US" altLang="ja-JP" sz="1200" b="1" smtClean="0">
                <a:cs typeface="ＭＳ Ｐゴシック"/>
              </a:rPr>
              <a:t>Potential Link level solutions studied for coverage improvement for delay tolerant MTC UE include PSD boosting, relaxed requirement, design of new channels/signals, repetitions/TTI bundling, low rate coding, retransmission, code spreading and new decoding techniques. </a:t>
            </a:r>
          </a:p>
          <a:p>
            <a:pPr lvl="1"/>
            <a:r>
              <a:rPr lang="en-US" altLang="ja-JP" sz="1200" b="1" smtClean="0">
                <a:cs typeface="ＭＳ Ｐゴシック"/>
              </a:rPr>
              <a:t>For higher RS power boosting or PSD boosting</a:t>
            </a:r>
          </a:p>
          <a:p>
            <a:pPr lvl="1"/>
            <a:r>
              <a:rPr lang="en-US" altLang="ja-JP" sz="1200" b="1" smtClean="0">
                <a:cs typeface="ＭＳ Ｐゴシック"/>
              </a:rPr>
              <a:t>New channel design or support of increased DMRS density, code spreading, and shorter length CRC in existing channels will have specification impact. </a:t>
            </a:r>
          </a:p>
          <a:p>
            <a:pPr lvl="1"/>
            <a:r>
              <a:rPr lang="en-US" altLang="ja-JP" sz="1200" b="1" smtClean="0">
                <a:cs typeface="ＭＳ Ｐゴシック"/>
              </a:rPr>
              <a:t>Define new UE category and associated additional UE capabilities for cost reduction techniques.</a:t>
            </a:r>
          </a:p>
          <a:p>
            <a:r>
              <a:rPr lang="en-US" altLang="ja-JP" sz="1400" b="1" smtClean="0">
                <a:cs typeface="ＭＳ Ｐゴシック"/>
              </a:rPr>
              <a:t>Impacts to RAN2: </a:t>
            </a:r>
          </a:p>
          <a:p>
            <a:pPr lvl="1"/>
            <a:r>
              <a:rPr lang="en-US" altLang="ja-JP" sz="1200" b="1" smtClean="0">
                <a:cs typeface="ＭＳ Ｐゴシック"/>
              </a:rPr>
              <a:t>Possible design of new SIBs to allow UE operation with reduced bandwidth.</a:t>
            </a:r>
          </a:p>
          <a:p>
            <a:pPr lvl="1"/>
            <a:r>
              <a:rPr lang="en-US" altLang="ja-JP" sz="1200" b="1" smtClean="0">
                <a:cs typeface="ＭＳ Ｐゴシック"/>
              </a:rPr>
              <a:t>Specification of signalling to configure the UE to use the new physical layer techniques.</a:t>
            </a:r>
          </a:p>
          <a:p>
            <a:pPr lvl="1"/>
            <a:r>
              <a:rPr lang="en-US" altLang="ja-JP" sz="1200" b="1" smtClean="0">
                <a:cs typeface="ＭＳ Ｐゴシック"/>
              </a:rPr>
              <a:t>Increased delay from techniques such as repetition may impact some higher layer procedures. </a:t>
            </a:r>
          </a:p>
          <a:p>
            <a:pPr lvl="1"/>
            <a:r>
              <a:rPr lang="en-US" altLang="ja-JP" sz="1200" b="1" smtClean="0">
                <a:cs typeface="ＭＳ Ｐゴシック"/>
              </a:rPr>
              <a:t>Involvement in specification of a  mechanism to identify delay tolerant MTC UE’s in poor coverage and configure tuneability to trade-off coverage with spectrum efficiency impacts. </a:t>
            </a:r>
          </a:p>
          <a:p>
            <a:r>
              <a:rPr lang="en-US" altLang="ja-JP" sz="1400" b="1" smtClean="0">
                <a:cs typeface="ＭＳ Ｐゴシック"/>
              </a:rPr>
              <a:t>Impacts to RAN4: </a:t>
            </a:r>
          </a:p>
          <a:p>
            <a:pPr lvl="1"/>
            <a:r>
              <a:rPr lang="en-US" altLang="ja-JP" sz="1200" b="1" smtClean="0">
                <a:cs typeface="ＭＳ Ｐゴシック"/>
              </a:rPr>
              <a:t>Impact from PSD boosting on PDCCH/EPDCCH or the demodulation RS could arise from the larger variation in transmit power across subcarriers and its effects on EVM requirements.</a:t>
            </a:r>
          </a:p>
          <a:p>
            <a:pPr lvl="1"/>
            <a:r>
              <a:rPr lang="en-US" altLang="ja-JP" sz="1200" b="1" smtClean="0">
                <a:cs typeface="ＭＳ Ｐゴシック"/>
              </a:rPr>
              <a:t>RF and core requirements will need to be defined for Single Rx, Time domain repetition using TTI bundling for PUSCH/PDSCH and, if introduced, higher RS power boosting, PSD boosting, New channel design, increased DMRS density, code spreading, or shorter length CRC.</a:t>
            </a:r>
            <a:endParaRPr lang="en-GB" sz="1200" b="1" smtClean="0">
              <a:ea typeface="ＭＳ Ｐゴシック"/>
              <a:cs typeface="ＭＳ Ｐゴシック"/>
            </a:endParaRPr>
          </a:p>
        </p:txBody>
      </p:sp>
      <p:sp>
        <p:nvSpPr>
          <p:cNvPr id="10242" name="Rectangle 5"/>
          <p:cNvSpPr>
            <a:spLocks noGrp="1"/>
          </p:cNvSpPr>
          <p:nvPr>
            <p:ph type="title" idx="4294967295"/>
          </p:nvPr>
        </p:nvSpPr>
        <p:spPr/>
        <p:txBody>
          <a:bodyPr/>
          <a:lstStyle/>
          <a:p>
            <a:r>
              <a:rPr lang="en-GB" smtClean="0"/>
              <a:t>Summary of work needed in working groups</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Rectangle 3"/>
          <p:cNvSpPr>
            <a:spLocks noGrp="1"/>
          </p:cNvSpPr>
          <p:nvPr>
            <p:ph type="body" idx="4294967295"/>
          </p:nvPr>
        </p:nvSpPr>
        <p:spPr>
          <a:xfrm>
            <a:off x="409575" y="841375"/>
            <a:ext cx="8229600" cy="5583238"/>
          </a:xfrm>
        </p:spPr>
        <p:txBody>
          <a:bodyPr/>
          <a:lstStyle/>
          <a:p>
            <a:pPr>
              <a:lnSpc>
                <a:spcPct val="80000"/>
              </a:lnSpc>
              <a:buFont typeface="Arial" charset="0"/>
              <a:buNone/>
            </a:pPr>
            <a:r>
              <a:rPr lang="en-US" altLang="ja-JP" sz="1200" b="1" u="sng" smtClean="0">
                <a:cs typeface="ＭＳ Ｐゴシック"/>
              </a:rPr>
              <a:t>August 2013</a:t>
            </a:r>
          </a:p>
          <a:p>
            <a:pPr>
              <a:lnSpc>
                <a:spcPct val="80000"/>
              </a:lnSpc>
            </a:pPr>
            <a:r>
              <a:rPr lang="en-US" altLang="ja-JP" sz="1200" smtClean="0">
                <a:cs typeface="ＭＳ Ｐゴシック"/>
              </a:rPr>
              <a:t>RAN1#74 [ </a:t>
            </a:r>
            <a:r>
              <a:rPr lang="en-US" altLang="ja-JP" sz="1200" i="1" smtClean="0">
                <a:cs typeface="ＭＳ Ｐゴシック"/>
              </a:rPr>
              <a:t>2 Time Units</a:t>
            </a:r>
            <a:r>
              <a:rPr lang="en-US" altLang="ja-JP" sz="1200" smtClean="0">
                <a:cs typeface="ＭＳ Ｐゴシック"/>
              </a:rPr>
              <a:t>]</a:t>
            </a:r>
          </a:p>
          <a:p>
            <a:pPr lvl="1">
              <a:lnSpc>
                <a:spcPct val="80000"/>
              </a:lnSpc>
            </a:pPr>
            <a:r>
              <a:rPr lang="en-US" altLang="ja-JP" sz="1000" smtClean="0">
                <a:cs typeface="ＭＳ Ｐゴシック"/>
              </a:rPr>
              <a:t>Liaise to RAN2 UE category and UE capabilities for Low cost MTC UE, liaise to RAN4 techniques requiring additional core requirements.</a:t>
            </a:r>
          </a:p>
          <a:p>
            <a:pPr lvl="1">
              <a:lnSpc>
                <a:spcPct val="80000"/>
              </a:lnSpc>
            </a:pPr>
            <a:r>
              <a:rPr lang="en-US" altLang="ja-JP" sz="1000" smtClean="0">
                <a:cs typeface="ＭＳ Ｐゴシック"/>
              </a:rPr>
              <a:t>Specify coverage improvement techniques for common channels (PBCH/SIB, PRACH and SCH)</a:t>
            </a:r>
          </a:p>
          <a:p>
            <a:pPr>
              <a:lnSpc>
                <a:spcPct val="80000"/>
              </a:lnSpc>
            </a:pPr>
            <a:r>
              <a:rPr lang="en-US" altLang="ja-JP" sz="1200" smtClean="0">
                <a:cs typeface="ＭＳ Ｐゴシック"/>
              </a:rPr>
              <a:t>RAN2#83 [ 1.5</a:t>
            </a:r>
            <a:r>
              <a:rPr lang="en-US" altLang="ja-JP" sz="1200" i="1" smtClean="0">
                <a:cs typeface="ＭＳ Ｐゴシック"/>
              </a:rPr>
              <a:t> Time Units</a:t>
            </a:r>
            <a:r>
              <a:rPr lang="en-US" altLang="ja-JP" sz="1200" smtClean="0">
                <a:cs typeface="ＭＳ Ｐゴシック"/>
              </a:rPr>
              <a:t>]</a:t>
            </a:r>
          </a:p>
          <a:p>
            <a:pPr lvl="1">
              <a:lnSpc>
                <a:spcPct val="80000"/>
              </a:lnSpc>
            </a:pPr>
            <a:r>
              <a:rPr lang="en-US" altLang="ja-JP" sz="1000" smtClean="0">
                <a:cs typeface="ＭＳ Ｐゴシック"/>
              </a:rPr>
              <a:t>Specify coverage improvement techniques for PDSCH/PUSCH</a:t>
            </a:r>
          </a:p>
          <a:p>
            <a:pPr>
              <a:lnSpc>
                <a:spcPct val="80000"/>
              </a:lnSpc>
            </a:pPr>
            <a:r>
              <a:rPr lang="en-US" altLang="ja-JP" sz="1200" smtClean="0">
                <a:cs typeface="ＭＳ Ｐゴシック"/>
              </a:rPr>
              <a:t>RAN4#68  [ </a:t>
            </a:r>
            <a:r>
              <a:rPr lang="en-US" altLang="ja-JP" sz="1200" i="1" smtClean="0">
                <a:cs typeface="ＭＳ Ｐゴシック"/>
              </a:rPr>
              <a:t>1 Time Units</a:t>
            </a:r>
            <a:r>
              <a:rPr lang="en-US" altLang="ja-JP" sz="1200" smtClean="0">
                <a:cs typeface="ＭＳ Ｐゴシック"/>
              </a:rPr>
              <a:t>]</a:t>
            </a:r>
          </a:p>
          <a:p>
            <a:pPr lvl="1">
              <a:lnSpc>
                <a:spcPct val="80000"/>
              </a:lnSpc>
            </a:pPr>
            <a:r>
              <a:rPr lang="en-US" altLang="ja-JP" sz="1000" smtClean="0">
                <a:cs typeface="ＭＳ Ｐゴシック"/>
              </a:rPr>
              <a:t>Specify core requirements for single Rx</a:t>
            </a:r>
          </a:p>
          <a:p>
            <a:pPr>
              <a:lnSpc>
                <a:spcPct val="80000"/>
              </a:lnSpc>
              <a:buFont typeface="Arial" charset="0"/>
              <a:buNone/>
            </a:pPr>
            <a:endParaRPr lang="en-US" altLang="ja-JP" sz="1200" b="1" u="sng" smtClean="0">
              <a:cs typeface="ＭＳ Ｐゴシック"/>
            </a:endParaRPr>
          </a:p>
          <a:p>
            <a:pPr>
              <a:lnSpc>
                <a:spcPct val="80000"/>
              </a:lnSpc>
              <a:buFont typeface="Arial" charset="0"/>
              <a:buNone/>
            </a:pPr>
            <a:r>
              <a:rPr lang="en-US" altLang="ja-JP" sz="1200" b="1" u="sng" smtClean="0">
                <a:cs typeface="ＭＳ Ｐゴシック"/>
              </a:rPr>
              <a:t>October 2013</a:t>
            </a:r>
          </a:p>
          <a:p>
            <a:pPr>
              <a:lnSpc>
                <a:spcPct val="80000"/>
              </a:lnSpc>
            </a:pPr>
            <a:r>
              <a:rPr lang="en-US" altLang="ja-JP" sz="1200" smtClean="0">
                <a:cs typeface="ＭＳ Ｐゴシック"/>
              </a:rPr>
              <a:t>RAN1#74b [ </a:t>
            </a:r>
            <a:r>
              <a:rPr lang="en-US" altLang="ja-JP" sz="1200" i="1" smtClean="0">
                <a:cs typeface="ＭＳ Ｐゴシック"/>
              </a:rPr>
              <a:t>2 Time Units</a:t>
            </a:r>
            <a:r>
              <a:rPr lang="en-US" altLang="ja-JP" sz="1200" smtClean="0">
                <a:cs typeface="ＭＳ Ｐゴシック"/>
              </a:rPr>
              <a:t>]</a:t>
            </a:r>
          </a:p>
          <a:p>
            <a:pPr lvl="1">
              <a:lnSpc>
                <a:spcPct val="80000"/>
              </a:lnSpc>
            </a:pPr>
            <a:r>
              <a:rPr lang="en-US" altLang="ja-JP" sz="1000" smtClean="0">
                <a:cs typeface="ＭＳ Ｐゴシック"/>
              </a:rPr>
              <a:t>Specify coverage improvement techniques for control channel (E)PDCCH</a:t>
            </a:r>
          </a:p>
          <a:p>
            <a:pPr>
              <a:lnSpc>
                <a:spcPct val="80000"/>
              </a:lnSpc>
            </a:pPr>
            <a:r>
              <a:rPr lang="en-US" altLang="ja-JP" sz="1200" smtClean="0">
                <a:cs typeface="ＭＳ Ｐゴシック"/>
              </a:rPr>
              <a:t>RAN2#83b [ </a:t>
            </a:r>
            <a:r>
              <a:rPr lang="en-US" altLang="ja-JP" sz="1200" i="1" smtClean="0">
                <a:cs typeface="ＭＳ Ｐゴシック"/>
              </a:rPr>
              <a:t>2 Time Units</a:t>
            </a:r>
            <a:r>
              <a:rPr lang="en-US" altLang="ja-JP" sz="1200" smtClean="0">
                <a:cs typeface="ＭＳ Ｐゴシック"/>
              </a:rPr>
              <a:t>]</a:t>
            </a:r>
          </a:p>
          <a:p>
            <a:pPr lvl="1">
              <a:lnSpc>
                <a:spcPct val="80000"/>
              </a:lnSpc>
            </a:pPr>
            <a:r>
              <a:rPr lang="en-US" altLang="ja-JP" sz="1000" smtClean="0">
                <a:cs typeface="ＭＳ Ｐゴシック"/>
              </a:rPr>
              <a:t>Specify UE category and associated UE capability for low cost MTC UE</a:t>
            </a:r>
          </a:p>
          <a:p>
            <a:pPr lvl="1">
              <a:lnSpc>
                <a:spcPct val="80000"/>
              </a:lnSpc>
            </a:pPr>
            <a:r>
              <a:rPr lang="en-US" altLang="ja-JP" sz="1000" smtClean="0">
                <a:cs typeface="ＭＳ Ｐゴシック"/>
              </a:rPr>
              <a:t>Specify mechanism for identifying UE's in poor coverage and amount of coverage required.</a:t>
            </a:r>
          </a:p>
          <a:p>
            <a:pPr lvl="1">
              <a:lnSpc>
                <a:spcPct val="80000"/>
              </a:lnSpc>
            </a:pPr>
            <a:r>
              <a:rPr lang="en-US" altLang="ja-JP" sz="1000" smtClean="0">
                <a:cs typeface="ＭＳ Ｐゴシック"/>
              </a:rPr>
              <a:t>Specify RAN2 aspects of coverage improvement for common channels (PBCH/SIB, PRACH and SCH)</a:t>
            </a:r>
          </a:p>
          <a:p>
            <a:pPr>
              <a:lnSpc>
                <a:spcPct val="80000"/>
              </a:lnSpc>
            </a:pPr>
            <a:r>
              <a:rPr lang="en-US" altLang="ja-JP" sz="1200" smtClean="0">
                <a:cs typeface="ＭＳ Ｐゴシック"/>
              </a:rPr>
              <a:t>RAN4#68b [ </a:t>
            </a:r>
            <a:r>
              <a:rPr lang="en-US" altLang="ja-JP" sz="1200" i="1" smtClean="0">
                <a:cs typeface="ＭＳ Ｐゴシック"/>
              </a:rPr>
              <a:t>1 Time Units</a:t>
            </a:r>
            <a:r>
              <a:rPr lang="en-US" altLang="ja-JP" sz="1200" smtClean="0">
                <a:cs typeface="ＭＳ Ｐゴシック"/>
              </a:rPr>
              <a:t>]</a:t>
            </a:r>
          </a:p>
          <a:p>
            <a:pPr lvl="1">
              <a:lnSpc>
                <a:spcPct val="80000"/>
              </a:lnSpc>
            </a:pPr>
            <a:r>
              <a:rPr lang="en-US" altLang="ja-JP" sz="1000" smtClean="0">
                <a:cs typeface="ＭＳ Ｐゴシック"/>
              </a:rPr>
              <a:t>Specify core requirements for aspects identified by RAN1 for (PSD boosting, RS power boosting etc)</a:t>
            </a:r>
          </a:p>
          <a:p>
            <a:pPr>
              <a:lnSpc>
                <a:spcPct val="80000"/>
              </a:lnSpc>
              <a:buFont typeface="Arial" charset="0"/>
              <a:buNone/>
            </a:pPr>
            <a:endParaRPr lang="en-US" altLang="ja-JP" sz="1200" b="1" u="sng" smtClean="0">
              <a:cs typeface="ＭＳ Ｐゴシック"/>
            </a:endParaRPr>
          </a:p>
          <a:p>
            <a:pPr>
              <a:lnSpc>
                <a:spcPct val="80000"/>
              </a:lnSpc>
              <a:buFont typeface="Arial" charset="0"/>
              <a:buNone/>
            </a:pPr>
            <a:r>
              <a:rPr lang="en-US" altLang="ja-JP" sz="1200" b="1" u="sng" smtClean="0">
                <a:cs typeface="ＭＳ Ｐゴシック"/>
              </a:rPr>
              <a:t>November 2013</a:t>
            </a:r>
          </a:p>
          <a:p>
            <a:pPr>
              <a:lnSpc>
                <a:spcPct val="80000"/>
              </a:lnSpc>
            </a:pPr>
            <a:r>
              <a:rPr lang="en-US" altLang="ja-JP" sz="1200" smtClean="0">
                <a:cs typeface="ＭＳ Ｐゴシック"/>
              </a:rPr>
              <a:t>RAN1#75 [ </a:t>
            </a:r>
            <a:r>
              <a:rPr lang="en-US" altLang="ja-JP" sz="1200" i="1" smtClean="0">
                <a:cs typeface="ＭＳ Ｐゴシック"/>
              </a:rPr>
              <a:t>2 Time Units</a:t>
            </a:r>
            <a:r>
              <a:rPr lang="en-US" altLang="ja-JP" sz="1200" smtClean="0">
                <a:cs typeface="ＭＳ Ｐゴシック"/>
              </a:rPr>
              <a:t>]</a:t>
            </a:r>
          </a:p>
          <a:p>
            <a:pPr lvl="1">
              <a:lnSpc>
                <a:spcPct val="80000"/>
              </a:lnSpc>
            </a:pPr>
            <a:r>
              <a:rPr lang="en-US" altLang="ja-JP" sz="1000" smtClean="0">
                <a:cs typeface="ＭＳ Ｐゴシック"/>
              </a:rPr>
              <a:t>Specify stage 3 aspects </a:t>
            </a:r>
          </a:p>
          <a:p>
            <a:pPr>
              <a:lnSpc>
                <a:spcPct val="80000"/>
              </a:lnSpc>
            </a:pPr>
            <a:r>
              <a:rPr lang="en-US" altLang="ja-JP" sz="1200" smtClean="0">
                <a:cs typeface="ＭＳ Ｐゴシック"/>
              </a:rPr>
              <a:t>RAN2#84 [ </a:t>
            </a:r>
            <a:r>
              <a:rPr lang="en-US" altLang="ja-JP" sz="1200" i="1" smtClean="0">
                <a:cs typeface="ＭＳ Ｐゴシック"/>
              </a:rPr>
              <a:t>2 Time Units</a:t>
            </a:r>
            <a:r>
              <a:rPr lang="en-US" altLang="ja-JP" sz="1200" smtClean="0">
                <a:cs typeface="ＭＳ Ｐゴシック"/>
              </a:rPr>
              <a:t>]</a:t>
            </a:r>
          </a:p>
          <a:p>
            <a:pPr lvl="1">
              <a:lnSpc>
                <a:spcPct val="80000"/>
              </a:lnSpc>
            </a:pPr>
            <a:r>
              <a:rPr lang="en-US" altLang="ja-JP" sz="1000" smtClean="0">
                <a:cs typeface="ＭＳ Ｐゴシック"/>
              </a:rPr>
              <a:t>Specify stage 3 aspects </a:t>
            </a:r>
          </a:p>
          <a:p>
            <a:pPr>
              <a:lnSpc>
                <a:spcPct val="80000"/>
              </a:lnSpc>
            </a:pPr>
            <a:r>
              <a:rPr lang="en-US" altLang="ja-JP" sz="1200" smtClean="0">
                <a:cs typeface="ＭＳ Ｐゴシック"/>
              </a:rPr>
              <a:t>RAN4#69 [</a:t>
            </a:r>
            <a:r>
              <a:rPr lang="en-US" altLang="ja-JP" sz="1200" i="1" smtClean="0">
                <a:cs typeface="ＭＳ Ｐゴシック"/>
              </a:rPr>
              <a:t>1Time Units</a:t>
            </a:r>
            <a:r>
              <a:rPr lang="en-US" altLang="ja-JP" sz="1200" smtClean="0">
                <a:cs typeface="ＭＳ Ｐゴシック"/>
              </a:rPr>
              <a:t>]</a:t>
            </a:r>
            <a:endParaRPr lang="en-GB" sz="1200" smtClean="0"/>
          </a:p>
        </p:txBody>
      </p:sp>
      <p:sp>
        <p:nvSpPr>
          <p:cNvPr id="11266" name="Rectangle 5"/>
          <p:cNvSpPr>
            <a:spLocks noGrp="1"/>
          </p:cNvSpPr>
          <p:nvPr>
            <p:ph type="title" idx="4294967295"/>
          </p:nvPr>
        </p:nvSpPr>
        <p:spPr/>
        <p:txBody>
          <a:bodyPr/>
          <a:lstStyle/>
          <a:p>
            <a:r>
              <a:rPr lang="es-ES" smtClean="0"/>
              <a:t>Time budget requested</a:t>
            </a:r>
            <a:endParaRPr lang="en-GB" smtClean="0"/>
          </a:p>
        </p:txBody>
      </p:sp>
    </p:spTree>
  </p:cSld>
  <p:clrMapOvr>
    <a:masterClrMapping/>
  </p:clrMapOvr>
</p:sld>
</file>

<file path=ppt/theme/theme1.xml><?xml version="1.0" encoding="utf-8"?>
<a:theme xmlns:a="http://schemas.openxmlformats.org/drawingml/2006/main" name="Office Theme">
  <a:themeElements>
    <a:clrScheme name="Vodafone Colour Palette">
      <a:dk1>
        <a:srgbClr val="34342B"/>
      </a:dk1>
      <a:lt1>
        <a:srgbClr val="FFFFFF"/>
      </a:lt1>
      <a:dk2>
        <a:srgbClr val="E60000"/>
      </a:dk2>
      <a:lt2>
        <a:srgbClr val="82786F"/>
      </a:lt2>
      <a:accent1>
        <a:srgbClr val="E60000"/>
      </a:accent1>
      <a:accent2>
        <a:srgbClr val="5E2750"/>
      </a:accent2>
      <a:accent3>
        <a:srgbClr val="00B0CA"/>
      </a:accent3>
      <a:accent4>
        <a:srgbClr val="A8B400"/>
      </a:accent4>
      <a:accent5>
        <a:srgbClr val="007C92"/>
      </a:accent5>
      <a:accent6>
        <a:srgbClr val="9C2AA0"/>
      </a:accent6>
      <a:hlink>
        <a:srgbClr val="E60000"/>
      </a:hlink>
      <a:folHlink>
        <a:srgbClr val="00B0CA"/>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2062</TotalTime>
  <Words>747</Words>
  <Application>Microsoft Office PowerPoint</Application>
  <PresentationFormat>On-screen Show (4:3)</PresentationFormat>
  <Paragraphs>73</Paragraphs>
  <Slides>5</Slides>
  <Notes>0</Notes>
  <HiddenSlides>0</HiddenSlides>
  <MMClips>0</MMClips>
  <ScaleCrop>false</ScaleCrop>
  <HeadingPairs>
    <vt:vector size="6" baseType="variant">
      <vt:variant>
        <vt:lpstr>Fuentes usadas</vt:lpstr>
      </vt:variant>
      <vt:variant>
        <vt:i4>5</vt:i4>
      </vt:variant>
      <vt:variant>
        <vt:lpstr>Plantilla de diseño</vt:lpstr>
      </vt:variant>
      <vt:variant>
        <vt:i4>2</vt:i4>
      </vt:variant>
      <vt:variant>
        <vt:lpstr>Títulos de diapositiva</vt:lpstr>
      </vt:variant>
      <vt:variant>
        <vt:i4>5</vt:i4>
      </vt:variant>
    </vt:vector>
  </HeadingPairs>
  <TitlesOfParts>
    <vt:vector size="12" baseType="lpstr">
      <vt:lpstr>Arial</vt:lpstr>
      <vt:lpstr>Vodafone Rg</vt:lpstr>
      <vt:lpstr>Calibri</vt:lpstr>
      <vt:lpstr>Wingdings</vt:lpstr>
      <vt:lpstr>ＭＳ Ｐゴシック</vt:lpstr>
      <vt:lpstr>Office Theme</vt:lpstr>
      <vt:lpstr>Office Theme</vt:lpstr>
      <vt:lpstr>Motivation for “Low cost &amp; enhanced coverage MTC UE for LTE” Work Item</vt:lpstr>
      <vt:lpstr>High level view</vt:lpstr>
      <vt:lpstr>3GPP status and proposed way forward</vt:lpstr>
      <vt:lpstr>Summary of work needed in working groups</vt:lpstr>
      <vt:lpstr>Time budget requested</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
  <cp:lastModifiedBy/>
  <cp:revision>139</cp:revision>
  <dcterms:created xsi:type="dcterms:W3CDTF">2011-08-08T08:30:59Z</dcterms:created>
  <dcterms:modified xsi:type="dcterms:W3CDTF">2013-06-05T13:12:23Z</dcterms:modified>
</cp:coreProperties>
</file>