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22"/>
  </p:notesMasterIdLst>
  <p:sldIdLst>
    <p:sldId id="257" r:id="rId3"/>
    <p:sldId id="294" r:id="rId4"/>
    <p:sldId id="313" r:id="rId5"/>
    <p:sldId id="366" r:id="rId6"/>
    <p:sldId id="367" r:id="rId7"/>
    <p:sldId id="368" r:id="rId8"/>
    <p:sldId id="369" r:id="rId9"/>
    <p:sldId id="370" r:id="rId10"/>
    <p:sldId id="317" r:id="rId11"/>
    <p:sldId id="352" r:id="rId12"/>
    <p:sldId id="353" r:id="rId13"/>
    <p:sldId id="350" r:id="rId14"/>
    <p:sldId id="349" r:id="rId15"/>
    <p:sldId id="355" r:id="rId16"/>
    <p:sldId id="357" r:id="rId17"/>
    <p:sldId id="359" r:id="rId18"/>
    <p:sldId id="358" r:id="rId19"/>
    <p:sldId id="293" r:id="rId20"/>
    <p:sldId id="351" r:id="rId21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5050"/>
    <a:srgbClr val="0000CC"/>
    <a:srgbClr val="CCFFFF"/>
    <a:srgbClr val="CCFFCC"/>
    <a:srgbClr val="FFFFCC"/>
    <a:srgbClr val="FFCC00"/>
    <a:srgbClr val="CCCCFF"/>
    <a:srgbClr val="FFFF99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7" autoAdjust="0"/>
    <p:restoredTop sz="94660"/>
  </p:normalViewPr>
  <p:slideViewPr>
    <p:cSldViewPr>
      <p:cViewPr>
        <p:scale>
          <a:sx n="66" d="100"/>
          <a:sy n="66" d="100"/>
        </p:scale>
        <p:origin x="-64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6"/>
    </p:cViewPr>
  </p:sorterViewPr>
  <p:notesViewPr>
    <p:cSldViewPr>
      <p:cViewPr varScale="1">
        <p:scale>
          <a:sx n="66" d="100"/>
          <a:sy n="66" d="100"/>
        </p:scale>
        <p:origin x="-213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oflore\Desktop\RAN%2348\RAN3%20Report\RAN%2348_stats_revised_DF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oflore\Desktop\RAN%2348\RAN3%20Report\RAN%2348_stats_revised_DF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oflore\Desktop\RAN%2348\RAN3%20Report\RAN%2348_stats_revised_DF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oflore\Desktop\RAN%2348\RAN3%20Report\RAN%2348_stats_revised_DF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oflore\Desktop\RAN%2348\RAN3%20Report\RAN%2348_stats_revised_DF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8.5416666666666724E-2"/>
          <c:y val="4.8611111111111133E-2"/>
          <c:w val="0.88333333333333364"/>
          <c:h val="0.8298611111111116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002060"/>
            </a:solidFill>
          </c:spPr>
          <c:cat>
            <c:strRef>
              <c:f>Data!$BL$6:$BU$6</c:f>
              <c:strCache>
                <c:ptCount val="10"/>
                <c:pt idx="0">
                  <c:v>#63bis</c:v>
                </c:pt>
                <c:pt idx="1">
                  <c:v>#64</c:v>
                </c:pt>
                <c:pt idx="3">
                  <c:v>#65</c:v>
                </c:pt>
                <c:pt idx="4">
                  <c:v>#65bis</c:v>
                </c:pt>
                <c:pt idx="5">
                  <c:v>#66</c:v>
                </c:pt>
                <c:pt idx="6">
                  <c:v>#66bis</c:v>
                </c:pt>
                <c:pt idx="7">
                  <c:v>#67</c:v>
                </c:pt>
                <c:pt idx="9">
                  <c:v>#68</c:v>
                </c:pt>
              </c:strCache>
            </c:strRef>
          </c:cat>
          <c:val>
            <c:numRef>
              <c:f>Data!$BL$7:$BU$7</c:f>
              <c:numCache>
                <c:formatCode>General</c:formatCode>
                <c:ptCount val="10"/>
                <c:pt idx="0">
                  <c:v>319</c:v>
                </c:pt>
                <c:pt idx="1">
                  <c:v>488</c:v>
                </c:pt>
                <c:pt idx="3">
                  <c:v>676</c:v>
                </c:pt>
                <c:pt idx="4">
                  <c:v>478</c:v>
                </c:pt>
                <c:pt idx="5">
                  <c:v>750</c:v>
                </c:pt>
                <c:pt idx="6">
                  <c:v>570</c:v>
                </c:pt>
                <c:pt idx="7">
                  <c:v>775</c:v>
                </c:pt>
                <c:pt idx="9">
                  <c:v>477</c:v>
                </c:pt>
              </c:numCache>
            </c:numRef>
          </c:val>
        </c:ser>
        <c:axId val="62582784"/>
        <c:axId val="62584320"/>
      </c:barChart>
      <c:catAx>
        <c:axId val="62582784"/>
        <c:scaling>
          <c:orientation val="minMax"/>
        </c:scaling>
        <c:axPos val="b"/>
        <c:numFmt formatCode="General" sourceLinked="1"/>
        <c:tickLblPos val="nextTo"/>
        <c:crossAx val="62584320"/>
        <c:crosses val="autoZero"/>
        <c:auto val="1"/>
        <c:lblAlgn val="ctr"/>
        <c:lblOffset val="100"/>
      </c:catAx>
      <c:valAx>
        <c:axId val="62584320"/>
        <c:scaling>
          <c:orientation val="minMax"/>
        </c:scaling>
        <c:axPos val="l"/>
        <c:majorGridlines/>
        <c:numFmt formatCode="General" sourceLinked="1"/>
        <c:tickLblPos val="nextTo"/>
        <c:crossAx val="62582784"/>
        <c:crosses val="autoZero"/>
        <c:crossBetween val="between"/>
      </c:valAx>
      <c:spPr>
        <a:solidFill>
          <a:srgbClr val="FFFFCC"/>
        </a:solidFill>
      </c:spPr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7.0833333333333415E-2"/>
          <c:y val="4.8611111111111112E-2"/>
          <c:w val="0.76875000000000071"/>
          <c:h val="0.8298611111111116"/>
        </c:manualLayout>
      </c:layout>
      <c:barChart>
        <c:barDir val="col"/>
        <c:grouping val="clustered"/>
        <c:ser>
          <c:idx val="0"/>
          <c:order val="0"/>
          <c:tx>
            <c:v>LSin</c:v>
          </c:tx>
          <c:spPr>
            <a:solidFill>
              <a:srgbClr val="002060"/>
            </a:solidFill>
          </c:spPr>
          <c:cat>
            <c:strRef>
              <c:f>Data!$BL$2:$BU$2</c:f>
              <c:strCache>
                <c:ptCount val="10"/>
                <c:pt idx="0">
                  <c:v>#63bis</c:v>
                </c:pt>
                <c:pt idx="1">
                  <c:v>#64</c:v>
                </c:pt>
                <c:pt idx="3">
                  <c:v>#65</c:v>
                </c:pt>
                <c:pt idx="4">
                  <c:v>#65bis</c:v>
                </c:pt>
                <c:pt idx="5">
                  <c:v>#66</c:v>
                </c:pt>
                <c:pt idx="6">
                  <c:v>#66bis</c:v>
                </c:pt>
                <c:pt idx="7">
                  <c:v>#67</c:v>
                </c:pt>
                <c:pt idx="9">
                  <c:v>#68</c:v>
                </c:pt>
              </c:strCache>
            </c:strRef>
          </c:cat>
          <c:val>
            <c:numRef>
              <c:f>Data!$BL$3:$BU$3</c:f>
              <c:numCache>
                <c:formatCode>General</c:formatCode>
                <c:ptCount val="10"/>
                <c:pt idx="0">
                  <c:v>29</c:v>
                </c:pt>
                <c:pt idx="1">
                  <c:v>16</c:v>
                </c:pt>
                <c:pt idx="3">
                  <c:v>41</c:v>
                </c:pt>
                <c:pt idx="4">
                  <c:v>20</c:v>
                </c:pt>
                <c:pt idx="5">
                  <c:v>17</c:v>
                </c:pt>
                <c:pt idx="6">
                  <c:v>28</c:v>
                </c:pt>
                <c:pt idx="7">
                  <c:v>22</c:v>
                </c:pt>
                <c:pt idx="9">
                  <c:v>28</c:v>
                </c:pt>
              </c:numCache>
            </c:numRef>
          </c:val>
        </c:ser>
        <c:ser>
          <c:idx val="1"/>
          <c:order val="1"/>
          <c:tx>
            <c:v>LSout</c:v>
          </c:tx>
          <c:spPr>
            <a:solidFill>
              <a:srgbClr val="C00000"/>
            </a:solidFill>
          </c:spPr>
          <c:cat>
            <c:strRef>
              <c:f>Data!$BL$2:$BU$2</c:f>
              <c:strCache>
                <c:ptCount val="10"/>
                <c:pt idx="0">
                  <c:v>#63bis</c:v>
                </c:pt>
                <c:pt idx="1">
                  <c:v>#64</c:v>
                </c:pt>
                <c:pt idx="3">
                  <c:v>#65</c:v>
                </c:pt>
                <c:pt idx="4">
                  <c:v>#65bis</c:v>
                </c:pt>
                <c:pt idx="5">
                  <c:v>#66</c:v>
                </c:pt>
                <c:pt idx="6">
                  <c:v>#66bis</c:v>
                </c:pt>
                <c:pt idx="7">
                  <c:v>#67</c:v>
                </c:pt>
                <c:pt idx="9">
                  <c:v>#68</c:v>
                </c:pt>
              </c:strCache>
            </c:strRef>
          </c:cat>
          <c:val>
            <c:numRef>
              <c:f>Data!$BL$4:$BU$4</c:f>
              <c:numCache>
                <c:formatCode>General</c:formatCode>
                <c:ptCount val="10"/>
                <c:pt idx="0">
                  <c:v>5</c:v>
                </c:pt>
                <c:pt idx="1">
                  <c:v>14</c:v>
                </c:pt>
                <c:pt idx="3">
                  <c:v>8</c:v>
                </c:pt>
                <c:pt idx="4">
                  <c:v>7</c:v>
                </c:pt>
                <c:pt idx="5">
                  <c:v>10</c:v>
                </c:pt>
                <c:pt idx="6">
                  <c:v>9</c:v>
                </c:pt>
                <c:pt idx="7">
                  <c:v>13</c:v>
                </c:pt>
                <c:pt idx="9">
                  <c:v>10</c:v>
                </c:pt>
              </c:numCache>
            </c:numRef>
          </c:val>
        </c:ser>
        <c:axId val="63072896"/>
        <c:axId val="63082880"/>
      </c:barChart>
      <c:catAx>
        <c:axId val="63072896"/>
        <c:scaling>
          <c:orientation val="minMax"/>
        </c:scaling>
        <c:axPos val="b"/>
        <c:numFmt formatCode="General" sourceLinked="1"/>
        <c:tickLblPos val="nextTo"/>
        <c:crossAx val="63082880"/>
        <c:crosses val="autoZero"/>
        <c:auto val="1"/>
        <c:lblAlgn val="ctr"/>
        <c:lblOffset val="100"/>
      </c:catAx>
      <c:valAx>
        <c:axId val="63082880"/>
        <c:scaling>
          <c:orientation val="minMax"/>
        </c:scaling>
        <c:axPos val="l"/>
        <c:majorGridlines/>
        <c:numFmt formatCode="General" sourceLinked="1"/>
        <c:tickLblPos val="nextTo"/>
        <c:crossAx val="63072896"/>
        <c:crosses val="autoZero"/>
        <c:crossBetween val="between"/>
      </c:valAx>
      <c:spPr>
        <a:solidFill>
          <a:srgbClr val="FFFFCC"/>
        </a:solidFill>
      </c:spPr>
    </c:plotArea>
    <c:legend>
      <c:legendPos val="r"/>
      <c:layout>
        <c:manualLayout>
          <c:xMode val="edge"/>
          <c:yMode val="edge"/>
          <c:x val="0.85804350748778102"/>
          <c:y val="0.44048255805672243"/>
          <c:w val="7.7488079265844598E-2"/>
          <c:h val="0.11279711078137689"/>
        </c:manualLayout>
      </c:layout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002060"/>
            </a:solidFill>
          </c:spPr>
          <c:cat>
            <c:strRef>
              <c:f>Data!$A$258:$A$265</c:f>
              <c:strCache>
                <c:ptCount val="8"/>
                <c:pt idx="0">
                  <c:v>R9 CRs</c:v>
                </c:pt>
                <c:pt idx="1">
                  <c:v>R8 CRs </c:v>
                </c:pt>
                <c:pt idx="2">
                  <c:v>SON</c:v>
                </c:pt>
                <c:pt idx="3">
                  <c:v>Relays</c:v>
                </c:pt>
                <c:pt idx="4">
                  <c:v>H(e)NB Mobility</c:v>
                </c:pt>
                <c:pt idx="5">
                  <c:v>Energy Saving</c:v>
                </c:pt>
                <c:pt idx="6">
                  <c:v>UMTS ANR</c:v>
                </c:pt>
                <c:pt idx="7">
                  <c:v>TEI-10</c:v>
                </c:pt>
              </c:strCache>
            </c:strRef>
          </c:cat>
          <c:val>
            <c:numRef>
              <c:f>Data!$B$258:$B$265</c:f>
              <c:numCache>
                <c:formatCode>General</c:formatCode>
                <c:ptCount val="8"/>
                <c:pt idx="0">
                  <c:v>200</c:v>
                </c:pt>
                <c:pt idx="1">
                  <c:v>103</c:v>
                </c:pt>
                <c:pt idx="2">
                  <c:v>39</c:v>
                </c:pt>
                <c:pt idx="3">
                  <c:v>29</c:v>
                </c:pt>
                <c:pt idx="4">
                  <c:v>21</c:v>
                </c:pt>
                <c:pt idx="5">
                  <c:v>13</c:v>
                </c:pt>
                <c:pt idx="6">
                  <c:v>11</c:v>
                </c:pt>
                <c:pt idx="7">
                  <c:v>10</c:v>
                </c:pt>
              </c:numCache>
            </c:numRef>
          </c:val>
        </c:ser>
        <c:axId val="62681088"/>
        <c:axId val="62682624"/>
      </c:barChart>
      <c:catAx>
        <c:axId val="62681088"/>
        <c:scaling>
          <c:orientation val="minMax"/>
        </c:scaling>
        <c:axPos val="b"/>
        <c:tickLblPos val="nextTo"/>
        <c:crossAx val="62682624"/>
        <c:crosses val="autoZero"/>
        <c:auto val="1"/>
        <c:lblAlgn val="ctr"/>
        <c:lblOffset val="100"/>
      </c:catAx>
      <c:valAx>
        <c:axId val="62682624"/>
        <c:scaling>
          <c:orientation val="minMax"/>
        </c:scaling>
        <c:axPos val="l"/>
        <c:majorGridlines/>
        <c:numFmt formatCode="General" sourceLinked="1"/>
        <c:tickLblPos val="nextTo"/>
        <c:crossAx val="62681088"/>
        <c:crosses val="autoZero"/>
        <c:crossBetween val="between"/>
      </c:valAx>
      <c:spPr>
        <a:solidFill>
          <a:srgbClr val="FFFFCC"/>
        </a:solidFill>
      </c:spPr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7.0833333333333387E-2"/>
          <c:y val="4.8611111111111112E-2"/>
          <c:w val="0.75625000000000031"/>
          <c:h val="0.82986111111111149"/>
        </c:manualLayout>
      </c:layout>
      <c:barChart>
        <c:barDir val="col"/>
        <c:grouping val="stacked"/>
        <c:ser>
          <c:idx val="1"/>
          <c:order val="0"/>
          <c:tx>
            <c:strRef>
              <c:f>Data!$A$208</c:f>
              <c:strCache>
                <c:ptCount val="1"/>
                <c:pt idx="0">
                  <c:v>25,433</c:v>
                </c:pt>
              </c:strCache>
            </c:strRef>
          </c:tx>
          <c:spPr>
            <a:solidFill>
              <a:srgbClr val="002060"/>
            </a:solidFill>
          </c:spPr>
          <c:cat>
            <c:strRef>
              <c:f>Data!$AL$11:$AQ$11</c:f>
              <c:strCache>
                <c:ptCount val="6"/>
                <c:pt idx="0">
                  <c:v>#43</c:v>
                </c:pt>
                <c:pt idx="1">
                  <c:v>#44</c:v>
                </c:pt>
                <c:pt idx="2">
                  <c:v>#45</c:v>
                </c:pt>
                <c:pt idx="3">
                  <c:v>#46</c:v>
                </c:pt>
                <c:pt idx="4">
                  <c:v>#47</c:v>
                </c:pt>
                <c:pt idx="5">
                  <c:v>#48</c:v>
                </c:pt>
              </c:strCache>
            </c:strRef>
          </c:cat>
          <c:val>
            <c:numRef>
              <c:f>Data!$AL$208:$AQ$208</c:f>
              <c:numCache>
                <c:formatCode>General</c:formatCode>
                <c:ptCount val="6"/>
                <c:pt idx="0">
                  <c:v>18</c:v>
                </c:pt>
                <c:pt idx="1">
                  <c:v>17</c:v>
                </c:pt>
                <c:pt idx="2">
                  <c:v>12</c:v>
                </c:pt>
                <c:pt idx="3">
                  <c:v>13</c:v>
                </c:pt>
                <c:pt idx="4">
                  <c:v>19</c:v>
                </c:pt>
                <c:pt idx="5">
                  <c:v>5</c:v>
                </c:pt>
              </c:numCache>
            </c:numRef>
          </c:val>
        </c:ser>
        <c:ser>
          <c:idx val="0"/>
          <c:order val="1"/>
          <c:tx>
            <c:strRef>
              <c:f>Data!$A$200</c:f>
              <c:strCache>
                <c:ptCount val="1"/>
                <c:pt idx="0">
                  <c:v>25,423</c:v>
                </c:pt>
              </c:strCache>
            </c:strRef>
          </c:tx>
          <c:spPr>
            <a:solidFill>
              <a:srgbClr val="C00000"/>
            </a:solidFill>
          </c:spPr>
          <c:cat>
            <c:strRef>
              <c:f>Data!$AL$11:$AQ$11</c:f>
              <c:strCache>
                <c:ptCount val="6"/>
                <c:pt idx="0">
                  <c:v>#43</c:v>
                </c:pt>
                <c:pt idx="1">
                  <c:v>#44</c:v>
                </c:pt>
                <c:pt idx="2">
                  <c:v>#45</c:v>
                </c:pt>
                <c:pt idx="3">
                  <c:v>#46</c:v>
                </c:pt>
                <c:pt idx="4">
                  <c:v>#47</c:v>
                </c:pt>
                <c:pt idx="5">
                  <c:v>#48</c:v>
                </c:pt>
              </c:strCache>
            </c:strRef>
          </c:cat>
          <c:val>
            <c:numRef>
              <c:f>Data!$AL$200:$AQ$200</c:f>
              <c:numCache>
                <c:formatCode>General</c:formatCode>
                <c:ptCount val="6"/>
                <c:pt idx="0">
                  <c:v>21</c:v>
                </c:pt>
                <c:pt idx="1">
                  <c:v>14</c:v>
                </c:pt>
                <c:pt idx="2">
                  <c:v>9</c:v>
                </c:pt>
                <c:pt idx="3">
                  <c:v>7</c:v>
                </c:pt>
                <c:pt idx="4">
                  <c:v>10</c:v>
                </c:pt>
                <c:pt idx="5">
                  <c:v>3</c:v>
                </c:pt>
              </c:numCache>
            </c:numRef>
          </c:val>
        </c:ser>
        <c:ser>
          <c:idx val="2"/>
          <c:order val="2"/>
          <c:tx>
            <c:strRef>
              <c:f>Data!$A$193</c:f>
              <c:strCache>
                <c:ptCount val="1"/>
                <c:pt idx="0">
                  <c:v>25,413</c:v>
                </c:pt>
              </c:strCache>
            </c:strRef>
          </c:tx>
          <c:spPr>
            <a:solidFill>
              <a:srgbClr val="006600"/>
            </a:solidFill>
          </c:spPr>
          <c:cat>
            <c:strRef>
              <c:f>Data!$AL$11:$AQ$11</c:f>
              <c:strCache>
                <c:ptCount val="6"/>
                <c:pt idx="0">
                  <c:v>#43</c:v>
                </c:pt>
                <c:pt idx="1">
                  <c:v>#44</c:v>
                </c:pt>
                <c:pt idx="2">
                  <c:v>#45</c:v>
                </c:pt>
                <c:pt idx="3">
                  <c:v>#46</c:v>
                </c:pt>
                <c:pt idx="4">
                  <c:v>#47</c:v>
                </c:pt>
                <c:pt idx="5">
                  <c:v>#48</c:v>
                </c:pt>
              </c:strCache>
            </c:strRef>
          </c:cat>
          <c:val>
            <c:numRef>
              <c:f>Data!$AL$193:$AQ$193</c:f>
              <c:numCache>
                <c:formatCode>General</c:formatCode>
                <c:ptCount val="6"/>
                <c:pt idx="0">
                  <c:v>10</c:v>
                </c:pt>
                <c:pt idx="1">
                  <c:v>8</c:v>
                </c:pt>
                <c:pt idx="2">
                  <c:v>1</c:v>
                </c:pt>
                <c:pt idx="3">
                  <c:v>0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overlap val="100"/>
        <c:axId val="63314176"/>
        <c:axId val="63320064"/>
      </c:barChart>
      <c:catAx>
        <c:axId val="63314176"/>
        <c:scaling>
          <c:orientation val="minMax"/>
        </c:scaling>
        <c:axPos val="b"/>
        <c:numFmt formatCode="General" sourceLinked="1"/>
        <c:tickLblPos val="nextTo"/>
        <c:crossAx val="63320064"/>
        <c:crosses val="autoZero"/>
        <c:auto val="1"/>
        <c:lblAlgn val="ctr"/>
        <c:lblOffset val="100"/>
      </c:catAx>
      <c:valAx>
        <c:axId val="63320064"/>
        <c:scaling>
          <c:orientation val="minMax"/>
        </c:scaling>
        <c:axPos val="l"/>
        <c:majorGridlines/>
        <c:numFmt formatCode="General" sourceLinked="1"/>
        <c:tickLblPos val="nextTo"/>
        <c:crossAx val="63314176"/>
        <c:crosses val="autoZero"/>
        <c:crossBetween val="between"/>
      </c:valAx>
      <c:spPr>
        <a:solidFill>
          <a:srgbClr val="FFFFCC"/>
        </a:solidFill>
      </c:spPr>
    </c:plotArea>
    <c:legend>
      <c:legendPos val="r"/>
      <c:layout>
        <c:manualLayout>
          <c:xMode val="edge"/>
          <c:yMode val="edge"/>
          <c:x val="0.86921837428570548"/>
          <c:y val="0.40604538446539085"/>
          <c:w val="8.0501394018009848E-2"/>
          <c:h val="0.16919566617206533"/>
        </c:manualLayout>
      </c:layout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7.0833333333333387E-2"/>
          <c:y val="4.8611111111111112E-2"/>
          <c:w val="0.75625000000000031"/>
          <c:h val="0.82986111111111149"/>
        </c:manualLayout>
      </c:layout>
      <c:barChart>
        <c:barDir val="col"/>
        <c:grouping val="stacked"/>
        <c:ser>
          <c:idx val="0"/>
          <c:order val="0"/>
          <c:tx>
            <c:v>36.413</c:v>
          </c:tx>
          <c:spPr>
            <a:solidFill>
              <a:srgbClr val="002060"/>
            </a:solidFill>
          </c:spPr>
          <c:cat>
            <c:strRef>
              <c:f>Data!$AL$11:$AQ$11</c:f>
              <c:strCache>
                <c:ptCount val="6"/>
                <c:pt idx="0">
                  <c:v>#43</c:v>
                </c:pt>
                <c:pt idx="1">
                  <c:v>#44</c:v>
                </c:pt>
                <c:pt idx="2">
                  <c:v>#45</c:v>
                </c:pt>
                <c:pt idx="3">
                  <c:v>#46</c:v>
                </c:pt>
                <c:pt idx="4">
                  <c:v>#47</c:v>
                </c:pt>
                <c:pt idx="5">
                  <c:v>#48</c:v>
                </c:pt>
              </c:strCache>
            </c:strRef>
          </c:cat>
          <c:val>
            <c:numRef>
              <c:f>Data!$AL$230:$AQ$230</c:f>
              <c:numCache>
                <c:formatCode>General</c:formatCode>
                <c:ptCount val="6"/>
                <c:pt idx="0">
                  <c:v>49</c:v>
                </c:pt>
                <c:pt idx="1">
                  <c:v>29</c:v>
                </c:pt>
                <c:pt idx="2">
                  <c:v>15</c:v>
                </c:pt>
                <c:pt idx="3">
                  <c:v>5</c:v>
                </c:pt>
                <c:pt idx="4">
                  <c:v>7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v>36.423</c:v>
          </c:tx>
          <c:spPr>
            <a:solidFill>
              <a:srgbClr val="C00000"/>
            </a:solidFill>
          </c:spPr>
          <c:cat>
            <c:strRef>
              <c:f>Data!$AL$11:$AQ$11</c:f>
              <c:strCache>
                <c:ptCount val="6"/>
                <c:pt idx="0">
                  <c:v>#43</c:v>
                </c:pt>
                <c:pt idx="1">
                  <c:v>#44</c:v>
                </c:pt>
                <c:pt idx="2">
                  <c:v>#45</c:v>
                </c:pt>
                <c:pt idx="3">
                  <c:v>#46</c:v>
                </c:pt>
                <c:pt idx="4">
                  <c:v>#47</c:v>
                </c:pt>
                <c:pt idx="5">
                  <c:v>#48</c:v>
                </c:pt>
              </c:strCache>
            </c:strRef>
          </c:cat>
          <c:val>
            <c:numRef>
              <c:f>Data!$AL$235:$AQ$235</c:f>
              <c:numCache>
                <c:formatCode>General</c:formatCode>
                <c:ptCount val="6"/>
                <c:pt idx="0">
                  <c:v>21</c:v>
                </c:pt>
                <c:pt idx="1">
                  <c:v>6</c:v>
                </c:pt>
                <c:pt idx="2">
                  <c:v>3</c:v>
                </c:pt>
                <c:pt idx="3">
                  <c:v>1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</c:ser>
        <c:overlap val="100"/>
        <c:axId val="63353216"/>
        <c:axId val="63354752"/>
      </c:barChart>
      <c:catAx>
        <c:axId val="63353216"/>
        <c:scaling>
          <c:orientation val="minMax"/>
        </c:scaling>
        <c:axPos val="b"/>
        <c:numFmt formatCode="General" sourceLinked="1"/>
        <c:tickLblPos val="nextTo"/>
        <c:crossAx val="63354752"/>
        <c:crosses val="autoZero"/>
        <c:auto val="1"/>
        <c:lblAlgn val="ctr"/>
        <c:lblOffset val="100"/>
      </c:catAx>
      <c:valAx>
        <c:axId val="63354752"/>
        <c:scaling>
          <c:orientation val="minMax"/>
        </c:scaling>
        <c:axPos val="l"/>
        <c:majorGridlines/>
        <c:numFmt formatCode="General" sourceLinked="1"/>
        <c:tickLblPos val="nextTo"/>
        <c:crossAx val="63353216"/>
        <c:crosses val="autoZero"/>
        <c:crossBetween val="between"/>
      </c:valAx>
      <c:spPr>
        <a:solidFill>
          <a:srgbClr val="FFFFCC"/>
        </a:solidFill>
      </c:spPr>
    </c:plotArea>
    <c:legend>
      <c:legendPos val="r"/>
      <c:layout>
        <c:manualLayout>
          <c:xMode val="edge"/>
          <c:yMode val="edge"/>
          <c:x val="0.87047285758279913"/>
          <c:y val="0.43231338290931814"/>
          <c:w val="7.9749713037879019E-2"/>
          <c:h val="0.11085233300928414"/>
        </c:manualLayout>
      </c:layout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36E28F2C-0239-4105-960A-3584226C0D0F}" type="slidenum">
              <a:rPr lang="en-US" altLang="ja-JP"/>
              <a:pPr eaLnBrk="0" hangingPunct="0"/>
              <a:t>1</a:t>
            </a:fld>
            <a:endParaRPr lang="en-US" altLang="ja-JP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  <a:ea typeface="ＭＳ Ｐ明朝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A5B0A-A92A-420A-AD17-59DEFC5A0EE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8826-BA16-433F-A0E6-2E559084BE3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33C3-2193-486A-A5C2-3ED8765B23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E6B01-ABC4-4F71-983F-E4D30EF4C04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95595-D0CE-4271-AF4F-8CEE298A06A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D6C12-A0DE-41FA-AAE1-77B30C810F0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EAC3A-0272-4E2D-B90F-92CF38F6787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A6F43-061F-4844-A08A-14469C84614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B7069-F908-47D5-BD69-1864ED68AAD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E283F-B2EC-4020-8E58-B94C85236FA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40A9E-2C0A-438D-9997-7251C6924A2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altLang="ja-JP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395288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37382834-C18C-472D-A5B9-20B6FCACF02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altLang="ja-JP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th</a:t>
            </a:r>
            <a:r>
              <a:rPr lang="en-GB" altLang="ja-JP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 February 2009</a:t>
            </a:r>
          </a:p>
        </p:txBody>
      </p:sp>
      <p:pic>
        <p:nvPicPr>
          <p:cNvPr id="1033" name="Picture 8" descr="green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3GPP_TM_RD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8596" y="6429396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ja-JP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© 3GPP 2009     </a:t>
            </a:r>
            <a:r>
              <a:rPr lang="en-GB" altLang="ja-JP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&lt;RP-100435 </a:t>
            </a:r>
            <a:r>
              <a:rPr lang="en-GB" altLang="ja-JP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t>RAN WG3 Report&gt;</a:t>
            </a:r>
          </a:p>
        </p:txBody>
      </p:sp>
      <p:sp>
        <p:nvSpPr>
          <p:cNvPr id="4110" name="Slide Number Placeholder 4"/>
          <p:cNvSpPr txBox="1">
            <a:spLocks noGrp="1"/>
          </p:cNvSpPr>
          <p:nvPr/>
        </p:nvSpPr>
        <p:spPr bwMode="auto">
          <a:xfrm>
            <a:off x="7429500" y="6215063"/>
            <a:ext cx="3952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F6A46FA-02D4-452B-B314-316E16D828B0}" type="slidenum">
              <a:rPr lang="ja-JP" altLang="en-GB" sz="110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+mn-cs"/>
              </a:rPr>
              <a:pPr>
                <a:defRPr/>
              </a:pPr>
              <a:t>‹#›</a:t>
            </a:fld>
            <a:endParaRPr lang="en-GB" altLang="ja-JP" sz="1100" dirty="0">
              <a:solidFill>
                <a:schemeClr val="bg1"/>
              </a:solidFill>
              <a:latin typeface="Arial" charset="0"/>
              <a:ea typeface="ＭＳ Ｐゴシック" pitchFamily="50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0EA69-D315-4C86-9A4D-A9B2C015AF25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9588-A9FC-4DA7-AF49-4554E522A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TSG_RAN/TSGR_48/Docs/RP-100424.zi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TSG_RAN/TSGR_48/Docs/RP-100420.zip" TargetMode="External"/><Relationship Id="rId2" Type="http://schemas.openxmlformats.org/officeDocument/2006/relationships/hyperlink" Target="ftp://ftp.3gpp.org/TSG_RAN/WG3_Iu/TSGR3_68/Docs/R3-101797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/>
              <a:t>Status Report RAN WG3 </a:t>
            </a:r>
            <a:endParaRPr lang="en-US" altLang="ja-JP" sz="4400" dirty="0" smtClean="0">
              <a:ea typeface="ＭＳ Ｐゴシック"/>
              <a:cs typeface="ＭＳ Ｐゴシック"/>
            </a:endParaRPr>
          </a:p>
        </p:txBody>
      </p:sp>
      <p:sp>
        <p:nvSpPr>
          <p:cNvPr id="4099" name="Rectangle 11"/>
          <p:cNvSpPr>
            <a:spLocks/>
          </p:cNvSpPr>
          <p:nvPr/>
        </p:nvSpPr>
        <p:spPr bwMode="auto">
          <a:xfrm>
            <a:off x="285750" y="214313"/>
            <a:ext cx="321468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GB" sz="2300" dirty="0">
                <a:latin typeface="+mj-lt"/>
                <a:ea typeface="ＭＳ Ｐゴシック" pitchFamily="50" charset="-128"/>
                <a:cs typeface="+mn-cs"/>
              </a:rPr>
              <a:t>3GPP TSG RAN #</a:t>
            </a:r>
            <a:r>
              <a:rPr lang="en-GB" sz="2300" dirty="0" smtClean="0">
                <a:latin typeface="+mj-lt"/>
                <a:ea typeface="ＭＳ Ｐゴシック" pitchFamily="50" charset="-128"/>
                <a:cs typeface="+mn-cs"/>
              </a:rPr>
              <a:t>4</a:t>
            </a:r>
            <a:r>
              <a:rPr lang="en-US" sz="2300" dirty="0" smtClean="0">
                <a:latin typeface="+mj-lt"/>
                <a:ea typeface="ＭＳ Ｐゴシック" pitchFamily="50" charset="-128"/>
                <a:cs typeface="+mn-cs"/>
              </a:rPr>
              <a:t>8</a:t>
            </a:r>
            <a:endParaRPr lang="en-US" sz="2300" dirty="0">
              <a:latin typeface="+mj-lt"/>
              <a:ea typeface="ＭＳ Ｐゴシック" pitchFamily="50" charset="-128"/>
              <a:cs typeface="+mn-cs"/>
            </a:endParaRPr>
          </a:p>
          <a:p>
            <a:pPr eaLnBrk="0" hangingPunct="0">
              <a:defRPr/>
            </a:pPr>
            <a:r>
              <a:rPr lang="en-US" altLang="ja-JP" sz="2300" dirty="0" smtClean="0">
                <a:latin typeface="+mj-lt"/>
                <a:ea typeface="ＭＳ Ｐゴシック" pitchFamily="50" charset="-128"/>
                <a:cs typeface="+mn-cs"/>
              </a:rPr>
              <a:t>June 1 - 4, 2010 </a:t>
            </a:r>
            <a:r>
              <a:rPr lang="ja-JP" altLang="en-GB" sz="2300" smtClean="0">
                <a:latin typeface="+mj-lt"/>
                <a:ea typeface="ＭＳ Ｐゴシック" pitchFamily="50" charset="-128"/>
                <a:cs typeface="+mn-cs"/>
              </a:rPr>
              <a:t/>
            </a:r>
            <a:br>
              <a:rPr lang="ja-JP" altLang="en-GB" sz="2300" smtClean="0">
                <a:latin typeface="+mj-lt"/>
                <a:ea typeface="ＭＳ Ｐゴシック" pitchFamily="50" charset="-128"/>
                <a:cs typeface="+mn-cs"/>
              </a:rPr>
            </a:br>
            <a:r>
              <a:rPr lang="es-ES" altLang="ja-JP" sz="2300" dirty="0" err="1" smtClean="0">
                <a:latin typeface="+mj-lt"/>
                <a:ea typeface="ＭＳ Ｐゴシック" pitchFamily="50" charset="-128"/>
                <a:cs typeface="+mn-cs"/>
              </a:rPr>
              <a:t>Seoul</a:t>
            </a:r>
            <a:r>
              <a:rPr lang="es-ES" altLang="ja-JP" sz="2300" dirty="0" smtClean="0">
                <a:latin typeface="+mj-lt"/>
                <a:ea typeface="ＭＳ Ｐゴシック" pitchFamily="50" charset="-128"/>
                <a:cs typeface="+mn-cs"/>
              </a:rPr>
              <a:t>, </a:t>
            </a:r>
            <a:r>
              <a:rPr lang="es-ES" altLang="ja-JP" sz="2300" dirty="0" err="1" smtClean="0">
                <a:latin typeface="+mj-lt"/>
                <a:ea typeface="ＭＳ Ｐゴシック" pitchFamily="50" charset="-128"/>
                <a:cs typeface="+mn-cs"/>
              </a:rPr>
              <a:t>Korea</a:t>
            </a:r>
            <a:endParaRPr lang="en-GB" sz="2300" dirty="0">
              <a:latin typeface="+mj-lt"/>
              <a:ea typeface="ＭＳ Ｐゴシック" pitchFamily="50" charset="-128"/>
              <a:cs typeface="+mn-cs"/>
            </a:endParaRPr>
          </a:p>
        </p:txBody>
      </p:sp>
      <p:sp>
        <p:nvSpPr>
          <p:cNvPr id="2052" name="Rectangle 12"/>
          <p:cNvSpPr>
            <a:spLocks noGrp="1"/>
          </p:cNvSpPr>
          <p:nvPr>
            <p:ph type="subTitle" idx="1"/>
          </p:nvPr>
        </p:nvSpPr>
        <p:spPr>
          <a:xfrm>
            <a:off x="1411288" y="3886200"/>
            <a:ext cx="6400800" cy="1752600"/>
          </a:xfrm>
        </p:spPr>
        <p:txBody>
          <a:bodyPr/>
          <a:lstStyle/>
          <a:p>
            <a:r>
              <a:rPr lang="en-US" altLang="ja-JP" dirty="0" smtClean="0">
                <a:ea typeface="ＭＳ Ｐゴシック"/>
                <a:cs typeface="ＭＳ Ｐゴシック"/>
              </a:rPr>
              <a:t>Dino Flore </a:t>
            </a:r>
          </a:p>
          <a:p>
            <a:r>
              <a:rPr lang="en-US" altLang="ja-JP" dirty="0" smtClean="0">
                <a:ea typeface="ＭＳ Ｐゴシック"/>
                <a:cs typeface="ＭＳ Ｐゴシック"/>
              </a:rPr>
              <a:t>Qualcomm Incorporated</a:t>
            </a:r>
          </a:p>
          <a:p>
            <a:r>
              <a:rPr lang="en-US" altLang="ja-JP" dirty="0" smtClean="0">
                <a:ea typeface="ＭＳ Ｐゴシック"/>
                <a:cs typeface="ＭＳ Ｐゴシック"/>
              </a:rPr>
              <a:t>RAN  WG3 Chairman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Maintenance: Rel-8 UTRAN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 </a:t>
            </a:r>
            <a:r>
              <a:rPr lang="en-GB" dirty="0" smtClean="0"/>
              <a:t>9 Rel-8 CRs for UTRAN</a:t>
            </a:r>
          </a:p>
          <a:p>
            <a:pPr lvl="1"/>
            <a:r>
              <a:rPr lang="en-GB" dirty="0" smtClean="0"/>
              <a:t>25.413: removal of Trace-related abnormal conditions; replaced by</a:t>
            </a:r>
            <a:r>
              <a:rPr lang="en-US" dirty="0" smtClean="0"/>
              <a:t> pointer to TS 32.422 (to avoid duplication of specification)</a:t>
            </a:r>
            <a:endParaRPr lang="en-GB" dirty="0" smtClean="0"/>
          </a:p>
          <a:p>
            <a:pPr lvl="1"/>
            <a:r>
              <a:rPr lang="en-GB" dirty="0" smtClean="0"/>
              <a:t>25.423/25.433: correction of procedural text for (synch &amp; unsynch) RL reconfiguration procedure for LCR TDD</a:t>
            </a:r>
          </a:p>
          <a:p>
            <a:pPr lvl="1"/>
            <a:r>
              <a:rPr lang="en-GB" dirty="0" smtClean="0"/>
              <a:t>25.423/25.433: addition of missing CPC parameters in HS-DSCH Serving Cell Change information message</a:t>
            </a:r>
          </a:p>
          <a:p>
            <a:pPr lvl="1"/>
            <a:r>
              <a:rPr lang="en-GB" dirty="0" smtClean="0"/>
              <a:t>25.423/25.433: removed some limitations from the Enhanced Serving Cell Change procedure</a:t>
            </a:r>
          </a:p>
          <a:p>
            <a:pPr lvl="1"/>
            <a:r>
              <a:rPr lang="en-GB" dirty="0" smtClean="0"/>
              <a:t>25.433: correction to state transition of Enhanced CELL_FACH UE for LCR TDD</a:t>
            </a:r>
          </a:p>
          <a:p>
            <a:pPr lvl="1"/>
            <a:r>
              <a:rPr lang="en-GB" dirty="0" smtClean="0"/>
              <a:t>25.433: clarification on the usage of </a:t>
            </a:r>
            <a:r>
              <a:rPr lang="en-GB" dirty="0" err="1" smtClean="0"/>
              <a:t>Treset</a:t>
            </a:r>
            <a:r>
              <a:rPr lang="en-GB" dirty="0" smtClean="0"/>
              <a:t> for LCR TDD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Maintenance: Rel-8 E-UTRAN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GB" dirty="0" smtClean="0"/>
              <a:t>4 Rel-8 CRs for E-UTRAN</a:t>
            </a:r>
          </a:p>
          <a:p>
            <a:pPr lvl="1"/>
            <a:r>
              <a:rPr lang="en-GB" dirty="0" smtClean="0"/>
              <a:t>36.413: added </a:t>
            </a:r>
            <a:r>
              <a:rPr lang="en-US" dirty="0" smtClean="0"/>
              <a:t>pointer to TS 32.422 for Trace-related abnormal condition management</a:t>
            </a:r>
            <a:endParaRPr lang="en-GB" dirty="0" smtClean="0"/>
          </a:p>
          <a:p>
            <a:pPr lvl="1"/>
            <a:r>
              <a:rPr lang="en-GB" dirty="0" smtClean="0"/>
              <a:t>36.410: clean-up &amp; alignment with R8 capabilities of S1</a:t>
            </a:r>
          </a:p>
          <a:p>
            <a:pPr lvl="1"/>
            <a:r>
              <a:rPr lang="en-GB" dirty="0" smtClean="0"/>
              <a:t>36.401/36.410: added ETWS to the R8 overview of E-UTRAN and S1 features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Rel-9 work: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7324"/>
            <a:ext cx="8229600" cy="497207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 Various cleanups/corrections related to R9 features</a:t>
            </a:r>
          </a:p>
          <a:p>
            <a:pPr lvl="1"/>
            <a:r>
              <a:rPr lang="en-US" dirty="0" smtClean="0"/>
              <a:t>Including: </a:t>
            </a:r>
            <a:r>
              <a:rPr lang="en-US" i="1" dirty="0" smtClean="0"/>
              <a:t>DC &amp; MIMO for HSPA</a:t>
            </a:r>
            <a:r>
              <a:rPr lang="en-US" dirty="0" smtClean="0"/>
              <a:t>, </a:t>
            </a:r>
            <a:r>
              <a:rPr lang="en-US" i="1" dirty="0" err="1" smtClean="0"/>
              <a:t>eMBMS</a:t>
            </a:r>
            <a:r>
              <a:rPr lang="en-US" dirty="0" smtClean="0"/>
              <a:t>, </a:t>
            </a:r>
            <a:r>
              <a:rPr lang="en-US" i="1" dirty="0" smtClean="0"/>
              <a:t>H(e)NB enhancements</a:t>
            </a:r>
            <a:r>
              <a:rPr lang="en-US" dirty="0" smtClean="0"/>
              <a:t>, </a:t>
            </a:r>
            <a:r>
              <a:rPr lang="en-US" i="1" dirty="0" smtClean="0"/>
              <a:t>SON</a:t>
            </a:r>
            <a:r>
              <a:rPr lang="en-US" dirty="0" smtClean="0"/>
              <a:t>, </a:t>
            </a:r>
            <a:r>
              <a:rPr lang="en-US" i="1" dirty="0" smtClean="0"/>
              <a:t>Positioning</a:t>
            </a:r>
            <a:r>
              <a:rPr lang="en-US" dirty="0" smtClean="0"/>
              <a:t>, </a:t>
            </a:r>
            <a:r>
              <a:rPr lang="en-US" i="1" dirty="0" smtClean="0"/>
              <a:t>Energy saving </a:t>
            </a:r>
            <a:r>
              <a:rPr lang="en-US" dirty="0" smtClean="0"/>
              <a:t>and </a:t>
            </a:r>
            <a:r>
              <a:rPr lang="en-US" i="1" dirty="0" smtClean="0"/>
              <a:t>PWS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Other main R9 corrections </a:t>
            </a:r>
          </a:p>
          <a:p>
            <a:pPr lvl="1"/>
            <a:r>
              <a:rPr lang="en-US" dirty="0" smtClean="0"/>
              <a:t>Allowed </a:t>
            </a:r>
            <a:r>
              <a:rPr lang="en-US" dirty="0" err="1" smtClean="0"/>
              <a:t>QoS</a:t>
            </a:r>
            <a:r>
              <a:rPr lang="en-US" dirty="0" smtClean="0"/>
              <a:t> negotiation during RAB Assignment procedure whenever a RAB’s </a:t>
            </a:r>
            <a:r>
              <a:rPr lang="en-GB" dirty="0" smtClean="0"/>
              <a:t>MBR/GBR is greater than 16 Mbps</a:t>
            </a:r>
            <a:r>
              <a:rPr lang="en-US" dirty="0" smtClean="0"/>
              <a:t> (to fix existing RANAP issue related to the use of </a:t>
            </a:r>
            <a:r>
              <a:rPr lang="en-GB" dirty="0" smtClean="0"/>
              <a:t>Rel-7 </a:t>
            </a:r>
            <a:r>
              <a:rPr lang="en-GB" dirty="0" err="1" smtClean="0"/>
              <a:t>QoS</a:t>
            </a:r>
            <a:r>
              <a:rPr lang="en-GB" dirty="0" smtClean="0"/>
              <a:t> subscription data for Pre-Release 7 UE)</a:t>
            </a:r>
          </a:p>
          <a:p>
            <a:pPr lvl="1"/>
            <a:r>
              <a:rPr lang="en-GB" dirty="0" smtClean="0"/>
              <a:t>Introduction of </a:t>
            </a:r>
            <a:r>
              <a:rPr lang="en-US" dirty="0" smtClean="0"/>
              <a:t>IPv4/IPv6 Dual Stack option in RANAP allowing the use IPv4 and IPv6 for the same bearer/context (alignment with </a:t>
            </a:r>
            <a:r>
              <a:rPr lang="en-GB" dirty="0" smtClean="0"/>
              <a:t>24.008) </a:t>
            </a:r>
          </a:p>
          <a:p>
            <a:pPr lvl="1"/>
            <a:r>
              <a:rPr lang="en-US" dirty="0" smtClean="0"/>
              <a:t>Specified in RNSAP </a:t>
            </a:r>
            <a:r>
              <a:rPr lang="en-GB" dirty="0" smtClean="0"/>
              <a:t>interaction between Location Reporting Control and the Enhanced Relocation procedure during SRNS Relocation</a:t>
            </a:r>
          </a:p>
          <a:p>
            <a:pPr lvl="1"/>
            <a:r>
              <a:rPr lang="en-GB" dirty="0" smtClean="0"/>
              <a:t>Introduced PLMN-related abnormal conditions in X2AP for handovers in network sharing scenarios</a:t>
            </a:r>
          </a:p>
          <a:p>
            <a:pPr lvl="1"/>
            <a:r>
              <a:rPr lang="en-GB" dirty="0" smtClean="0"/>
              <a:t>Added missing </a:t>
            </a:r>
            <a:r>
              <a:rPr lang="en-GB" dirty="0" err="1" smtClean="0"/>
              <a:t>codepoints</a:t>
            </a:r>
            <a:r>
              <a:rPr lang="en-GB" dirty="0" smtClean="0"/>
              <a:t> to S1AP to signal possible RAT restrictions to the </a:t>
            </a:r>
            <a:r>
              <a:rPr lang="en-GB" dirty="0" err="1" smtClean="0"/>
              <a:t>eNB</a:t>
            </a:r>
            <a:r>
              <a:rPr lang="en-GB" dirty="0" smtClean="0"/>
              <a:t> in the handover restriction list (now some combinations of RATs can be signalled in line with TS 29.272)</a:t>
            </a:r>
          </a:p>
          <a:p>
            <a:pPr lvl="1"/>
            <a:r>
              <a:rPr lang="en-GB" dirty="0" smtClean="0"/>
              <a:t>Added the cause value “</a:t>
            </a:r>
            <a:r>
              <a:rPr lang="en-GB" i="1" dirty="0" smtClean="0"/>
              <a:t>Not supported QCI value</a:t>
            </a:r>
            <a:r>
              <a:rPr lang="en-GB" dirty="0" smtClean="0"/>
              <a:t>” to X2AP in order to report that the setup of a particular E-RAB failed because the requested QCI is not supported by the target </a:t>
            </a:r>
            <a:r>
              <a:rPr lang="en-GB" dirty="0" err="1" smtClean="0"/>
              <a:t>eNB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Rel-10: Relays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 Identified areas where RAN3 work might be needed</a:t>
            </a:r>
          </a:p>
          <a:p>
            <a:pPr lvl="1"/>
            <a:r>
              <a:rPr lang="en-US" dirty="0" smtClean="0"/>
              <a:t>O&amp;M requirements</a:t>
            </a:r>
          </a:p>
          <a:p>
            <a:pPr lvl="1"/>
            <a:r>
              <a:rPr lang="en-US" dirty="0" smtClean="0"/>
              <a:t>Aspects related to RN attachment/release</a:t>
            </a:r>
          </a:p>
          <a:p>
            <a:pPr lvl="1"/>
            <a:r>
              <a:rPr lang="en-US" dirty="0" smtClean="0"/>
              <a:t>Issues related to UE mobility</a:t>
            </a:r>
          </a:p>
          <a:p>
            <a:pPr lvl="2"/>
            <a:r>
              <a:rPr lang="en-US" dirty="0" smtClean="0"/>
              <a:t>Backhaul* resources optimization, routing of </a:t>
            </a:r>
            <a:r>
              <a:rPr lang="en-US" dirty="0" smtClean="0"/>
              <a:t>HO messages</a:t>
            </a:r>
            <a:r>
              <a:rPr lang="en-US" dirty="0" smtClean="0"/>
              <a:t>…</a:t>
            </a:r>
          </a:p>
          <a:p>
            <a:pPr lvl="1"/>
            <a:r>
              <a:rPr lang="en-US" dirty="0" smtClean="0"/>
              <a:t>Handling of non UE-associated messages over S1/X2</a:t>
            </a:r>
          </a:p>
          <a:p>
            <a:pPr lvl="1"/>
            <a:r>
              <a:rPr lang="en-US" dirty="0" smtClean="0"/>
              <a:t>Aspects of </a:t>
            </a:r>
            <a:r>
              <a:rPr lang="en-US" dirty="0" err="1" smtClean="0"/>
              <a:t>Uu</a:t>
            </a:r>
            <a:r>
              <a:rPr lang="en-US" dirty="0" smtClean="0"/>
              <a:t>-Un Bearer Mapping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 Coordination with RAN2 needed for some of those areas</a:t>
            </a:r>
          </a:p>
          <a:p>
            <a:pPr lvl="1"/>
            <a:r>
              <a:rPr lang="en-US" dirty="0" smtClean="0"/>
              <a:t>Can be managed also based on coordination between Chairmen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5929330"/>
            <a:ext cx="60452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* Note that in the case of Relays some of the backhaul links go over the air</a:t>
            </a:r>
            <a:endParaRPr lang="en-US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Rel-10: 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 Agreements on documentation</a:t>
            </a:r>
          </a:p>
          <a:p>
            <a:pPr lvl="1"/>
            <a:r>
              <a:rPr lang="en-US" dirty="0" smtClean="0"/>
              <a:t>Cleanup of 36.902</a:t>
            </a:r>
          </a:p>
          <a:p>
            <a:pPr lvl="2"/>
            <a:r>
              <a:rPr lang="en-US" dirty="0" smtClean="0"/>
              <a:t>R</a:t>
            </a:r>
            <a:r>
              <a:rPr lang="en-US" dirty="0" smtClean="0"/>
              <a:t>emoved </a:t>
            </a:r>
            <a:r>
              <a:rPr lang="en-US" dirty="0" smtClean="0"/>
              <a:t>parts not completely developed in Rel-9</a:t>
            </a:r>
          </a:p>
          <a:p>
            <a:pPr lvl="1"/>
            <a:r>
              <a:rPr lang="en-US" dirty="0" smtClean="0"/>
              <a:t>Decision to stop updating 36.902 in R10</a:t>
            </a:r>
          </a:p>
          <a:p>
            <a:pPr lvl="2"/>
            <a:r>
              <a:rPr lang="en-US" dirty="0" smtClean="0"/>
              <a:t>Opened an internal TR to capture R10 discussions on SON (TR R3.023)</a:t>
            </a:r>
          </a:p>
          <a:p>
            <a:pPr lvl="2"/>
            <a:r>
              <a:rPr lang="en-US" dirty="0" smtClean="0"/>
              <a:t>[No need to formally withdraw 36.902 as it is referenced in the ITU-R submission]</a:t>
            </a:r>
          </a:p>
          <a:p>
            <a:endParaRPr lang="en-US" dirty="0" smtClean="0"/>
          </a:p>
          <a:p>
            <a:r>
              <a:rPr lang="en-US" dirty="0" smtClean="0"/>
              <a:t> Agreed on possible scope of Rel-10 work on SON (based on task received in RAN#47)</a:t>
            </a:r>
          </a:p>
          <a:p>
            <a:pPr lvl="1"/>
            <a:r>
              <a:rPr lang="en-US" dirty="0" smtClean="0"/>
              <a:t>See LS to RAN in </a:t>
            </a:r>
            <a:r>
              <a:rPr lang="en-US" dirty="0" smtClean="0">
                <a:hlinkClick r:id="rId2"/>
              </a:rPr>
              <a:t>RP-100424</a:t>
            </a:r>
            <a:endParaRPr lang="en-US" dirty="0" smtClean="0"/>
          </a:p>
          <a:p>
            <a:pPr lvl="1"/>
            <a:r>
              <a:rPr lang="en-US" b="1" u="sng" dirty="0" smtClean="0"/>
              <a:t>Suggestion</a:t>
            </a:r>
            <a:r>
              <a:rPr lang="en-US" dirty="0" smtClean="0"/>
              <a:t>: revise SON WID based on RAN3 agreement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Rel-10: H(e)NB mobility enhancements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 Good progress on the three ongoing tasks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3G / GW-based solution for optimized HNB-to-HNB mobility</a:t>
            </a:r>
          </a:p>
          <a:p>
            <a:pPr marL="1314450" lvl="2" indent="-457200"/>
            <a:r>
              <a:rPr lang="en-US" dirty="0" smtClean="0"/>
              <a:t>Four solutions identified &amp; discussed</a:t>
            </a:r>
          </a:p>
          <a:p>
            <a:pPr marL="1771650" lvl="3" indent="-457200"/>
            <a:r>
              <a:rPr lang="en-US" dirty="0" smtClean="0"/>
              <a:t>Comparison between solutions needed</a:t>
            </a:r>
          </a:p>
          <a:p>
            <a:pPr marL="1314450" lvl="2" indent="-457200"/>
            <a:r>
              <a:rPr lang="en-US" dirty="0" smtClean="0"/>
              <a:t>Decision on the approach to adopt expected in the next quarter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3G / Evaluation of other possible solutions for optimized HNB-to-HNB mobility</a:t>
            </a:r>
          </a:p>
          <a:p>
            <a:pPr marL="1314450" lvl="2" indent="-457200"/>
            <a:r>
              <a:rPr lang="en-US" dirty="0" smtClean="0"/>
              <a:t>Discussed the possibility to introduce a direct interface between HNBs</a:t>
            </a:r>
          </a:p>
          <a:p>
            <a:pPr marL="1314450" lvl="2" indent="-457200"/>
            <a:r>
              <a:rPr lang="en-US" dirty="0" smtClean="0"/>
              <a:t>More evaluation needed to study benefits </a:t>
            </a:r>
            <a:r>
              <a:rPr lang="en-US" dirty="0" err="1" smtClean="0"/>
              <a:t>vs</a:t>
            </a:r>
            <a:r>
              <a:rPr lang="en-US" dirty="0" smtClean="0"/>
              <a:t> complexity of the approach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LTE / Solutions for optimized (H)</a:t>
            </a:r>
            <a:r>
              <a:rPr lang="en-US" dirty="0" err="1" smtClean="0"/>
              <a:t>eNB</a:t>
            </a:r>
            <a:r>
              <a:rPr lang="en-US" dirty="0" smtClean="0"/>
              <a:t>-to-</a:t>
            </a:r>
            <a:r>
              <a:rPr lang="en-US" dirty="0" err="1" smtClean="0"/>
              <a:t>HeNB</a:t>
            </a:r>
            <a:r>
              <a:rPr lang="en-US" dirty="0" smtClean="0"/>
              <a:t> mobility WI</a:t>
            </a:r>
          </a:p>
          <a:p>
            <a:pPr marL="1314450" lvl="2" indent="-457200"/>
            <a:r>
              <a:rPr lang="en-US" dirty="0" smtClean="0"/>
              <a:t>Three solutions identified &amp; discussed</a:t>
            </a:r>
          </a:p>
          <a:p>
            <a:pPr marL="1771650" lvl="3" indent="-457200"/>
            <a:r>
              <a:rPr lang="en-US" dirty="0" smtClean="0"/>
              <a:t>Comparison between solutions needed</a:t>
            </a:r>
          </a:p>
          <a:p>
            <a:pPr marL="1314450" lvl="2" indent="-457200"/>
            <a:r>
              <a:rPr lang="en-US" dirty="0" smtClean="0"/>
              <a:t>Need more discussion on requirements &amp; deployment scenarios for enhanced (H)</a:t>
            </a:r>
            <a:r>
              <a:rPr lang="en-US" dirty="0" err="1" smtClean="0"/>
              <a:t>eNB</a:t>
            </a:r>
            <a:r>
              <a:rPr lang="en-US" dirty="0" smtClean="0"/>
              <a:t>-to-</a:t>
            </a:r>
            <a:r>
              <a:rPr lang="en-US" dirty="0" err="1" smtClean="0"/>
              <a:t>HeNB</a:t>
            </a:r>
            <a:r>
              <a:rPr lang="en-US" dirty="0" smtClean="0"/>
              <a:t> mobility</a:t>
            </a:r>
          </a:p>
          <a:p>
            <a:pPr marL="1771650" lvl="3" indent="-457200"/>
            <a:r>
              <a:rPr lang="en-US" dirty="0" smtClean="0"/>
              <a:t>Operator input invited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Rel-10: 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 Energy saving SIs</a:t>
            </a:r>
          </a:p>
          <a:p>
            <a:pPr lvl="1"/>
            <a:r>
              <a:rPr lang="en-US" dirty="0" smtClean="0"/>
              <a:t>Inter-</a:t>
            </a:r>
            <a:r>
              <a:rPr lang="en-US" dirty="0" err="1" smtClean="0"/>
              <a:t>eNB</a:t>
            </a:r>
            <a:r>
              <a:rPr lang="en-US" dirty="0" smtClean="0"/>
              <a:t> and inter-RAT aspects</a:t>
            </a:r>
          </a:p>
          <a:p>
            <a:pPr lvl="2"/>
            <a:r>
              <a:rPr lang="en-US" dirty="0" smtClean="0"/>
              <a:t>Initial discussion on relevant scenarios of interests and on possible energy saving mechanisms for inter-</a:t>
            </a:r>
            <a:r>
              <a:rPr lang="en-US" dirty="0" err="1" smtClean="0"/>
              <a:t>eNB</a:t>
            </a:r>
            <a:r>
              <a:rPr lang="en-US" dirty="0" smtClean="0"/>
              <a:t>/RAT </a:t>
            </a:r>
          </a:p>
          <a:p>
            <a:pPr lvl="2"/>
            <a:r>
              <a:rPr lang="en-US" dirty="0" smtClean="0"/>
              <a:t>Agreed Skeleton of the TR</a:t>
            </a:r>
          </a:p>
          <a:p>
            <a:pPr lvl="1"/>
            <a:r>
              <a:rPr lang="en-US" dirty="0" smtClean="0"/>
              <a:t>HSPA aspects</a:t>
            </a:r>
          </a:p>
          <a:p>
            <a:pPr lvl="2"/>
            <a:r>
              <a:rPr lang="en-US" dirty="0" smtClean="0"/>
              <a:t>Discussed proposal to use </a:t>
            </a:r>
            <a:r>
              <a:rPr lang="en-US" dirty="0" err="1" smtClean="0"/>
              <a:t>Iub</a:t>
            </a:r>
            <a:r>
              <a:rPr lang="en-US" dirty="0" smtClean="0"/>
              <a:t>/</a:t>
            </a:r>
            <a:r>
              <a:rPr lang="en-US" dirty="0" err="1" smtClean="0"/>
              <a:t>Iur</a:t>
            </a:r>
            <a:r>
              <a:rPr lang="en-US" dirty="0" smtClean="0"/>
              <a:t> signaling to switch off/on the secondary antenna in MIMO  </a:t>
            </a:r>
          </a:p>
          <a:p>
            <a:pPr lvl="2"/>
            <a:r>
              <a:rPr lang="en-US" dirty="0" smtClean="0"/>
              <a:t>Decision to wait for RAN1 decision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MTC WI </a:t>
            </a:r>
          </a:p>
          <a:p>
            <a:pPr lvl="1"/>
            <a:r>
              <a:rPr lang="en-US" dirty="0" smtClean="0"/>
              <a:t>Decision to </a:t>
            </a:r>
            <a:r>
              <a:rPr lang="en-GB" dirty="0" smtClean="0"/>
              <a:t>only study the key issues identified by RAN2 and SA2 and provide the corresponding RAN3 enhancements </a:t>
            </a:r>
            <a:r>
              <a:rPr lang="en-US" dirty="0" smtClean="0"/>
              <a:t>	</a:t>
            </a:r>
          </a:p>
          <a:p>
            <a:pPr lvl="2"/>
            <a:r>
              <a:rPr lang="en-US" dirty="0" smtClean="0"/>
              <a:t>RAN3 to wait for RAN2/SA2 progress on MTC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Rel-10: Others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 Enhanced interference management for HNBs WI</a:t>
            </a:r>
          </a:p>
          <a:p>
            <a:pPr lvl="1"/>
            <a:r>
              <a:rPr lang="en-US" dirty="0" smtClean="0"/>
              <a:t>Discussed proposal to enable ‘training periods’ at the HNB during which non-allowed Macro UEs may perform registration attempts</a:t>
            </a:r>
          </a:p>
          <a:p>
            <a:pPr lvl="2"/>
            <a:r>
              <a:rPr lang="en-US" dirty="0" smtClean="0"/>
              <a:t>The proposal enables power calibration at the HNB in deployments with a large penetration of CSG-aware </a:t>
            </a:r>
            <a:r>
              <a:rPr lang="en-US" dirty="0" err="1" smtClean="0"/>
              <a:t>Ues</a:t>
            </a:r>
            <a:endParaRPr lang="en-US" dirty="0" smtClean="0"/>
          </a:p>
          <a:p>
            <a:pPr lvl="1"/>
            <a:r>
              <a:rPr lang="en-US" dirty="0" smtClean="0"/>
              <a:t>Identified a list of open issues; further discussion is needed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4C-HSDPA WI</a:t>
            </a:r>
          </a:p>
          <a:p>
            <a:pPr lvl="1"/>
            <a:r>
              <a:rPr lang="en-US" dirty="0" smtClean="0"/>
              <a:t>Agreed way forward on </a:t>
            </a:r>
            <a:r>
              <a:rPr lang="en-US" dirty="0" err="1" smtClean="0"/>
              <a:t>Iub</a:t>
            </a:r>
            <a:r>
              <a:rPr lang="en-US" dirty="0" smtClean="0"/>
              <a:t>/</a:t>
            </a:r>
            <a:r>
              <a:rPr lang="en-US" dirty="0" err="1" smtClean="0"/>
              <a:t>Iur</a:t>
            </a:r>
            <a:r>
              <a:rPr lang="en-US" dirty="0" smtClean="0"/>
              <a:t> handling for 4C-HSDPA: </a:t>
            </a:r>
            <a:r>
              <a:rPr lang="en-US" dirty="0" smtClean="0">
                <a:hlinkClick r:id="rId2"/>
              </a:rPr>
              <a:t>R3-101797</a:t>
            </a:r>
            <a:endParaRPr lang="en-US" dirty="0" smtClean="0"/>
          </a:p>
          <a:p>
            <a:pPr lvl="1"/>
            <a:r>
              <a:rPr lang="en-US" dirty="0" smtClean="0"/>
              <a:t>Detailed stage-3 work to start in the next quarter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 UMTS ANR</a:t>
            </a:r>
          </a:p>
          <a:p>
            <a:pPr lvl="1"/>
            <a:r>
              <a:rPr lang="en-US" dirty="0" smtClean="0"/>
              <a:t>Agreed on possible scope of Rel-10 work on UMTS ANR (based on task received in RAN#47)</a:t>
            </a:r>
          </a:p>
          <a:p>
            <a:pPr lvl="2"/>
            <a:r>
              <a:rPr lang="en-US" dirty="0" smtClean="0"/>
              <a:t>See LS to RAN in </a:t>
            </a:r>
            <a:r>
              <a:rPr lang="en-US" dirty="0" smtClean="0">
                <a:hlinkClick r:id="rId3"/>
              </a:rPr>
              <a:t>RP-100420</a:t>
            </a:r>
            <a:endParaRPr lang="en-US" dirty="0" smtClean="0"/>
          </a:p>
          <a:p>
            <a:pPr lvl="1"/>
            <a:r>
              <a:rPr lang="en-US" b="1" u="sng" dirty="0" smtClean="0"/>
              <a:t>Suggestion</a:t>
            </a:r>
            <a:r>
              <a:rPr lang="en-US" dirty="0" smtClean="0"/>
              <a:t>: [if  WI is opened], consider scope as per RAN3 agreement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meeting dates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00100" y="1714488"/>
          <a:ext cx="6786609" cy="3437069"/>
        </p:xfrm>
        <a:graphic>
          <a:graphicData uri="http://schemas.openxmlformats.org/drawingml/2006/table">
            <a:tbl>
              <a:tblPr/>
              <a:tblGrid>
                <a:gridCol w="1600931"/>
                <a:gridCol w="1348460"/>
                <a:gridCol w="2181948"/>
                <a:gridCol w="1655270"/>
              </a:tblGrid>
              <a:tr h="3380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Title</a:t>
                      </a:r>
                      <a:endParaRPr lang="en-US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1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Dates</a:t>
                      </a:r>
                      <a:endParaRPr lang="en-US" sz="16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Venue</a:t>
                      </a:r>
                      <a:endParaRPr lang="en-US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Host</a:t>
                      </a:r>
                      <a:endParaRPr lang="en-US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</a:tr>
              <a:tr h="281727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1" dirty="0">
                          <a:solidFill>
                            <a:srgbClr val="632423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17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RAN3</a:t>
                      </a:r>
                      <a:r>
                        <a:rPr lang="en-GB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AH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29 Jun </a:t>
                      </a:r>
                      <a:r>
                        <a:rPr lang="en-GB" sz="1400" dirty="0">
                          <a:latin typeface="Calibri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1 Jul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Beijing (China)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latin typeface="Calibri"/>
                          <a:ea typeface="Calibri"/>
                          <a:cs typeface="Times New Roman"/>
                        </a:rPr>
                        <a:t>Huawei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17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Times New Roman"/>
                        </a:rPr>
                        <a:t>RAN3#69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Calibri"/>
                          <a:cs typeface="Times New Roman"/>
                        </a:rPr>
                        <a:t>23 - 27 Aug 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Times New Roman"/>
                        </a:rPr>
                        <a:t>Madrid (Spain)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EF3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17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Calibri"/>
                          <a:cs typeface="Times New Roman"/>
                        </a:rPr>
                        <a:t>RAN#49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Calibri"/>
                          <a:cs typeface="Times New Roman"/>
                        </a:rPr>
                        <a:t>14 – 17 Sep 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San Antonio (</a:t>
                      </a: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US)</a:t>
                      </a:r>
                      <a:r>
                        <a:rPr lang="en-GB" sz="14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NAF3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817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Calibri"/>
                          <a:cs typeface="Times New Roman"/>
                        </a:rPr>
                        <a:t>RAN3#69bis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Calibri"/>
                          <a:cs typeface="Times New Roman"/>
                        </a:rPr>
                        <a:t>11 - 15 Oct 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Xi'an </a:t>
                      </a: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(China)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ZTE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17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Calibri"/>
                          <a:cs typeface="Times New Roman"/>
                        </a:rPr>
                        <a:t>RAN3#70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Calibri"/>
                          <a:cs typeface="Times New Roman"/>
                        </a:rPr>
                        <a:t>15 – 19 Nov 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US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NAF3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17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Calibri"/>
                          <a:cs typeface="Times New Roman"/>
                        </a:rPr>
                        <a:t>RAN#50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Calibri"/>
                          <a:cs typeface="Times New Roman"/>
                        </a:rPr>
                        <a:t>2 – 5 Dec 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Istanbul (Turkey)</a:t>
                      </a:r>
                      <a:endParaRPr lang="en-GB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EF3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81727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1" dirty="0" smtClean="0">
                          <a:solidFill>
                            <a:srgbClr val="632423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817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RAN3#70bis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17 </a:t>
                      </a:r>
                      <a:r>
                        <a:rPr lang="en-GB" sz="1400" dirty="0">
                          <a:latin typeface="Calibri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21 Jan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Calibri"/>
                          <a:ea typeface="Calibri"/>
                          <a:cs typeface="Times New Roman"/>
                        </a:rPr>
                        <a:t>EU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EF3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2817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RAN3#71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r>
                        <a:rPr lang="en-US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– 25 Feb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Taipei</a:t>
                      </a:r>
                      <a:r>
                        <a:rPr lang="en-US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1400" dirty="0" smtClean="0">
                          <a:latin typeface="+mn-lt"/>
                          <a:ea typeface="Calibri"/>
                          <a:cs typeface="Times New Roman"/>
                        </a:rPr>
                        <a:t>Taiwan</a:t>
                      </a: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en-US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HTC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28172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RAN#51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Times New Roman"/>
                        </a:rPr>
                        <a:t>15 – 18 Mar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ea typeface="Calibri"/>
                          <a:cs typeface="Times New Roman"/>
                        </a:rPr>
                        <a:t>US</a:t>
                      </a:r>
                    </a:p>
                  </a:txBody>
                  <a:tcPr marL="68580" marR="68580" marT="0" marB="0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4348" y="5692991"/>
            <a:ext cx="6784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</a:rPr>
              <a:t>NOTE: the June ad-hoc meeting will focus on R10 Relays and H(e)NB mobility work</a:t>
            </a:r>
            <a:endParaRPr lang="en-US" sz="1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 Very few CRs agreed for R8</a:t>
            </a:r>
          </a:p>
          <a:p>
            <a:pPr lvl="1"/>
            <a:r>
              <a:rPr lang="en-US" dirty="0" smtClean="0"/>
              <a:t>Good stability of the legacy releases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smtClean="0"/>
              <a:t>Various CRs </a:t>
            </a:r>
            <a:r>
              <a:rPr lang="en-US" dirty="0" smtClean="0"/>
              <a:t>related to features introduced in R9</a:t>
            </a:r>
          </a:p>
          <a:p>
            <a:endParaRPr lang="en-US" dirty="0" smtClean="0"/>
          </a:p>
          <a:p>
            <a:r>
              <a:rPr lang="en-US" dirty="0" smtClean="0"/>
              <a:t> Good progress on R10 items</a:t>
            </a:r>
          </a:p>
          <a:p>
            <a:pPr lvl="1"/>
            <a:r>
              <a:rPr lang="en-US" dirty="0" smtClean="0"/>
              <a:t>Work is on schedule for all areas currently in RAN3 plate</a:t>
            </a:r>
          </a:p>
          <a:p>
            <a:pPr lvl="1"/>
            <a:r>
              <a:rPr lang="en-US" dirty="0" smtClean="0"/>
              <a:t>Note RAN3 feedback on SON and ANR UMTS </a:t>
            </a:r>
          </a:p>
          <a:p>
            <a:endParaRPr lang="en-US" dirty="0" smtClean="0"/>
          </a:p>
          <a:p>
            <a:r>
              <a:rPr lang="en-US" dirty="0" smtClean="0"/>
              <a:t> Acknowledgements</a:t>
            </a:r>
          </a:p>
          <a:p>
            <a:pPr lvl="1"/>
            <a:r>
              <a:rPr lang="en-US" dirty="0" smtClean="0"/>
              <a:t>To </a:t>
            </a:r>
            <a:r>
              <a:rPr lang="en-US" dirty="0" err="1" smtClean="0"/>
              <a:t>Juha</a:t>
            </a:r>
            <a:r>
              <a:rPr lang="en-US" dirty="0" smtClean="0"/>
              <a:t>, Philippe &amp; Martin for the help in managing RAN3</a:t>
            </a:r>
          </a:p>
          <a:p>
            <a:pPr lvl="1"/>
            <a:r>
              <a:rPr lang="en-US" dirty="0" smtClean="0"/>
              <a:t>To all RAN3 delegates for the very constructive spirit and discussions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2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 RAN3 CRs provided to RAN</a:t>
            </a:r>
          </a:p>
          <a:p>
            <a:endParaRPr lang="en-US" dirty="0" smtClean="0"/>
          </a:p>
          <a:p>
            <a:r>
              <a:rPr lang="en-US" dirty="0" smtClean="0"/>
              <a:t> Statistics</a:t>
            </a:r>
          </a:p>
          <a:p>
            <a:endParaRPr lang="en-US" dirty="0" smtClean="0"/>
          </a:p>
          <a:p>
            <a:r>
              <a:rPr lang="en-US" dirty="0" smtClean="0"/>
              <a:t> Maintenance work</a:t>
            </a:r>
          </a:p>
          <a:p>
            <a:endParaRPr lang="en-US" dirty="0" smtClean="0"/>
          </a:p>
          <a:p>
            <a:r>
              <a:rPr lang="en-US" dirty="0" smtClean="0"/>
              <a:t> Rel-9 Work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 Rel-10 Progress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 Final remarks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RAN3 CRs provided to RAN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 69 agreed CRs</a:t>
            </a:r>
          </a:p>
          <a:p>
            <a:pPr lvl="1"/>
            <a:r>
              <a:rPr lang="en-US" dirty="0" smtClean="0"/>
              <a:t>13 Rel-8 CRs</a:t>
            </a:r>
          </a:p>
          <a:p>
            <a:pPr lvl="2"/>
            <a:r>
              <a:rPr lang="en-US" dirty="0" smtClean="0"/>
              <a:t>9 UTRAN CRs</a:t>
            </a:r>
          </a:p>
          <a:p>
            <a:pPr lvl="2"/>
            <a:r>
              <a:rPr lang="en-US" dirty="0" smtClean="0"/>
              <a:t>4 E-UTRAN CRs</a:t>
            </a:r>
          </a:p>
          <a:p>
            <a:pPr lvl="1"/>
            <a:r>
              <a:rPr lang="en-US" dirty="0" smtClean="0"/>
              <a:t>56 Rel-9 CRs</a:t>
            </a:r>
          </a:p>
          <a:p>
            <a:pPr lvl="2"/>
            <a:r>
              <a:rPr lang="en-US" dirty="0" smtClean="0"/>
              <a:t>25 UTRAN CRs</a:t>
            </a:r>
          </a:p>
          <a:p>
            <a:pPr lvl="3"/>
            <a:r>
              <a:rPr lang="en-US" dirty="0" smtClean="0"/>
              <a:t>7 Cat A</a:t>
            </a:r>
          </a:p>
          <a:p>
            <a:pPr lvl="3"/>
            <a:r>
              <a:rPr lang="en-US" dirty="0" smtClean="0"/>
              <a:t>1 Cat C</a:t>
            </a:r>
          </a:p>
          <a:p>
            <a:pPr lvl="3"/>
            <a:r>
              <a:rPr lang="en-US" dirty="0" smtClean="0"/>
              <a:t>17 Cat F</a:t>
            </a:r>
          </a:p>
          <a:p>
            <a:pPr lvl="2"/>
            <a:r>
              <a:rPr lang="en-US" dirty="0" smtClean="0"/>
              <a:t>31 E-UTRAN CRs</a:t>
            </a:r>
          </a:p>
          <a:p>
            <a:pPr lvl="3"/>
            <a:r>
              <a:rPr lang="en-US" dirty="0" smtClean="0"/>
              <a:t>1 Cat A</a:t>
            </a:r>
          </a:p>
          <a:p>
            <a:pPr lvl="3"/>
            <a:r>
              <a:rPr lang="en-US" dirty="0" smtClean="0"/>
              <a:t>2 Cat B</a:t>
            </a:r>
          </a:p>
          <a:p>
            <a:pPr lvl="3"/>
            <a:r>
              <a:rPr lang="en-US" dirty="0" smtClean="0"/>
              <a:t>28 Cat F</a:t>
            </a:r>
          </a:p>
          <a:p>
            <a:endParaRPr lang="en-US" dirty="0" smtClean="0"/>
          </a:p>
          <a:p>
            <a:r>
              <a:rPr lang="en-US" dirty="0" smtClean="0"/>
              <a:t>9 endorsed CRs for TSs under RAN2 responsibility</a:t>
            </a:r>
          </a:p>
          <a:p>
            <a:pPr lvl="1"/>
            <a:r>
              <a:rPr lang="en-US" dirty="0" smtClean="0"/>
              <a:t>All Rel-9 Cat F CRs for 36.300</a:t>
            </a:r>
          </a:p>
          <a:p>
            <a:endParaRPr lang="en-US" dirty="0" smtClean="0"/>
          </a:p>
          <a:p>
            <a:r>
              <a:rPr lang="en-US" dirty="0" smtClean="0"/>
              <a:t>List of RAN3 CRs provided to RAN are in RP-100436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(1)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1345156"/>
            <a:ext cx="49563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 i="1" dirty="0">
                <a:latin typeface="+mn-lt"/>
                <a:ea typeface="ＭＳ Ｐゴシック" pitchFamily="50" charset="-128"/>
                <a:cs typeface="+mn-cs"/>
              </a:rPr>
              <a:t>Total number of Tdocs </a:t>
            </a:r>
            <a:r>
              <a:rPr lang="en-US" sz="1800" i="1" dirty="0" smtClean="0">
                <a:latin typeface="+mn-lt"/>
                <a:ea typeface="ＭＳ Ｐゴシック" pitchFamily="50" charset="-128"/>
                <a:cs typeface="+mn-cs"/>
              </a:rPr>
              <a:t>per meeting (last 5 quarters)</a:t>
            </a:r>
            <a:endParaRPr lang="en-US" sz="1800" i="1" dirty="0">
              <a:latin typeface="+mn-lt"/>
              <a:ea typeface="ＭＳ Ｐゴシック" pitchFamily="50" charset="-128"/>
              <a:cs typeface="+mn-cs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1214414" y="1785926"/>
          <a:ext cx="6357982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ight Brace 5"/>
          <p:cNvSpPr/>
          <p:nvPr/>
        </p:nvSpPr>
        <p:spPr bwMode="auto">
          <a:xfrm rot="16200000" flipH="1">
            <a:off x="6643703" y="5214947"/>
            <a:ext cx="285753" cy="1143012"/>
          </a:xfrm>
          <a:prstGeom prst="rightBrace">
            <a:avLst>
              <a:gd name="adj1" fmla="val 37679"/>
              <a:gd name="adj2" fmla="val 52892"/>
            </a:avLst>
          </a:prstGeom>
          <a:noFill/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0378" y="6000768"/>
            <a:ext cx="1079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</a:rPr>
              <a:t>last quarter</a:t>
            </a:r>
            <a:endParaRPr lang="en-US" sz="1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(2)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08" y="1273175"/>
            <a:ext cx="47863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1800" i="1" dirty="0" smtClean="0">
                <a:latin typeface="Calibri" pitchFamily="34" charset="0"/>
              </a:rPr>
              <a:t>Number of liasons </a:t>
            </a:r>
            <a:r>
              <a:rPr lang="en-US" sz="1800" i="1" dirty="0">
                <a:latin typeface="Calibri" pitchFamily="34" charset="0"/>
              </a:rPr>
              <a:t>per </a:t>
            </a:r>
            <a:r>
              <a:rPr lang="en-US" sz="1800" i="1" dirty="0" smtClean="0">
                <a:latin typeface="Calibri" pitchFamily="34" charset="0"/>
              </a:rPr>
              <a:t>meeting (last 5 quarters)</a:t>
            </a:r>
            <a:endParaRPr lang="en-US" sz="1800" i="1" dirty="0">
              <a:latin typeface="Calibri" pitchFamily="34" charset="0"/>
            </a:endParaRPr>
          </a:p>
        </p:txBody>
      </p:sp>
      <p:sp>
        <p:nvSpPr>
          <p:cNvPr id="8" name="Right Brace 7"/>
          <p:cNvSpPr/>
          <p:nvPr/>
        </p:nvSpPr>
        <p:spPr bwMode="auto">
          <a:xfrm rot="16200000" flipH="1">
            <a:off x="6572265" y="5572139"/>
            <a:ext cx="285753" cy="1143012"/>
          </a:xfrm>
          <a:prstGeom prst="rightBrace">
            <a:avLst>
              <a:gd name="adj1" fmla="val 37679"/>
              <a:gd name="adj2" fmla="val 52892"/>
            </a:avLst>
          </a:prstGeom>
          <a:noFill/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78940" y="6357960"/>
            <a:ext cx="1079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</a:rPr>
              <a:t>last quarter</a:t>
            </a:r>
            <a:endParaRPr lang="en-US" sz="1400" i="1" dirty="0">
              <a:solidFill>
                <a:srgbClr val="FF0000"/>
              </a:solidFill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/>
        </p:nvGraphicFramePr>
        <p:xfrm>
          <a:off x="1214414" y="1643050"/>
          <a:ext cx="7215238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(3)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571750" y="1357298"/>
            <a:ext cx="405053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 i="1" dirty="0">
                <a:latin typeface="+mn-lt"/>
                <a:ea typeface="ＭＳ Ｐゴシック" pitchFamily="50" charset="-128"/>
                <a:cs typeface="+mn-cs"/>
              </a:rPr>
              <a:t>Number of Tdocs per topic (last </a:t>
            </a:r>
            <a:r>
              <a:rPr lang="en-US" sz="1800" i="1" dirty="0" smtClean="0">
                <a:latin typeface="+mn-lt"/>
                <a:ea typeface="ＭＳ Ｐゴシック" pitchFamily="50" charset="-128"/>
                <a:cs typeface="+mn-cs"/>
              </a:rPr>
              <a:t>meeting)</a:t>
            </a:r>
            <a:endParaRPr lang="en-US" sz="1800" i="1" dirty="0">
              <a:latin typeface="+mn-lt"/>
              <a:ea typeface="ＭＳ Ｐゴシック" pitchFamily="50" charset="-128"/>
              <a:cs typeface="+mn-cs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1071538" y="1928802"/>
          <a:ext cx="6643734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(4)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71688" y="1357313"/>
            <a:ext cx="43576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1800" i="1" dirty="0">
                <a:latin typeface="Calibri" pitchFamily="34" charset="0"/>
              </a:rPr>
              <a:t>Rel-8 UTRAN protocol CRs submitted to RAN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1142976" y="2000240"/>
          <a:ext cx="7072362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 (5)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08" y="1409688"/>
            <a:ext cx="457203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1800" i="1" dirty="0" smtClean="0">
                <a:latin typeface="Calibri" pitchFamily="34" charset="0"/>
              </a:rPr>
              <a:t>Rel-8 E-UTRAN protocol CRs submitted to RAN</a:t>
            </a:r>
            <a:endParaRPr lang="en-US" sz="1800" i="1" dirty="0">
              <a:latin typeface="Calibri" pitchFamily="34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1142976" y="2000240"/>
          <a:ext cx="7143800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Maintenance: Rel-7 UTRAN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GB" dirty="0" smtClean="0"/>
              <a:t> </a:t>
            </a:r>
            <a:r>
              <a:rPr lang="en-US" dirty="0" smtClean="0"/>
              <a:t>None!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9E6B01-ABC4-4F71-983F-E4D30EF4C04B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14753</TotalTime>
  <Words>1198</Words>
  <Application>Microsoft Office PowerPoint</Application>
  <PresentationFormat>On-screen Show (4:3)</PresentationFormat>
  <Paragraphs>213</Paragraphs>
  <Slides>19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Custom Design</vt:lpstr>
      <vt:lpstr>Status Report RAN WG3 </vt:lpstr>
      <vt:lpstr>Outline</vt:lpstr>
      <vt:lpstr>RAN3 CRs provided to RAN </vt:lpstr>
      <vt:lpstr>Statistics (1)</vt:lpstr>
      <vt:lpstr>Statistics (2)</vt:lpstr>
      <vt:lpstr>Statistics (3)</vt:lpstr>
      <vt:lpstr>Statistics (4)</vt:lpstr>
      <vt:lpstr>Statistics (5)</vt:lpstr>
      <vt:lpstr>Maintenance: Rel-7 UTRAN</vt:lpstr>
      <vt:lpstr>Maintenance: Rel-8 UTRAN</vt:lpstr>
      <vt:lpstr>Maintenance: Rel-8 E-UTRAN</vt:lpstr>
      <vt:lpstr>Rel-9 work: overview</vt:lpstr>
      <vt:lpstr>Rel-10: Relays</vt:lpstr>
      <vt:lpstr>Rel-10: SON</vt:lpstr>
      <vt:lpstr>Rel-10: H(e)NB mobility enhancements</vt:lpstr>
      <vt:lpstr>Rel-10: Others</vt:lpstr>
      <vt:lpstr>Rel-10: Others (cont’d)</vt:lpstr>
      <vt:lpstr>Future meeting dates</vt:lpstr>
      <vt:lpstr>Final remarks</vt:lpstr>
    </vt:vector>
  </TitlesOfParts>
  <Company>NTT DoCoMo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SA #44    SP-090438 Oranjestad, ARUBA, 1 – 4 June 2009</dc:title>
  <dc:creator>NTT DOCOMO</dc:creator>
  <cp:lastModifiedBy>oflore</cp:lastModifiedBy>
  <cp:revision>309</cp:revision>
  <dcterms:created xsi:type="dcterms:W3CDTF">2009-06-02T04:11:18Z</dcterms:created>
  <dcterms:modified xsi:type="dcterms:W3CDTF">2010-05-27T14:40:16Z</dcterms:modified>
</cp:coreProperties>
</file>