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05" r:id="rId3"/>
    <p:sldId id="731" r:id="rId4"/>
    <p:sldId id="739" r:id="rId5"/>
    <p:sldId id="741" r:id="rId6"/>
    <p:sldId id="747" r:id="rId7"/>
    <p:sldId id="743" r:id="rId8"/>
    <p:sldId id="725" r:id="rId9"/>
    <p:sldId id="746" r:id="rId10"/>
    <p:sldId id="745" r:id="rId11"/>
    <p:sldId id="744" r:id="rId1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0" autoAdjust="0"/>
    <p:restoredTop sz="85201" autoAdjust="0"/>
  </p:normalViewPr>
  <p:slideViewPr>
    <p:cSldViewPr snapToGrid="0">
      <p:cViewPr varScale="1">
        <p:scale>
          <a:sx n="53" d="100"/>
          <a:sy n="53" d="100"/>
        </p:scale>
        <p:origin x="-77" y="-1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531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70,%20May%202016\Chairman%20tasks\Chairmans%20Report\GERAN1\G1%2370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Sheet1!$C$4:$C$17</c:f>
              <c:strCache>
                <c:ptCount val="14"/>
                <c:pt idx="0">
                  <c:v>7.1.2 Approval of the agenda</c:v>
                </c:pt>
                <c:pt idx="1">
                  <c:v>7.1.3.1 Documents from previous meeting </c:v>
                </c:pt>
                <c:pt idx="2">
                  <c:v>7.1.3.2 Challenges to working agreements</c:v>
                </c:pt>
                <c:pt idx="3">
                  <c:v>7.1.4 LSs in</c:v>
                </c:pt>
                <c:pt idx="4">
                  <c:v>7.1.5.1.1 eDRX</c:v>
                </c:pt>
                <c:pt idx="5">
                  <c:v>7.1.5.1.2 EC-GSM</c:v>
                </c:pt>
                <c:pt idx="6">
                  <c:v>7.1.5.1.3 Any other Rel 13</c:v>
                </c:pt>
                <c:pt idx="7">
                  <c:v>7.1.5.2 Rel 14</c:v>
                </c:pt>
                <c:pt idx="8">
                  <c:v>7.1.5.3.1 DL MIMO</c:v>
                </c:pt>
                <c:pt idx="9">
                  <c:v>7.1.5.3.4 Any other studies</c:v>
                </c:pt>
                <c:pt idx="10">
                  <c:v>7.1.5.4 Any other technical work</c:v>
                </c:pt>
                <c:pt idx="11">
                  <c:v>7.1.6 LSs out</c:v>
                </c:pt>
                <c:pt idx="12">
                  <c:v>7.1.7 Work plan and future meetings</c:v>
                </c:pt>
                <c:pt idx="13">
                  <c:v>7.1.8 Any other business</c:v>
                </c:pt>
              </c:strCache>
            </c:strRef>
          </c:cat>
          <c:val>
            <c:numRef>
              <c:f>Sheet1!$D$4:$D$17</c:f>
              <c:numCache>
                <c:formatCode>General</c:formatCode>
                <c:ptCount val="14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59</c:v>
                </c:pt>
                <c:pt idx="6">
                  <c:v>0</c:v>
                </c:pt>
                <c:pt idx="7">
                  <c:v>2</c:v>
                </c:pt>
                <c:pt idx="8">
                  <c:v>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778496"/>
        <c:axId val="50780032"/>
      </c:barChart>
      <c:catAx>
        <c:axId val="507784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0780032"/>
        <c:crosses val="autoZero"/>
        <c:auto val="1"/>
        <c:lblAlgn val="ctr"/>
        <c:lblOffset val="100"/>
        <c:noMultiLvlLbl val="0"/>
      </c:catAx>
      <c:valAx>
        <c:axId val="50780032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507784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5/27/2016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5/27/2016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#70, Agenda 8.1.1,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GP-160501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GP-160501: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7.1.6 Letters to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 smtClean="0"/>
              <a:t>“LS </a:t>
            </a:r>
            <a:r>
              <a:rPr lang="en-GB" dirty="0"/>
              <a:t>on update of MS Radio Access Capability </a:t>
            </a:r>
            <a:r>
              <a:rPr lang="en-GB" dirty="0" smtClean="0"/>
              <a:t>IE” agreed to be sent to CT1</a:t>
            </a:r>
            <a:endParaRPr lang="en-GB" dirty="0"/>
          </a:p>
          <a:p>
            <a:r>
              <a:rPr lang="en-GB" dirty="0" smtClean="0"/>
              <a:t>“LS </a:t>
            </a:r>
            <a:r>
              <a:rPr lang="en-GB" dirty="0"/>
              <a:t>on Corrections of 3GPP vocabulary due to renaming to EC-GSM-</a:t>
            </a:r>
            <a:r>
              <a:rPr lang="en-GB" dirty="0" err="1"/>
              <a:t>IoT</a:t>
            </a:r>
            <a:r>
              <a:rPr lang="en-GB" dirty="0"/>
              <a:t> </a:t>
            </a:r>
            <a:r>
              <a:rPr lang="en-GB" dirty="0" smtClean="0"/>
              <a:t>“agreed </a:t>
            </a:r>
            <a:r>
              <a:rPr lang="en-GB" dirty="0"/>
              <a:t>to be sent to </a:t>
            </a:r>
            <a:r>
              <a:rPr lang="en-GB" dirty="0" smtClean="0"/>
              <a:t>TSG SA</a:t>
            </a:r>
            <a:endParaRPr lang="en-GB" dirty="0"/>
          </a:p>
          <a:p>
            <a:r>
              <a:rPr lang="en-GB" dirty="0" smtClean="0"/>
              <a:t>“LS </a:t>
            </a:r>
            <a:r>
              <a:rPr lang="en-GB" dirty="0"/>
              <a:t>on update of definition of BSIC to include Radio frequency Colour </a:t>
            </a:r>
            <a:r>
              <a:rPr lang="en-GB" dirty="0" smtClean="0"/>
              <a:t>Code” agreed </a:t>
            </a:r>
            <a:r>
              <a:rPr lang="en-GB" dirty="0"/>
              <a:t>to be sent to </a:t>
            </a:r>
            <a:r>
              <a:rPr lang="en-GB" dirty="0" smtClean="0"/>
              <a:t>CT4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20615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smtClean="0"/>
              <a:t>RAN6#1, 22-26 August 2016, </a:t>
            </a:r>
            <a:r>
              <a:rPr lang="en-US" sz="1800" dirty="0" err="1" smtClean="0"/>
              <a:t>Göteborg</a:t>
            </a:r>
            <a:r>
              <a:rPr lang="en-US" sz="1800" dirty="0" smtClean="0"/>
              <a:t>, Sweden</a:t>
            </a:r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83347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3022441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63959" y="5053358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68</a:t>
            </a:r>
          </a:p>
          <a:p>
            <a:r>
              <a:rPr lang="en-GB" sz="1800" b="1" dirty="0" smtClean="0"/>
              <a:t>Total: </a:t>
            </a:r>
            <a:r>
              <a:rPr lang="en-GB" sz="1800" b="1" dirty="0" smtClean="0"/>
              <a:t>132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/>
              <a:t>No incoming LSs.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7.1.5.1.1 </a:t>
            </a:r>
            <a:r>
              <a:rPr lang="en-US" dirty="0" err="1" smtClean="0"/>
              <a:t>eDRX_GSM</a:t>
            </a:r>
            <a:endParaRPr lang="en-US" dirty="0" smtClean="0"/>
          </a:p>
          <a:p>
            <a:pPr lvl="1"/>
            <a:r>
              <a:rPr lang="en-US" dirty="0" smtClean="0"/>
              <a:t>Correction CRs agreed to 43.064, 45001, 45002</a:t>
            </a:r>
            <a:r>
              <a:rPr lang="en-US" dirty="0"/>
              <a:t> </a:t>
            </a:r>
            <a:r>
              <a:rPr lang="en-US" dirty="0" smtClean="0"/>
              <a:t>and 45.008.</a:t>
            </a:r>
          </a:p>
          <a:p>
            <a:pPr lvl="2"/>
            <a:r>
              <a:rPr lang="en-US" dirty="0" smtClean="0"/>
              <a:t>The Radio frequency Color Code (RCC) was introduced.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388350" cy="4830763"/>
          </a:xfrm>
        </p:spPr>
        <p:txBody>
          <a:bodyPr/>
          <a:lstStyle/>
          <a:p>
            <a:r>
              <a:rPr lang="en-US" dirty="0" smtClean="0"/>
              <a:t>7.1.5.1.2 </a:t>
            </a:r>
            <a:r>
              <a:rPr lang="en-US" dirty="0" err="1"/>
              <a:t>CIoT_EC_GSM</a:t>
            </a:r>
            <a:endParaRPr lang="en-US" dirty="0" smtClean="0"/>
          </a:p>
          <a:p>
            <a:pPr lvl="1"/>
            <a:r>
              <a:rPr lang="en-US" dirty="0" smtClean="0"/>
              <a:t>Stage 2 CRs </a:t>
            </a:r>
            <a:r>
              <a:rPr lang="en-US" dirty="0"/>
              <a:t>to </a:t>
            </a:r>
            <a:r>
              <a:rPr lang="en-US" dirty="0" smtClean="0"/>
              <a:t>43.059 and 43.064 agreed. </a:t>
            </a:r>
          </a:p>
          <a:p>
            <a:pPr lvl="1"/>
            <a:r>
              <a:rPr lang="en-US" dirty="0" smtClean="0"/>
              <a:t>Stage 3 CRs to 45.001, 45.002, 45.003, </a:t>
            </a:r>
            <a:r>
              <a:rPr lang="en-US" dirty="0" smtClean="0"/>
              <a:t>45.004, 45.005</a:t>
            </a:r>
            <a:r>
              <a:rPr lang="en-US" dirty="0" smtClean="0"/>
              <a:t>, 45.008, 45.010, 45.050 and 51.021 were agreed and introducing:</a:t>
            </a:r>
          </a:p>
          <a:p>
            <a:pPr lvl="2"/>
            <a:r>
              <a:rPr lang="en-GB" dirty="0"/>
              <a:t>Clarifications and miscellaneous </a:t>
            </a:r>
            <a:r>
              <a:rPr lang="en-GB" dirty="0" smtClean="0"/>
              <a:t>corrections. 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Radio frequency Color Code (RCC</a:t>
            </a:r>
            <a:r>
              <a:rPr lang="en-US" dirty="0" smtClean="0"/>
              <a:t>).</a:t>
            </a:r>
          </a:p>
          <a:p>
            <a:pPr lvl="2"/>
            <a:r>
              <a:rPr lang="en-US" dirty="0" smtClean="0"/>
              <a:t>The </a:t>
            </a:r>
            <a:r>
              <a:rPr lang="en-US" dirty="0" smtClean="0"/>
              <a:t>findings from the study on support for EC-GSM-</a:t>
            </a:r>
            <a:r>
              <a:rPr lang="en-US" dirty="0" err="1" smtClean="0"/>
              <a:t>IoT</a:t>
            </a:r>
            <a:r>
              <a:rPr lang="en-US" dirty="0" smtClean="0"/>
              <a:t> and GPRS/EGPRS in a </a:t>
            </a:r>
            <a:r>
              <a:rPr lang="en-US" dirty="0" smtClean="0"/>
              <a:t>reduced BCCH </a:t>
            </a:r>
            <a:r>
              <a:rPr lang="en-US" dirty="0" smtClean="0"/>
              <a:t>frequency allocation.</a:t>
            </a:r>
          </a:p>
          <a:p>
            <a:pPr lvl="1"/>
            <a:r>
              <a:rPr lang="en-US" dirty="0" smtClean="0"/>
              <a:t>A draft CR to 21.905 </a:t>
            </a:r>
            <a:r>
              <a:rPr lang="en-US" dirty="0" smtClean="0"/>
              <a:t>on c</a:t>
            </a:r>
            <a:r>
              <a:rPr lang="en-GB" dirty="0" smtClean="0"/>
              <a:t>corrections </a:t>
            </a:r>
            <a:r>
              <a:rPr lang="en-GB" dirty="0"/>
              <a:t>of 3GPP vocabulary </a:t>
            </a:r>
            <a:r>
              <a:rPr lang="en-GB" dirty="0" smtClean="0"/>
              <a:t>and a draft CR to </a:t>
            </a:r>
            <a:r>
              <a:rPr lang="en-GB" dirty="0"/>
              <a:t>24.008 </a:t>
            </a:r>
            <a:r>
              <a:rPr lang="en-GB" dirty="0" smtClean="0"/>
              <a:t>on introduction </a:t>
            </a:r>
            <a:r>
              <a:rPr lang="en-GB" dirty="0"/>
              <a:t>of EC-GSM-</a:t>
            </a:r>
            <a:r>
              <a:rPr lang="en-GB" dirty="0" err="1"/>
              <a:t>IoT</a:t>
            </a:r>
            <a:r>
              <a:rPr lang="en-GB" dirty="0"/>
              <a:t> capability </a:t>
            </a:r>
            <a:r>
              <a:rPr lang="en-GB" dirty="0" smtClean="0"/>
              <a:t>signalling were </a:t>
            </a:r>
            <a:r>
              <a:rPr lang="en-US" dirty="0" smtClean="0"/>
              <a:t>endorsed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3524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7.1.5.1 REL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7.1.5.1.2 </a:t>
            </a:r>
            <a:r>
              <a:rPr lang="en-US" dirty="0" err="1"/>
              <a:t>CIoT_EC_GSM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joint session with limited output was held</a:t>
            </a:r>
          </a:p>
          <a:p>
            <a:pPr lvl="2"/>
            <a:r>
              <a:rPr lang="en-US" dirty="0"/>
              <a:t>CRs </a:t>
            </a:r>
            <a:r>
              <a:rPr lang="en-GB" dirty="0"/>
              <a:t>Energy Efficient EC-CCCH/D Operation &amp; Introduction of Single Burst EC-PCH Message were conditionally agreed.</a:t>
            </a:r>
            <a:endParaRPr lang="en-US" dirty="0"/>
          </a:p>
          <a:p>
            <a:pPr lvl="1"/>
            <a:r>
              <a:rPr lang="en-US" dirty="0" smtClean="0"/>
              <a:t>The Work </a:t>
            </a:r>
            <a:r>
              <a:rPr lang="en-US" dirty="0"/>
              <a:t>plan </a:t>
            </a:r>
            <a:r>
              <a:rPr lang="en-US" dirty="0" smtClean="0"/>
              <a:t>was presented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3792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 </a:t>
            </a:r>
            <a:r>
              <a:rPr lang="en-US" dirty="0"/>
              <a:t>REL </a:t>
            </a:r>
            <a:r>
              <a:rPr lang="en-US" dirty="0" smtClean="0"/>
              <a:t>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 smtClean="0"/>
              <a:t>A new </a:t>
            </a:r>
            <a:r>
              <a:rPr lang="en-GB" dirty="0"/>
              <a:t>WID on TA trilateration positioning method for </a:t>
            </a:r>
            <a:r>
              <a:rPr lang="en-GB" dirty="0" smtClean="0"/>
              <a:t>GERAN was seen and noted.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4167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685" y="1248908"/>
            <a:ext cx="8388350" cy="4830763"/>
          </a:xfrm>
        </p:spPr>
        <p:txBody>
          <a:bodyPr/>
          <a:lstStyle/>
          <a:p>
            <a:r>
              <a:rPr lang="en-US" dirty="0" smtClean="0"/>
              <a:t>7.1.5.3.1 Downlink MIMO</a:t>
            </a:r>
          </a:p>
          <a:p>
            <a:pPr lvl="1"/>
            <a:r>
              <a:rPr lang="en-US" dirty="0" smtClean="0"/>
              <a:t>TR 45.871</a:t>
            </a:r>
            <a:r>
              <a:rPr lang="en-US" dirty="0"/>
              <a:t> </a:t>
            </a:r>
            <a:r>
              <a:rPr lang="en-US" dirty="0" smtClean="0"/>
              <a:t>was agreed to be sent </a:t>
            </a:r>
            <a:r>
              <a:rPr lang="en-US" smtClean="0"/>
              <a:t>to </a:t>
            </a:r>
            <a:r>
              <a:rPr lang="en-US" smtClean="0"/>
              <a:t>the closing </a:t>
            </a:r>
            <a:r>
              <a:rPr lang="en-US" dirty="0" smtClean="0"/>
              <a:t>plenary for information in v1.0.0.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Joint G1 and G2 session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join G1/G2 session was held to facilitate the work on EC-GSM-</a:t>
            </a:r>
            <a:r>
              <a:rPr lang="en-US" dirty="0" err="1" smtClean="0"/>
              <a:t>IoT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839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30678</TotalTime>
  <Words>316</Words>
  <Application>Microsoft Office PowerPoint</Application>
  <PresentationFormat>On-screen Show (4:3)</PresentationFormat>
  <Paragraphs>47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GP-160501:  TSG GERAN WG1 Chairman’s Report</vt:lpstr>
      <vt:lpstr>Document allocation</vt:lpstr>
      <vt:lpstr>7.1.4 Letters from other groups</vt:lpstr>
      <vt:lpstr>7.1.5.1 REL 13</vt:lpstr>
      <vt:lpstr>7.1.5.1 REL 13</vt:lpstr>
      <vt:lpstr>7.1.5.1 REL 13</vt:lpstr>
      <vt:lpstr>7.1.5.2 REL 14</vt:lpstr>
      <vt:lpstr>7.1.5.3 Study items</vt:lpstr>
      <vt:lpstr>Joint G1 and G2 session </vt:lpstr>
      <vt:lpstr>7.1.6 Letters to other groups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EricssonAB1r1</cp:lastModifiedBy>
  <cp:revision>1080</cp:revision>
  <dcterms:created xsi:type="dcterms:W3CDTF">2008-08-30T09:32:10Z</dcterms:created>
  <dcterms:modified xsi:type="dcterms:W3CDTF">2016-05-26T18:51:23Z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