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705" r:id="rId3"/>
    <p:sldId id="731" r:id="rId4"/>
    <p:sldId id="739" r:id="rId5"/>
    <p:sldId id="741" r:id="rId6"/>
    <p:sldId id="742" r:id="rId7"/>
    <p:sldId id="725" r:id="rId8"/>
    <p:sldId id="722" r:id="rId9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0" autoAdjust="0"/>
    <p:restoredTop sz="85201" autoAdjust="0"/>
  </p:normalViewPr>
  <p:slideViewPr>
    <p:cSldViewPr snapToGrid="0">
      <p:cViewPr varScale="1">
        <p:scale>
          <a:sx n="62" d="100"/>
          <a:sy n="62" d="100"/>
        </p:scale>
        <p:origin x="-1310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8,%20Nov%202015\Chairman%20tasks\Chairmans%20Report\GERAN1\G1%2368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013119385814851"/>
          <c:y val="9.2150246244744355E-2"/>
          <c:w val="0.68856676223571978"/>
          <c:h val="0.90522076947264851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Sheet1!$C$4:$C$21</c:f>
              <c:strCache>
                <c:ptCount val="18"/>
                <c:pt idx="0">
                  <c:v>7.1.2 Approval of the agenda</c:v>
                </c:pt>
                <c:pt idx="1">
                  <c:v>7.1.3.1 Documents from previous meeting </c:v>
                </c:pt>
                <c:pt idx="2">
                  <c:v>7.1.3.2 Challenges to working agreements</c:v>
                </c:pt>
                <c:pt idx="3">
                  <c:v>7.1.4 LSs in</c:v>
                </c:pt>
                <c:pt idx="4">
                  <c:v>7.1.5.1 Rel 12 &amp; earlier</c:v>
                </c:pt>
                <c:pt idx="5">
                  <c:v>7.1.5.2.1 eDRX</c:v>
                </c:pt>
                <c:pt idx="6">
                  <c:v>7.1.5.2.2 EC-GSM</c:v>
                </c:pt>
                <c:pt idx="7">
                  <c:v>7.1.5.2.3 TEI 13</c:v>
                </c:pt>
                <c:pt idx="8">
                  <c:v>7.1.5.2.4 Any other Rel 13</c:v>
                </c:pt>
                <c:pt idx="9">
                  <c:v>7.1.5.3.1 BTS Energy Saving</c:v>
                </c:pt>
                <c:pt idx="10">
                  <c:v>7.1.5.3.2 DL MIMO</c:v>
                </c:pt>
                <c:pt idx="11">
                  <c:v>7.1.5.3.3 UL MU-MIMO</c:v>
                </c:pt>
                <c:pt idx="12">
                  <c:v>7.1.5.3.4 Any other studies</c:v>
                </c:pt>
                <c:pt idx="13">
                  <c:v>7.1.5.4 Any other technical work</c:v>
                </c:pt>
                <c:pt idx="14">
                  <c:v>7.1.6 LSs out</c:v>
                </c:pt>
                <c:pt idx="15">
                  <c:v>7.1.7 Work plan and future meetings</c:v>
                </c:pt>
                <c:pt idx="16">
                  <c:v>7.1.8 Any other business</c:v>
                </c:pt>
                <c:pt idx="17">
                  <c:v>SUM</c:v>
                </c:pt>
              </c:strCache>
            </c:strRef>
          </c:cat>
          <c:val>
            <c:numRef>
              <c:f>Sheet1!$D$4:$D$21</c:f>
              <c:numCache>
                <c:formatCode>General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6</c:v>
                </c:pt>
                <c:pt idx="6">
                  <c:v>35</c:v>
                </c:pt>
                <c:pt idx="7">
                  <c:v>1</c:v>
                </c:pt>
                <c:pt idx="8">
                  <c:v>0</c:v>
                </c:pt>
                <c:pt idx="9">
                  <c:v>4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402240"/>
        <c:axId val="113403776"/>
      </c:barChart>
      <c:catAx>
        <c:axId val="1134022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13403776"/>
        <c:crosses val="autoZero"/>
        <c:auto val="1"/>
        <c:lblAlgn val="ctr"/>
        <c:lblOffset val="100"/>
        <c:noMultiLvlLbl val="0"/>
      </c:catAx>
      <c:valAx>
        <c:axId val="113403776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134022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11/20/2015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11/20/2015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#68, Agenda 8.1.1, GP-151227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GP-151227: </a:t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2073747"/>
              </p:ext>
            </p:extLst>
          </p:nvPr>
        </p:nvGraphicFramePr>
        <p:xfrm>
          <a:off x="381272" y="1347317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63959" y="5053358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50  </a:t>
            </a:r>
          </a:p>
          <a:p>
            <a:r>
              <a:rPr lang="en-GB" sz="1800" b="1" dirty="0" smtClean="0"/>
              <a:t>Total: 102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US" dirty="0"/>
              <a:t>Reply LS on C-</a:t>
            </a:r>
            <a:r>
              <a:rPr lang="en-US" dirty="0" err="1"/>
              <a:t>IoT</a:t>
            </a:r>
            <a:r>
              <a:rPr lang="en-US" dirty="0"/>
              <a:t>/MTC data transmission targets for security-related </a:t>
            </a:r>
            <a:r>
              <a:rPr lang="en-US" dirty="0" smtClean="0"/>
              <a:t>procedures</a:t>
            </a:r>
            <a:r>
              <a:rPr lang="en-GB" dirty="0" smtClean="0"/>
              <a:t>, </a:t>
            </a:r>
            <a:r>
              <a:rPr lang="en-GB" dirty="0"/>
              <a:t>from </a:t>
            </a:r>
            <a:r>
              <a:rPr lang="en-GB" dirty="0" smtClean="0"/>
              <a:t>RAN2</a:t>
            </a:r>
          </a:p>
          <a:p>
            <a:pPr lvl="1"/>
            <a:r>
              <a:rPr lang="sv-SE" dirty="0" smtClean="0"/>
              <a:t>RAN2 provides SA3 with feedback on radio aspects concerning security related procedures.</a:t>
            </a:r>
            <a:endParaRPr lang="en-GB" dirty="0"/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7.1.5.2.1 </a:t>
            </a:r>
            <a:r>
              <a:rPr lang="en-US" dirty="0" err="1" smtClean="0"/>
              <a:t>eDRX_GSM</a:t>
            </a:r>
            <a:endParaRPr lang="en-US" dirty="0" smtClean="0"/>
          </a:p>
          <a:p>
            <a:pPr lvl="1"/>
            <a:r>
              <a:rPr lang="en-US" dirty="0" smtClean="0"/>
              <a:t>Stage 2 CRs </a:t>
            </a:r>
            <a:r>
              <a:rPr lang="en-US" dirty="0"/>
              <a:t>to </a:t>
            </a:r>
            <a:r>
              <a:rPr lang="en-US" dirty="0" smtClean="0"/>
              <a:t>43.013, 43.022, 43.064</a:t>
            </a:r>
            <a:r>
              <a:rPr lang="en-US" dirty="0"/>
              <a:t> </a:t>
            </a:r>
            <a:r>
              <a:rPr lang="en-US" dirty="0" smtClean="0"/>
              <a:t>describing Power Efficient Operation, including </a:t>
            </a:r>
            <a:r>
              <a:rPr lang="en-US" dirty="0" err="1" smtClean="0"/>
              <a:t>eDRX</a:t>
            </a:r>
            <a:r>
              <a:rPr lang="en-US" dirty="0" smtClean="0"/>
              <a:t> and relaxed mobility related requirements, agreed</a:t>
            </a:r>
          </a:p>
          <a:p>
            <a:pPr lvl="1"/>
            <a:r>
              <a:rPr lang="en-US" dirty="0" smtClean="0"/>
              <a:t>Stage 3 CRs on 45.002, 45.008, 45.010 agreed.</a:t>
            </a:r>
          </a:p>
          <a:p>
            <a:pPr lvl="1"/>
            <a:r>
              <a:rPr lang="en-US" dirty="0" smtClean="0"/>
              <a:t>CR to 21.905 on 3GPP definitions and abbreviations endorsed.</a:t>
            </a:r>
          </a:p>
          <a:p>
            <a:pPr lvl="1"/>
            <a:r>
              <a:rPr lang="en-US" dirty="0" smtClean="0"/>
              <a:t>The GERAN1 aspects of </a:t>
            </a:r>
            <a:r>
              <a:rPr lang="en-US" dirty="0" err="1" smtClean="0"/>
              <a:t>eDRX_GSM</a:t>
            </a:r>
            <a:r>
              <a:rPr lang="en-US" dirty="0" smtClean="0"/>
              <a:t> completed.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260" y="1162057"/>
            <a:ext cx="8388350" cy="4830763"/>
          </a:xfrm>
        </p:spPr>
        <p:txBody>
          <a:bodyPr/>
          <a:lstStyle/>
          <a:p>
            <a:r>
              <a:rPr lang="en-US" dirty="0" smtClean="0"/>
              <a:t>7.1.5.2.2 </a:t>
            </a:r>
            <a:r>
              <a:rPr lang="en-US" dirty="0" err="1"/>
              <a:t>CIoT_EC_GSM</a:t>
            </a:r>
            <a:endParaRPr lang="en-US" dirty="0" smtClean="0"/>
          </a:p>
          <a:p>
            <a:pPr lvl="1"/>
            <a:r>
              <a:rPr lang="en-US" dirty="0" smtClean="0"/>
              <a:t>Two Stage 2 CRs </a:t>
            </a:r>
            <a:r>
              <a:rPr lang="en-US" dirty="0"/>
              <a:t>to </a:t>
            </a:r>
            <a:r>
              <a:rPr lang="en-US" dirty="0" smtClean="0"/>
              <a:t>43.064 introducing Extended Coverage EGPRS (EC-EGPRS) agreed. </a:t>
            </a:r>
          </a:p>
          <a:p>
            <a:pPr lvl="1"/>
            <a:r>
              <a:rPr lang="en-US" dirty="0" smtClean="0"/>
              <a:t>Stage 3 CRs to 45.001, 45.003 and 45.010 agreed.</a:t>
            </a:r>
          </a:p>
          <a:p>
            <a:pPr lvl="1"/>
            <a:r>
              <a:rPr lang="en-US" dirty="0" smtClean="0"/>
              <a:t>Various discussion papers and investigations presented on performance in a tighter frequency reuse scenario, EC-RACH performance and collision rate, burst mapping, coherency assumptions, OL CDMA,  number of coverage classes, system level simulations, EC-PCH enhancements, and PDCCH.</a:t>
            </a:r>
          </a:p>
          <a:p>
            <a:pPr lvl="1"/>
            <a:r>
              <a:rPr lang="en-US" dirty="0"/>
              <a:t>Two Stage 2 CRs to 43.064 </a:t>
            </a:r>
            <a:r>
              <a:rPr lang="en-US" dirty="0" smtClean="0"/>
              <a:t>and Stage </a:t>
            </a:r>
            <a:r>
              <a:rPr lang="en-US" dirty="0"/>
              <a:t>3 CRs to 45.002 and 45.004 sent to the GERAN </a:t>
            </a:r>
            <a:r>
              <a:rPr lang="en-US" dirty="0" smtClean="0"/>
              <a:t>Plenary due to objections on introducing Fixed UL Allocation and OL CDMA into the specifications.</a:t>
            </a:r>
            <a:endParaRPr lang="en-US" dirty="0"/>
          </a:p>
          <a:p>
            <a:pPr lvl="1"/>
            <a:r>
              <a:rPr lang="en-US" dirty="0" smtClean="0"/>
              <a:t>Work plan presented and sent to the closing plenary due to lack of agreement on scheduling a 2</a:t>
            </a:r>
            <a:r>
              <a:rPr lang="en-US" baseline="30000" dirty="0" smtClean="0"/>
              <a:t>nd</a:t>
            </a:r>
            <a:r>
              <a:rPr lang="en-US" dirty="0" smtClean="0"/>
              <a:t> Ad-Hoc meeting.</a:t>
            </a:r>
          </a:p>
        </p:txBody>
      </p:sp>
    </p:spTree>
    <p:extLst>
      <p:ext uri="{BB962C8B-B14F-4D97-AF65-F5344CB8AC3E}">
        <p14:creationId xmlns:p14="http://schemas.microsoft.com/office/powerpoint/2010/main" val="833524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7.1.5.2 REL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7.1.5.2.3 TEI 13</a:t>
            </a:r>
            <a:endParaRPr lang="en-US" dirty="0"/>
          </a:p>
          <a:p>
            <a:pPr lvl="1"/>
            <a:r>
              <a:rPr lang="en-US" dirty="0" smtClean="0"/>
              <a:t>CR to 45.008 on </a:t>
            </a:r>
            <a:r>
              <a:rPr lang="en-US" dirty="0"/>
              <a:t>Introduction of BCCH carrier power reduction </a:t>
            </a:r>
            <a:r>
              <a:rPr lang="en-US" dirty="0" smtClean="0"/>
              <a:t>operation agreed. </a:t>
            </a:r>
          </a:p>
          <a:p>
            <a:pPr lvl="1"/>
            <a:r>
              <a:rPr lang="en-US" dirty="0" smtClean="0"/>
              <a:t>This following the recommendation given by the BTS Energy Savings </a:t>
            </a:r>
            <a:r>
              <a:rPr lang="en-US" dirty="0"/>
              <a:t>TR </a:t>
            </a:r>
            <a:r>
              <a:rPr lang="en-US" dirty="0" smtClean="0"/>
              <a:t>45.926.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0089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685" y="1248908"/>
            <a:ext cx="8388350" cy="4830763"/>
          </a:xfrm>
        </p:spPr>
        <p:txBody>
          <a:bodyPr/>
          <a:lstStyle/>
          <a:p>
            <a:r>
              <a:rPr lang="en-US" dirty="0" smtClean="0"/>
              <a:t>7.1.5.3.1 BTS Energy savings</a:t>
            </a:r>
          </a:p>
          <a:p>
            <a:pPr lvl="1"/>
            <a:r>
              <a:rPr lang="en-US" dirty="0" smtClean="0"/>
              <a:t>TR 45.926 version 1.7 agreed and sent to the closing plenary for approval.</a:t>
            </a:r>
          </a:p>
          <a:p>
            <a:pPr lvl="1"/>
            <a:r>
              <a:rPr lang="en-US" dirty="0" smtClean="0"/>
              <a:t>SI completed.</a:t>
            </a:r>
          </a:p>
          <a:p>
            <a:r>
              <a:rPr lang="en-US" dirty="0" smtClean="0"/>
              <a:t>7.1.5.3.2 Downlink MIMO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</a:t>
            </a:r>
            <a:r>
              <a:rPr lang="en-US" dirty="0" smtClean="0"/>
              <a:t>presented </a:t>
            </a:r>
            <a:r>
              <a:rPr lang="en-US" dirty="0"/>
              <a:t>by SI </a:t>
            </a:r>
            <a:r>
              <a:rPr lang="en-US" dirty="0" smtClean="0"/>
              <a:t>Rapporteur.</a:t>
            </a:r>
          </a:p>
          <a:p>
            <a:r>
              <a:rPr lang="en-US" dirty="0"/>
              <a:t>7.1.5.3.2 </a:t>
            </a:r>
            <a:r>
              <a:rPr lang="en-US" dirty="0" smtClean="0"/>
              <a:t>UL MU-MIMO</a:t>
            </a:r>
          </a:p>
          <a:p>
            <a:pPr lvl="1"/>
            <a:r>
              <a:rPr lang="en-US" dirty="0" smtClean="0"/>
              <a:t>No input.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err="1" smtClean="0"/>
              <a:t>Telcos</a:t>
            </a:r>
            <a:r>
              <a:rPr lang="en-US" sz="2000" dirty="0" smtClean="0"/>
              <a:t> </a:t>
            </a:r>
          </a:p>
          <a:p>
            <a:pPr lvl="1"/>
            <a:r>
              <a:rPr lang="en-US" sz="1800" dirty="0" smtClean="0"/>
              <a:t>DL MIMO, Telco#5, 2015.12.15, 9-11 </a:t>
            </a:r>
          </a:p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smtClean="0"/>
              <a:t>GERAN1#69, 15-19 Feb 2016, Malta, Europe</a:t>
            </a:r>
            <a:endParaRPr lang="en-US" sz="1800" dirty="0"/>
          </a:p>
          <a:p>
            <a:pPr lvl="1"/>
            <a:r>
              <a:rPr lang="en-US" sz="1800" dirty="0" smtClean="0"/>
              <a:t>GERAN1#70, 23-27 May 2016, China</a:t>
            </a:r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30603</TotalTime>
  <Words>336</Words>
  <Application>Microsoft Office PowerPoint</Application>
  <PresentationFormat>On-screen Show (4:3)</PresentationFormat>
  <Paragraphs>49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GP-151227:  TSG GERAN WG1 Chairman’s Report</vt:lpstr>
      <vt:lpstr>Document allocation</vt:lpstr>
      <vt:lpstr>7.1.4 Letters from other groups</vt:lpstr>
      <vt:lpstr>7.1.5.2 REL 13</vt:lpstr>
      <vt:lpstr>7.1.5.2 REL 13</vt:lpstr>
      <vt:lpstr>7.1.5.2 REL 13</vt:lpstr>
      <vt:lpstr>7.1.5.3 Study items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EAB_r3</cp:lastModifiedBy>
  <cp:revision>1060</cp:revision>
  <dcterms:created xsi:type="dcterms:W3CDTF">2008-08-30T09:32:10Z</dcterms:created>
  <dcterms:modified xsi:type="dcterms:W3CDTF">2015-11-20T16:39:19Z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