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0" r:id="rId6"/>
    <p:sldId id="262" r:id="rId7"/>
    <p:sldId id="263" r:id="rId8"/>
    <p:sldId id="265" r:id="rId9"/>
    <p:sldId id="267" r:id="rId10"/>
    <p:sldId id="261" r:id="rId11"/>
    <p:sldId id="264" r:id="rId12"/>
    <p:sldId id="268" r:id="rId13"/>
    <p:sldId id="26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3" d="100"/>
          <a:sy n="83" d="100"/>
        </p:scale>
        <p:origin x="-200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3B575D-51D2-2247-B120-E5E3E504291C}" type="datetimeFigureOut">
              <a:rPr lang="en-US" smtClean="0"/>
              <a:t>07/11/14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511791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3B575D-51D2-2247-B120-E5E3E504291C}" type="datetimeFigureOut">
              <a:rPr lang="en-US" smtClean="0"/>
              <a:t>07/11/14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489101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3B575D-51D2-2247-B120-E5E3E504291C}" type="datetimeFigureOut">
              <a:rPr lang="en-US" smtClean="0"/>
              <a:t>07/11/14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2724885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3B575D-51D2-2247-B120-E5E3E504291C}" type="datetimeFigureOut">
              <a:rPr lang="en-US" smtClean="0"/>
              <a:t>07/11/14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307920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3B575D-51D2-2247-B120-E5E3E504291C}" type="datetimeFigureOut">
              <a:rPr lang="en-US" smtClean="0"/>
              <a:t>07/11/14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3409291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3B575D-51D2-2247-B120-E5E3E504291C}" type="datetimeFigureOut">
              <a:rPr lang="en-US" smtClean="0"/>
              <a:t>07/11/14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153553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3B575D-51D2-2247-B120-E5E3E504291C}" type="datetimeFigureOut">
              <a:rPr lang="en-US" smtClean="0"/>
              <a:t>07/11/14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172994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3B575D-51D2-2247-B120-E5E3E504291C}" type="datetimeFigureOut">
              <a:rPr lang="en-US" smtClean="0"/>
              <a:t>07/11/14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2038500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3B575D-51D2-2247-B120-E5E3E504291C}" type="datetimeFigureOut">
              <a:rPr lang="en-US" smtClean="0"/>
              <a:t>07/11/14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4145567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3B575D-51D2-2247-B120-E5E3E504291C}" type="datetimeFigureOut">
              <a:rPr lang="en-US" smtClean="0"/>
              <a:t>07/11/14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3185919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3B575D-51D2-2247-B120-E5E3E504291C}" type="datetimeFigureOut">
              <a:rPr lang="en-US" smtClean="0"/>
              <a:t>07/11/14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68AA0-0CC1-BA40-88FC-DCE3D996276C}" type="slidenum">
              <a:rPr lang="en-US" smtClean="0"/>
              <a:t>‹#›</a:t>
            </a:fld>
            <a:endParaRPr lang="en-US"/>
          </a:p>
        </p:txBody>
      </p:sp>
    </p:spTree>
    <p:extLst>
      <p:ext uri="{BB962C8B-B14F-4D97-AF65-F5344CB8AC3E}">
        <p14:creationId xmlns:p14="http://schemas.microsoft.com/office/powerpoint/2010/main" val="39503393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3B575D-51D2-2247-B120-E5E3E504291C}" type="datetimeFigureOut">
              <a:rPr lang="en-US" smtClean="0"/>
              <a:t>07/11/14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368AA0-0CC1-BA40-88FC-DCE3D996276C}" type="slidenum">
              <a:rPr lang="en-US" smtClean="0"/>
              <a:t>‹#›</a:t>
            </a:fld>
            <a:endParaRPr lang="en-US"/>
          </a:p>
        </p:txBody>
      </p:sp>
    </p:spTree>
    <p:extLst>
      <p:ext uri="{BB962C8B-B14F-4D97-AF65-F5344CB8AC3E}">
        <p14:creationId xmlns:p14="http://schemas.microsoft.com/office/powerpoint/2010/main" val="40113978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3gpp.org/ftp/tsg_ct/WG4_protocollars_ex-CN4/TSGCT4_66bis_Sophia_Antipolis/Docs/C4-141705.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Nq</a:t>
            </a:r>
            <a:r>
              <a:rPr lang="en-US" dirty="0" smtClean="0"/>
              <a:t> and </a:t>
            </a:r>
            <a:r>
              <a:rPr lang="en-US" dirty="0" err="1" smtClean="0"/>
              <a:t>Nq</a:t>
            </a:r>
            <a:r>
              <a:rPr lang="en-US" dirty="0" smtClean="0"/>
              <a:t>’ Open Issues Discussion</a:t>
            </a:r>
            <a:endParaRPr lang="en-US" dirty="0"/>
          </a:p>
        </p:txBody>
      </p:sp>
      <p:sp>
        <p:nvSpPr>
          <p:cNvPr id="3" name="Subtitle 2"/>
          <p:cNvSpPr>
            <a:spLocks noGrp="1"/>
          </p:cNvSpPr>
          <p:nvPr>
            <p:ph type="subTitle" idx="1"/>
          </p:nvPr>
        </p:nvSpPr>
        <p:spPr/>
        <p:txBody>
          <a:bodyPr>
            <a:normAutofit fontScale="47500" lnSpcReduction="20000"/>
          </a:bodyPr>
          <a:lstStyle/>
          <a:p>
            <a:r>
              <a:rPr lang="en-US" b="1" dirty="0">
                <a:solidFill>
                  <a:srgbClr val="000000"/>
                </a:solidFill>
              </a:rPr>
              <a:t>C4-</a:t>
            </a:r>
            <a:r>
              <a:rPr lang="en-US" b="1" dirty="0" smtClean="0">
                <a:solidFill>
                  <a:srgbClr val="000000"/>
                </a:solidFill>
              </a:rPr>
              <a:t>142162</a:t>
            </a:r>
          </a:p>
          <a:p>
            <a:r>
              <a:rPr lang="en-US" b="1" dirty="0" smtClean="0">
                <a:solidFill>
                  <a:srgbClr val="000000"/>
                </a:solidFill>
              </a:rPr>
              <a:t>Meeting Location: San Francisco, USA – 17</a:t>
            </a:r>
            <a:r>
              <a:rPr lang="en-US" b="1" baseline="30000" dirty="0" smtClean="0">
                <a:solidFill>
                  <a:srgbClr val="000000"/>
                </a:solidFill>
              </a:rPr>
              <a:t>th</a:t>
            </a:r>
            <a:r>
              <a:rPr lang="en-US" b="1" dirty="0" smtClean="0">
                <a:solidFill>
                  <a:srgbClr val="000000"/>
                </a:solidFill>
              </a:rPr>
              <a:t> to 21</a:t>
            </a:r>
            <a:r>
              <a:rPr lang="en-US" b="1" baseline="30000" dirty="0" smtClean="0">
                <a:solidFill>
                  <a:srgbClr val="000000"/>
                </a:solidFill>
              </a:rPr>
              <a:t>st</a:t>
            </a:r>
            <a:r>
              <a:rPr lang="en-US" b="1" dirty="0" smtClean="0">
                <a:solidFill>
                  <a:srgbClr val="000000"/>
                </a:solidFill>
              </a:rPr>
              <a:t> November, 2014</a:t>
            </a:r>
          </a:p>
          <a:p>
            <a:r>
              <a:rPr lang="en-US" b="1" dirty="0" smtClean="0">
                <a:solidFill>
                  <a:srgbClr val="000000"/>
                </a:solidFill>
              </a:rPr>
              <a:t>Agenda: 6.2.1</a:t>
            </a:r>
          </a:p>
          <a:p>
            <a:r>
              <a:rPr lang="en-US" b="1" dirty="0" smtClean="0">
                <a:solidFill>
                  <a:srgbClr val="000000"/>
                </a:solidFill>
              </a:rPr>
              <a:t>WI: UPCON-DOTCON-CT</a:t>
            </a:r>
          </a:p>
          <a:p>
            <a:r>
              <a:rPr lang="en-US" b="1" dirty="0" smtClean="0">
                <a:solidFill>
                  <a:srgbClr val="000000"/>
                </a:solidFill>
              </a:rPr>
              <a:t>Source: Cisco</a:t>
            </a:r>
          </a:p>
          <a:p>
            <a:r>
              <a:rPr lang="en-US" b="1" dirty="0" smtClean="0">
                <a:solidFill>
                  <a:srgbClr val="000000"/>
                </a:solidFill>
              </a:rPr>
              <a:t>Date: 11/5/2014</a:t>
            </a:r>
            <a:endParaRPr lang="en-US" b="1" dirty="0">
              <a:solidFill>
                <a:srgbClr val="000000"/>
              </a:solidFill>
            </a:endParaRPr>
          </a:p>
        </p:txBody>
      </p:sp>
    </p:spTree>
    <p:extLst>
      <p:ext uri="{BB962C8B-B14F-4D97-AF65-F5344CB8AC3E}">
        <p14:creationId xmlns:p14="http://schemas.microsoft.com/office/powerpoint/2010/main" val="341920799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Findings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Both Pull Mechanism and Subscribe/ Publish mechanism requires MME to maintain state.</a:t>
            </a:r>
          </a:p>
          <a:p>
            <a:r>
              <a:rPr lang="en-US" dirty="0" smtClean="0"/>
              <a:t>Subscribe / Publish mechanism saves lot of repeated signaling on S1 (if ECGI reporting is enabled) and is also bandwidth efficient for most probable cases.</a:t>
            </a:r>
          </a:p>
          <a:p>
            <a:r>
              <a:rPr lang="en-US" dirty="0" smtClean="0"/>
              <a:t>Congestion in cells that have highly mobile users will be transient. If they are non transient then it means congestion is due to some non mobile users sticking around.</a:t>
            </a:r>
          </a:p>
          <a:p>
            <a:r>
              <a:rPr lang="en-US" dirty="0" smtClean="0"/>
              <a:t>UEs moving across RCAF is naturally handled in both mechanisms. No extra considerations required.</a:t>
            </a:r>
          </a:p>
          <a:p>
            <a:r>
              <a:rPr lang="en-US" dirty="0" smtClean="0"/>
              <a:t>For </a:t>
            </a:r>
            <a:r>
              <a:rPr lang="en-US" dirty="0" err="1" smtClean="0"/>
              <a:t>Nq</a:t>
            </a:r>
            <a:r>
              <a:rPr lang="en-US" dirty="0" smtClean="0"/>
              <a:t>’ – subscribe / publish mechanism saves lot of redundant signaling.</a:t>
            </a:r>
          </a:p>
          <a:p>
            <a:endParaRPr lang="en-US" dirty="0"/>
          </a:p>
        </p:txBody>
      </p:sp>
    </p:spTree>
    <p:extLst>
      <p:ext uri="{BB962C8B-B14F-4D97-AF65-F5344CB8AC3E}">
        <p14:creationId xmlns:p14="http://schemas.microsoft.com/office/powerpoint/2010/main" val="163013233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1279"/>
            <a:ext cx="8229600" cy="1143000"/>
          </a:xfrm>
        </p:spPr>
        <p:txBody>
          <a:bodyPr/>
          <a:lstStyle/>
          <a:p>
            <a:r>
              <a:rPr lang="en-US" dirty="0" smtClean="0"/>
              <a:t>SCTP Connection Maintenance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7763549"/>
              </p:ext>
            </p:extLst>
          </p:nvPr>
        </p:nvGraphicFramePr>
        <p:xfrm>
          <a:off x="30602" y="687808"/>
          <a:ext cx="9144001" cy="5751614"/>
        </p:xfrm>
        <a:graphic>
          <a:graphicData uri="http://schemas.openxmlformats.org/drawingml/2006/table">
            <a:tbl>
              <a:tblPr firstRow="1" bandRow="1">
                <a:tableStyleId>{5C22544A-7EE6-4342-B048-85BDC9FD1C3A}</a:tableStyleId>
              </a:tblPr>
              <a:tblGrid>
                <a:gridCol w="581421"/>
                <a:gridCol w="3779240"/>
                <a:gridCol w="2497339"/>
                <a:gridCol w="2286001"/>
              </a:tblGrid>
              <a:tr h="345106">
                <a:tc>
                  <a:txBody>
                    <a:bodyPr/>
                    <a:lstStyle/>
                    <a:p>
                      <a:r>
                        <a:rPr lang="en-US" dirty="0" smtClean="0">
                          <a:solidFill>
                            <a:schemeClr val="tx1"/>
                          </a:solidFill>
                        </a:rPr>
                        <a:t>Sl.</a:t>
                      </a:r>
                      <a:r>
                        <a:rPr lang="en-US" baseline="0" dirty="0" smtClean="0">
                          <a:solidFill>
                            <a:schemeClr val="tx1"/>
                          </a:solidFill>
                        </a:rPr>
                        <a:t> No</a:t>
                      </a:r>
                      <a:endParaRPr lang="en-US" dirty="0">
                        <a:solidFill>
                          <a:schemeClr val="tx1"/>
                        </a:solidFill>
                      </a:endParaRPr>
                    </a:p>
                  </a:txBody>
                  <a:tcPr/>
                </a:tc>
                <a:tc>
                  <a:txBody>
                    <a:bodyPr/>
                    <a:lstStyle/>
                    <a:p>
                      <a:r>
                        <a:rPr lang="en-US" dirty="0" smtClean="0">
                          <a:solidFill>
                            <a:schemeClr val="tx1"/>
                          </a:solidFill>
                        </a:rPr>
                        <a:t>Method</a:t>
                      </a:r>
                      <a:endParaRPr lang="en-US" dirty="0">
                        <a:solidFill>
                          <a:schemeClr val="tx1"/>
                        </a:solidFill>
                      </a:endParaRPr>
                    </a:p>
                  </a:txBody>
                  <a:tcPr/>
                </a:tc>
                <a:tc>
                  <a:txBody>
                    <a:bodyPr/>
                    <a:lstStyle/>
                    <a:p>
                      <a:r>
                        <a:rPr lang="en-US" dirty="0" smtClean="0">
                          <a:solidFill>
                            <a:schemeClr val="tx1"/>
                          </a:solidFill>
                        </a:rPr>
                        <a:t>Pros</a:t>
                      </a:r>
                      <a:endParaRPr lang="en-US" dirty="0">
                        <a:solidFill>
                          <a:schemeClr val="tx1"/>
                        </a:solidFill>
                      </a:endParaRPr>
                    </a:p>
                  </a:txBody>
                  <a:tcPr/>
                </a:tc>
                <a:tc>
                  <a:txBody>
                    <a:bodyPr/>
                    <a:lstStyle/>
                    <a:p>
                      <a:r>
                        <a:rPr lang="en-US" dirty="0" smtClean="0">
                          <a:solidFill>
                            <a:schemeClr val="tx1"/>
                          </a:solidFill>
                        </a:rPr>
                        <a:t>Cons</a:t>
                      </a:r>
                      <a:endParaRPr lang="en-US" dirty="0">
                        <a:solidFill>
                          <a:schemeClr val="tx1"/>
                        </a:solidFill>
                      </a:endParaRPr>
                    </a:p>
                  </a:txBody>
                  <a:tcPr/>
                </a:tc>
              </a:tr>
              <a:tr h="1673528">
                <a:tc>
                  <a:txBody>
                    <a:bodyPr/>
                    <a:lstStyle/>
                    <a:p>
                      <a:r>
                        <a:rPr lang="en-US" sz="1600" dirty="0" smtClean="0">
                          <a:solidFill>
                            <a:schemeClr val="tx1"/>
                          </a:solidFill>
                        </a:rPr>
                        <a:t>1</a:t>
                      </a:r>
                      <a:endParaRPr lang="en-US" sz="16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Setup initially between all RCAF and all MME/SGSN in the network. </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RCAF has to know the list of TAI FQDN</a:t>
                      </a:r>
                      <a:r>
                        <a:rPr lang="en-US" sz="1600" baseline="0" dirty="0" smtClean="0"/>
                        <a:t> of the areas it is monitoring and use that for DNS query, get MME address(s) and setup SCTP association </a:t>
                      </a:r>
                      <a:r>
                        <a:rPr lang="en-US" sz="1600" baseline="0" dirty="0" err="1" smtClean="0"/>
                        <a:t>apriori</a:t>
                      </a:r>
                      <a:r>
                        <a:rPr lang="en-US" sz="1600" baseline="0" dirty="0" smtClean="0"/>
                        <a:t>.</a:t>
                      </a:r>
                      <a:endParaRPr lang="en-US" sz="1600" dirty="0" smtClean="0"/>
                    </a:p>
                  </a:txBody>
                  <a:tcPr/>
                </a:tc>
                <a:tc>
                  <a:txBody>
                    <a:bodyPr/>
                    <a:lstStyle/>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Simple one time setup</a:t>
                      </a:r>
                    </a:p>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Allows us to exchange proprietary</a:t>
                      </a:r>
                      <a:r>
                        <a:rPr lang="en-US" sz="1600" baseline="0" dirty="0" smtClean="0"/>
                        <a:t> information with RCAF when there is no congestion</a:t>
                      </a:r>
                      <a:endParaRPr lang="en-US" sz="1600" dirty="0" smtClean="0"/>
                    </a:p>
                  </a:txBody>
                  <a:tcPr/>
                </a:tc>
                <a:tc>
                  <a:txBody>
                    <a:bodyPr/>
                    <a:lstStyle/>
                    <a:p>
                      <a:r>
                        <a:rPr lang="en-US" sz="1600" dirty="0" smtClean="0">
                          <a:solidFill>
                            <a:schemeClr val="tx1"/>
                          </a:solidFill>
                        </a:rPr>
                        <a:t>Wastage</a:t>
                      </a:r>
                      <a:r>
                        <a:rPr lang="en-US" sz="1600" baseline="0" dirty="0" smtClean="0">
                          <a:solidFill>
                            <a:schemeClr val="tx1"/>
                          </a:solidFill>
                        </a:rPr>
                        <a:t> of SCTP association when no cells are experiencing congestion</a:t>
                      </a:r>
                      <a:endParaRPr lang="en-US" sz="1600" dirty="0">
                        <a:solidFill>
                          <a:schemeClr val="tx1"/>
                        </a:solidFill>
                      </a:endParaRPr>
                    </a:p>
                  </a:txBody>
                  <a:tcPr/>
                </a:tc>
              </a:tr>
              <a:tr h="2127366">
                <a:tc>
                  <a:txBody>
                    <a:bodyPr/>
                    <a:lstStyle/>
                    <a:p>
                      <a:r>
                        <a:rPr lang="en-US" sz="1600" dirty="0" smtClean="0">
                          <a:solidFill>
                            <a:schemeClr val="tx1"/>
                          </a:solidFill>
                        </a:rPr>
                        <a:t>2</a:t>
                      </a:r>
                      <a:endParaRPr lang="en-US" sz="16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Setup by RCAF</a:t>
                      </a:r>
                      <a:r>
                        <a:rPr lang="en-US" sz="1600" baseline="0" dirty="0" smtClean="0"/>
                        <a:t> towards an MME / SGSN only when it detects user plane congestion of cells / </a:t>
                      </a:r>
                      <a:r>
                        <a:rPr lang="en-US" sz="1600" baseline="0" dirty="0" err="1" smtClean="0"/>
                        <a:t>eNodeB</a:t>
                      </a:r>
                      <a:r>
                        <a:rPr lang="en-US" sz="1600" baseline="0" dirty="0" smtClean="0"/>
                        <a:t> / RNC. Uses TAIs / RAIs of the congested cells / </a:t>
                      </a:r>
                      <a:r>
                        <a:rPr lang="en-US" sz="1600" baseline="0" dirty="0" err="1" smtClean="0"/>
                        <a:t>eNodeB</a:t>
                      </a:r>
                      <a:r>
                        <a:rPr lang="en-US" sz="1600" baseline="0" dirty="0" smtClean="0"/>
                        <a:t> / RNC to query DNS for MME/SGSN addresses. SCTP association remains active as long as </a:t>
                      </a:r>
                      <a:r>
                        <a:rPr lang="en-US" sz="1600" baseline="0" dirty="0" err="1" smtClean="0"/>
                        <a:t>atleast</a:t>
                      </a:r>
                      <a:r>
                        <a:rPr lang="en-US" sz="1600" baseline="0" dirty="0" smtClean="0"/>
                        <a:t> one cell / </a:t>
                      </a:r>
                      <a:r>
                        <a:rPr lang="en-US" sz="1600" baseline="0" dirty="0" err="1" smtClean="0"/>
                        <a:t>eNodeB</a:t>
                      </a:r>
                      <a:r>
                        <a:rPr lang="en-US" sz="1600" baseline="0" dirty="0" smtClean="0"/>
                        <a:t> / RNC controlled by the MME / RNC is user plane congested.</a:t>
                      </a:r>
                      <a:endParaRPr lang="en-US" sz="1600" dirty="0" smtClean="0"/>
                    </a:p>
                  </a:txBody>
                  <a:tcPr/>
                </a:tc>
                <a:tc>
                  <a:txBody>
                    <a:bodyPr/>
                    <a:lstStyle/>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On demand SCTP resource usage</a:t>
                      </a:r>
                    </a:p>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Applicable to both Pull mechanism and</a:t>
                      </a:r>
                      <a:r>
                        <a:rPr lang="en-US" sz="1600" baseline="0" dirty="0" smtClean="0"/>
                        <a:t> subscribe / publish mechanism</a:t>
                      </a:r>
                      <a:endParaRPr lang="en-US" sz="1600" dirty="0" smtClean="0"/>
                    </a:p>
                  </a:txBody>
                  <a:tcPr/>
                </a:tc>
                <a:tc>
                  <a:txBody>
                    <a:bodyPr/>
                    <a:lstStyle/>
                    <a:p>
                      <a:r>
                        <a:rPr lang="en-US" sz="1600" dirty="0" smtClean="0">
                          <a:solidFill>
                            <a:schemeClr val="tx1"/>
                          </a:solidFill>
                        </a:rPr>
                        <a:t>DNS queries need to be performed</a:t>
                      </a:r>
                      <a:r>
                        <a:rPr lang="en-US" sz="1600" baseline="0" dirty="0" smtClean="0">
                          <a:solidFill>
                            <a:schemeClr val="tx1"/>
                          </a:solidFill>
                        </a:rPr>
                        <a:t> every time SCTP association needs to be setup</a:t>
                      </a:r>
                      <a:endParaRPr lang="en-US" sz="1600" dirty="0">
                        <a:solidFill>
                          <a:schemeClr val="tx1"/>
                        </a:solidFill>
                      </a:endParaRPr>
                    </a:p>
                  </a:txBody>
                  <a:tcPr/>
                </a:tc>
              </a:tr>
              <a:tr h="1219690">
                <a:tc>
                  <a:txBody>
                    <a:bodyPr/>
                    <a:lstStyle/>
                    <a:p>
                      <a:r>
                        <a:rPr lang="en-US" sz="1600" dirty="0" smtClean="0">
                          <a:solidFill>
                            <a:schemeClr val="tx1"/>
                          </a:solidFill>
                        </a:rPr>
                        <a:t>3</a:t>
                      </a:r>
                      <a:endParaRPr lang="en-US" sz="1600" dirty="0">
                        <a:solidFill>
                          <a:schemeClr val="tx1"/>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t>Setup by RCAF towards an MME / SGSN for</a:t>
                      </a:r>
                      <a:r>
                        <a:rPr lang="en-US" sz="1600" baseline="0" dirty="0" smtClean="0"/>
                        <a:t> each query and torn down after response</a:t>
                      </a:r>
                      <a:endParaRPr lang="en-US" sz="1600" dirty="0" smtClean="0"/>
                    </a:p>
                  </a:txBody>
                  <a:tcPr/>
                </a:tc>
                <a:tc>
                  <a:txBody>
                    <a:bodyPr/>
                    <a:lstStyle/>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On demand SCTP resource usage</a:t>
                      </a:r>
                    </a:p>
                  </a:txBody>
                  <a:tcPr/>
                </a:tc>
                <a:tc>
                  <a:txBody>
                    <a:bodyPr/>
                    <a:lstStyle/>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dirty="0" smtClean="0"/>
                        <a:t>Does not fit subscribe / publish</a:t>
                      </a:r>
                      <a:r>
                        <a:rPr lang="en-US" sz="1600" baseline="0" dirty="0" smtClean="0"/>
                        <a:t> mechanism</a:t>
                      </a:r>
                      <a:endParaRPr lang="en-US" sz="1600" baseline="0" dirty="0" smtClean="0">
                        <a:solidFill>
                          <a:schemeClr val="tx1"/>
                        </a:solidFill>
                      </a:endParaRPr>
                    </a:p>
                    <a:p>
                      <a:pPr marL="285750" marR="0" lvl="1" indent="-285750" algn="l" defTabSz="457200" rtl="0" eaLnBrk="1" fontAlgn="auto" latinLnBrk="0" hangingPunct="1">
                        <a:lnSpc>
                          <a:spcPct val="100000"/>
                        </a:lnSpc>
                        <a:spcBef>
                          <a:spcPts val="0"/>
                        </a:spcBef>
                        <a:spcAft>
                          <a:spcPts val="0"/>
                        </a:spcAft>
                        <a:buClrTx/>
                        <a:buSzTx/>
                        <a:buFontTx/>
                        <a:buChar char="-"/>
                        <a:tabLst/>
                        <a:defRPr/>
                      </a:pPr>
                      <a:r>
                        <a:rPr lang="en-US" sz="1600" baseline="0" dirty="0" smtClean="0">
                          <a:solidFill>
                            <a:schemeClr val="tx1"/>
                          </a:solidFill>
                        </a:rPr>
                        <a:t>Too many DNS queries</a:t>
                      </a:r>
                      <a:endParaRPr lang="en-US" sz="1600" dirty="0" smtClean="0"/>
                    </a:p>
                  </a:txBody>
                  <a:tcPr/>
                </a:tc>
              </a:tr>
            </a:tbl>
          </a:graphicData>
        </a:graphic>
      </p:graphicFrame>
      <p:sp>
        <p:nvSpPr>
          <p:cNvPr id="5" name="TextBox 4"/>
          <p:cNvSpPr txBox="1"/>
          <p:nvPr/>
        </p:nvSpPr>
        <p:spPr>
          <a:xfrm>
            <a:off x="1172406" y="6457890"/>
            <a:ext cx="7514394" cy="400110"/>
          </a:xfrm>
          <a:prstGeom prst="rect">
            <a:avLst/>
          </a:prstGeom>
          <a:noFill/>
        </p:spPr>
        <p:txBody>
          <a:bodyPr wrap="square" rtlCol="0">
            <a:spAutoFit/>
          </a:bodyPr>
          <a:lstStyle/>
          <a:p>
            <a:r>
              <a:rPr lang="en-US" sz="2000" b="1" dirty="0" smtClean="0"/>
              <a:t>Conclusion</a:t>
            </a:r>
            <a:r>
              <a:rPr lang="en-US" sz="2000" dirty="0" smtClean="0"/>
              <a:t>: Either /1/ or /2/ fits well but definitely not /3/. </a:t>
            </a:r>
            <a:endParaRPr lang="en-US" sz="2000" dirty="0"/>
          </a:p>
        </p:txBody>
      </p:sp>
    </p:spTree>
    <p:extLst>
      <p:ext uri="{BB962C8B-B14F-4D97-AF65-F5344CB8AC3E}">
        <p14:creationId xmlns:p14="http://schemas.microsoft.com/office/powerpoint/2010/main" val="2315481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SCTP Setup on SGs (An Example)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Clause 6.3 of TS 29.118 says</a:t>
            </a:r>
            <a:endParaRPr lang="en-US" dirty="0"/>
          </a:p>
          <a:p>
            <a:pPr lvl="1"/>
            <a:r>
              <a:rPr lang="en-GB" dirty="0" smtClean="0"/>
              <a:t>Semi</a:t>
            </a:r>
            <a:r>
              <a:rPr lang="en-GB" dirty="0"/>
              <a:t>-permanent SCTP associations shall be established between the MME and VLR, i.e. the SCTP associations shall remain up under normal circumstances</a:t>
            </a:r>
            <a:r>
              <a:rPr lang="en-GB" dirty="0" smtClean="0"/>
              <a:t>.</a:t>
            </a:r>
          </a:p>
          <a:p>
            <a:r>
              <a:rPr lang="en-GB" dirty="0" smtClean="0"/>
              <a:t>This means once SCTP association is setup it remains up under all normal circumstances.</a:t>
            </a:r>
          </a:p>
          <a:p>
            <a:r>
              <a:rPr lang="en-GB" dirty="0" smtClean="0"/>
              <a:t>When the SCTP association is setup is left open (can be done at boot time or when first congestion is detected).</a:t>
            </a:r>
          </a:p>
          <a:p>
            <a:r>
              <a:rPr lang="en-GB" dirty="0" smtClean="0"/>
              <a:t>SCTP transport setup for </a:t>
            </a:r>
            <a:r>
              <a:rPr lang="en-GB" dirty="0" err="1" smtClean="0"/>
              <a:t>Nq</a:t>
            </a:r>
            <a:r>
              <a:rPr lang="en-GB" dirty="0" smtClean="0"/>
              <a:t> / </a:t>
            </a:r>
            <a:r>
              <a:rPr lang="en-GB" dirty="0" err="1" smtClean="0"/>
              <a:t>Nq</a:t>
            </a:r>
            <a:r>
              <a:rPr lang="en-GB" dirty="0" smtClean="0"/>
              <a:t>’ should follow similar principle.</a:t>
            </a:r>
            <a:endParaRPr lang="en-IN" dirty="0"/>
          </a:p>
          <a:p>
            <a:endParaRPr lang="en-US" dirty="0"/>
          </a:p>
        </p:txBody>
      </p:sp>
    </p:spTree>
    <p:extLst>
      <p:ext uri="{BB962C8B-B14F-4D97-AF65-F5344CB8AC3E}">
        <p14:creationId xmlns:p14="http://schemas.microsoft.com/office/powerpoint/2010/main" val="1943329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3943561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92500" lnSpcReduction="20000"/>
          </a:bodyPr>
          <a:lstStyle/>
          <a:p>
            <a:r>
              <a:rPr lang="en-US" sz="2100" dirty="0" smtClean="0"/>
              <a:t>During the discussions on full </a:t>
            </a:r>
            <a:r>
              <a:rPr lang="en-US" sz="2100" dirty="0" err="1" smtClean="0"/>
              <a:t>vs</a:t>
            </a:r>
            <a:r>
              <a:rPr lang="en-US" sz="2100" dirty="0" smtClean="0"/>
              <a:t> delta reporting over </a:t>
            </a:r>
            <a:r>
              <a:rPr lang="en-US" sz="2100" dirty="0" err="1" smtClean="0"/>
              <a:t>Nq</a:t>
            </a:r>
            <a:r>
              <a:rPr lang="en-US" sz="2100" dirty="0" smtClean="0"/>
              <a:t> / </a:t>
            </a:r>
            <a:r>
              <a:rPr lang="en-US" sz="2100" dirty="0" err="1" smtClean="0"/>
              <a:t>Nq</a:t>
            </a:r>
            <a:r>
              <a:rPr lang="en-US" sz="2100" dirty="0" smtClean="0"/>
              <a:t>’ interface in CT4#66bis meeting (</a:t>
            </a:r>
            <a:r>
              <a:rPr lang="en-US" sz="2100" dirty="0" smtClean="0">
                <a:hlinkClick r:id="rId2"/>
              </a:rPr>
              <a:t>C4-141705</a:t>
            </a:r>
            <a:r>
              <a:rPr lang="en-US" sz="2100" dirty="0" smtClean="0"/>
              <a:t>) and further offline discussions during the meeting the following open issues were identified:</a:t>
            </a:r>
          </a:p>
          <a:p>
            <a:pPr lvl="1"/>
            <a:r>
              <a:rPr lang="en-US" sz="1800" dirty="0" smtClean="0"/>
              <a:t>When ECGI reporting is enabled, does pull model work best or publish / subscribe model work best?</a:t>
            </a:r>
          </a:p>
          <a:p>
            <a:pPr lvl="1"/>
            <a:r>
              <a:rPr lang="en-US" sz="1800" dirty="0" smtClean="0"/>
              <a:t>Does both pull model and publish / subscribe model involve MME to maintain state or only the publish / subscribe model requires MME to maintain state?</a:t>
            </a:r>
          </a:p>
          <a:p>
            <a:pPr lvl="1"/>
            <a:r>
              <a:rPr lang="en-US" sz="1800" dirty="0" smtClean="0"/>
              <a:t>When a cell having highly mobile users gets congested which model works best – pull model or publish / subscribe model?</a:t>
            </a:r>
          </a:p>
          <a:p>
            <a:pPr lvl="1"/>
            <a:r>
              <a:rPr lang="en-US" sz="1800" dirty="0" smtClean="0"/>
              <a:t>How to handle UEs moving across RCAF?</a:t>
            </a:r>
          </a:p>
          <a:p>
            <a:pPr lvl="1"/>
            <a:r>
              <a:rPr lang="en-US" sz="1800" dirty="0" smtClean="0"/>
              <a:t>Whether to use query / response mechanism or </a:t>
            </a:r>
            <a:r>
              <a:rPr lang="en-US" sz="1800" dirty="0" err="1" smtClean="0"/>
              <a:t>pubslish</a:t>
            </a:r>
            <a:r>
              <a:rPr lang="en-US" sz="1800" dirty="0" smtClean="0"/>
              <a:t> / subscribe mechanism for </a:t>
            </a:r>
            <a:r>
              <a:rPr lang="en-US" sz="1800" dirty="0" err="1" smtClean="0"/>
              <a:t>Nq</a:t>
            </a:r>
            <a:r>
              <a:rPr lang="en-US" sz="1800" dirty="0" smtClean="0"/>
              <a:t>’?</a:t>
            </a:r>
          </a:p>
          <a:p>
            <a:pPr lvl="1"/>
            <a:r>
              <a:rPr lang="en-US" sz="1800" dirty="0" smtClean="0"/>
              <a:t>Should SCTP connection between RCAF and MME/SGSN be pre-established or established on a need basis?</a:t>
            </a:r>
          </a:p>
          <a:p>
            <a:r>
              <a:rPr lang="en-US" sz="2100" dirty="0" smtClean="0"/>
              <a:t>This discussion tries to address these open issues</a:t>
            </a:r>
          </a:p>
          <a:p>
            <a:r>
              <a:rPr lang="en-US" sz="2400" b="1" dirty="0" smtClean="0"/>
              <a:t>Proposal:</a:t>
            </a:r>
            <a:r>
              <a:rPr lang="en-US" sz="2400" dirty="0" smtClean="0"/>
              <a:t> It </a:t>
            </a:r>
            <a:r>
              <a:rPr lang="en-US" sz="2400" dirty="0"/>
              <a:t>is proposed to discuss these aspects and </a:t>
            </a:r>
            <a:r>
              <a:rPr lang="en-US" sz="2400" dirty="0">
                <a:solidFill>
                  <a:srgbClr val="FF0000"/>
                </a:solidFill>
              </a:rPr>
              <a:t>document a working conclusion</a:t>
            </a:r>
            <a:r>
              <a:rPr lang="en-US" sz="2400" dirty="0"/>
              <a:t> for the normative work to </a:t>
            </a:r>
            <a:r>
              <a:rPr lang="en-US" sz="2400" dirty="0" smtClean="0"/>
              <a:t>proceed.</a:t>
            </a:r>
            <a:endParaRPr lang="en-US" sz="2400" dirty="0"/>
          </a:p>
          <a:p>
            <a:endParaRPr lang="en-US" sz="2100" dirty="0" smtClean="0"/>
          </a:p>
          <a:p>
            <a:endParaRPr lang="en-US" dirty="0"/>
          </a:p>
        </p:txBody>
      </p:sp>
    </p:spTree>
    <p:extLst>
      <p:ext uri="{BB962C8B-B14F-4D97-AF65-F5344CB8AC3E}">
        <p14:creationId xmlns:p14="http://schemas.microsoft.com/office/powerpoint/2010/main" val="389259119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Terminologies</a:t>
            </a:r>
            <a:endParaRPr lang="en-US" dirty="0"/>
          </a:p>
        </p:txBody>
      </p:sp>
      <p:sp>
        <p:nvSpPr>
          <p:cNvPr id="3" name="Content Placeholder 2"/>
          <p:cNvSpPr>
            <a:spLocks noGrp="1"/>
          </p:cNvSpPr>
          <p:nvPr>
            <p:ph idx="1"/>
          </p:nvPr>
        </p:nvSpPr>
        <p:spPr/>
        <p:txBody>
          <a:bodyPr>
            <a:normAutofit lnSpcReduction="10000"/>
          </a:bodyPr>
          <a:lstStyle/>
          <a:p>
            <a:r>
              <a:rPr lang="en-US" dirty="0" smtClean="0"/>
              <a:t>To simplify discussion the following terminologies are adhered to:</a:t>
            </a:r>
          </a:p>
          <a:p>
            <a:pPr lvl="1"/>
            <a:r>
              <a:rPr lang="en-US" dirty="0" smtClean="0"/>
              <a:t>Pull Mechanism (means RCAF periodically pulls the full list of IMSI / APNs under a given congested </a:t>
            </a:r>
            <a:r>
              <a:rPr lang="en-US" dirty="0" err="1" smtClean="0"/>
              <a:t>eNodeB</a:t>
            </a:r>
            <a:r>
              <a:rPr lang="en-US" dirty="0" smtClean="0"/>
              <a:t> / E-UTRAN cell)</a:t>
            </a:r>
          </a:p>
          <a:p>
            <a:pPr lvl="1"/>
            <a:r>
              <a:rPr lang="en-US" dirty="0" smtClean="0"/>
              <a:t>Subscribe / Publish mechanism (means RCAF subscribes to notifications on the list of IMSI / APNs under a given congested </a:t>
            </a:r>
            <a:r>
              <a:rPr lang="en-US" dirty="0" err="1" smtClean="0"/>
              <a:t>eNodeB</a:t>
            </a:r>
            <a:r>
              <a:rPr lang="en-US" dirty="0" smtClean="0"/>
              <a:t> / E-UTRAN cell and MME periodically reports the delta changes for that period)</a:t>
            </a:r>
            <a:endParaRPr lang="en-US" dirty="0"/>
          </a:p>
        </p:txBody>
      </p:sp>
    </p:spTree>
    <p:extLst>
      <p:ext uri="{BB962C8B-B14F-4D97-AF65-F5344CB8AC3E}">
        <p14:creationId xmlns:p14="http://schemas.microsoft.com/office/powerpoint/2010/main" val="424500323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6943"/>
            <a:ext cx="8229600" cy="1143000"/>
          </a:xfrm>
        </p:spPr>
        <p:txBody>
          <a:bodyPr>
            <a:normAutofit/>
          </a:bodyPr>
          <a:lstStyle/>
          <a:p>
            <a:r>
              <a:rPr lang="en-US" sz="3200" dirty="0" smtClean="0"/>
              <a:t>ECGI level IMSI and APN Information Retrieval Procedure with Pull Mechanism </a:t>
            </a:r>
            <a:endParaRPr lang="en-US" sz="3200" dirty="0"/>
          </a:p>
        </p:txBody>
      </p:sp>
      <p:grpSp>
        <p:nvGrpSpPr>
          <p:cNvPr id="37" name="Group 36"/>
          <p:cNvGrpSpPr/>
          <p:nvPr/>
        </p:nvGrpSpPr>
        <p:grpSpPr>
          <a:xfrm>
            <a:off x="918034" y="1331067"/>
            <a:ext cx="7266557" cy="4452154"/>
            <a:chOff x="918034" y="1652346"/>
            <a:chExt cx="7266557" cy="4452154"/>
          </a:xfrm>
        </p:grpSpPr>
        <p:sp>
          <p:nvSpPr>
            <p:cNvPr id="4" name="Rounded Rectangle 3"/>
            <p:cNvSpPr/>
            <p:nvPr/>
          </p:nvSpPr>
          <p:spPr>
            <a:xfrm>
              <a:off x="918034" y="1652346"/>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RCAF</a:t>
              </a:r>
              <a:endParaRPr lang="en-US" sz="1600" dirty="0">
                <a:solidFill>
                  <a:srgbClr val="000000"/>
                </a:solidFill>
              </a:endParaRPr>
            </a:p>
          </p:txBody>
        </p:sp>
        <p:sp>
          <p:nvSpPr>
            <p:cNvPr id="5" name="Rounded Rectangle 4"/>
            <p:cNvSpPr/>
            <p:nvPr/>
          </p:nvSpPr>
          <p:spPr>
            <a:xfrm>
              <a:off x="3793936" y="1652346"/>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MME</a:t>
              </a:r>
              <a:endParaRPr lang="en-US" sz="1600" dirty="0">
                <a:solidFill>
                  <a:srgbClr val="000000"/>
                </a:solidFill>
              </a:endParaRPr>
            </a:p>
          </p:txBody>
        </p:sp>
        <p:sp>
          <p:nvSpPr>
            <p:cNvPr id="6" name="Rounded Rectangle 5"/>
            <p:cNvSpPr/>
            <p:nvPr/>
          </p:nvSpPr>
          <p:spPr>
            <a:xfrm>
              <a:off x="6792240" y="1652346"/>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err="1" smtClean="0">
                  <a:solidFill>
                    <a:srgbClr val="000000"/>
                  </a:solidFill>
                </a:rPr>
                <a:t>eNodeB</a:t>
              </a:r>
              <a:endParaRPr lang="en-US" sz="1600" dirty="0">
                <a:solidFill>
                  <a:srgbClr val="000000"/>
                </a:solidFill>
              </a:endParaRPr>
            </a:p>
          </p:txBody>
        </p:sp>
        <p:cxnSp>
          <p:nvCxnSpPr>
            <p:cNvPr id="8" name="Straight Connector 7"/>
            <p:cNvCxnSpPr/>
            <p:nvPr/>
          </p:nvCxnSpPr>
          <p:spPr>
            <a:xfrm>
              <a:off x="1621860" y="2356123"/>
              <a:ext cx="0" cy="374837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513061" y="2356123"/>
              <a:ext cx="15299" cy="3748377"/>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503716" y="2356123"/>
              <a:ext cx="7650" cy="3748377"/>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629510" y="2937504"/>
              <a:ext cx="288355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310385" y="2356123"/>
              <a:ext cx="2034975" cy="584776"/>
            </a:xfrm>
            <a:prstGeom prst="rect">
              <a:avLst/>
            </a:prstGeom>
            <a:noFill/>
          </p:spPr>
          <p:txBody>
            <a:bodyPr wrap="square" rtlCol="0">
              <a:spAutoFit/>
            </a:bodyPr>
            <a:lstStyle/>
            <a:p>
              <a:r>
                <a:rPr lang="en-US" sz="1600" dirty="0" smtClean="0"/>
                <a:t>Query IMSI/APN List (ECGI)</a:t>
              </a:r>
              <a:endParaRPr lang="en-US" sz="1600" dirty="0"/>
            </a:p>
          </p:txBody>
        </p:sp>
        <p:cxnSp>
          <p:nvCxnSpPr>
            <p:cNvPr id="17" name="Straight Arrow Connector 16"/>
            <p:cNvCxnSpPr/>
            <p:nvPr/>
          </p:nvCxnSpPr>
          <p:spPr>
            <a:xfrm flipV="1">
              <a:off x="4505411" y="3648785"/>
              <a:ext cx="2998305" cy="152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520711" y="2725455"/>
              <a:ext cx="2998305" cy="830997"/>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Location Reporting Control – Request Type = Direct</a:t>
              </a:r>
              <a:endParaRPr lang="en-US" sz="1600" dirty="0"/>
            </a:p>
          </p:txBody>
        </p:sp>
        <p:grpSp>
          <p:nvGrpSpPr>
            <p:cNvPr id="30" name="Group 29"/>
            <p:cNvGrpSpPr/>
            <p:nvPr/>
          </p:nvGrpSpPr>
          <p:grpSpPr>
            <a:xfrm>
              <a:off x="4505411" y="3931971"/>
              <a:ext cx="421371" cy="397787"/>
              <a:chOff x="4505411" y="3931971"/>
              <a:chExt cx="421371" cy="397787"/>
            </a:xfrm>
          </p:grpSpPr>
          <p:cxnSp>
            <p:nvCxnSpPr>
              <p:cNvPr id="20" name="Straight Connector 19"/>
              <p:cNvCxnSpPr/>
              <p:nvPr/>
            </p:nvCxnSpPr>
            <p:spPr>
              <a:xfrm>
                <a:off x="4505411" y="3931971"/>
                <a:ext cx="42137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4926782" y="3931971"/>
                <a:ext cx="0" cy="397787"/>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4520711" y="4329758"/>
                <a:ext cx="4060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5" name="TextBox 24"/>
            <p:cNvSpPr txBox="1"/>
            <p:nvPr/>
          </p:nvSpPr>
          <p:spPr>
            <a:xfrm>
              <a:off x="5064487" y="3670993"/>
              <a:ext cx="2998305" cy="830997"/>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Maintain state and wait for response</a:t>
              </a:r>
              <a:endParaRPr lang="en-US" sz="1600" dirty="0"/>
            </a:p>
          </p:txBody>
        </p:sp>
        <p:cxnSp>
          <p:nvCxnSpPr>
            <p:cNvPr id="27" name="Straight Arrow Connector 26"/>
            <p:cNvCxnSpPr/>
            <p:nvPr/>
          </p:nvCxnSpPr>
          <p:spPr>
            <a:xfrm flipH="1" flipV="1">
              <a:off x="4528360" y="5446621"/>
              <a:ext cx="2990656"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528360" y="4760541"/>
              <a:ext cx="2998305" cy="584776"/>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ECGI response</a:t>
              </a:r>
              <a:endParaRPr lang="en-US" sz="1600" dirty="0"/>
            </a:p>
          </p:txBody>
        </p:sp>
        <p:cxnSp>
          <p:nvCxnSpPr>
            <p:cNvPr id="32" name="Straight Arrow Connector 31"/>
            <p:cNvCxnSpPr/>
            <p:nvPr/>
          </p:nvCxnSpPr>
          <p:spPr>
            <a:xfrm flipH="1">
              <a:off x="1629510" y="5752611"/>
              <a:ext cx="2875901" cy="305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957866" y="5083706"/>
              <a:ext cx="2034975" cy="584776"/>
            </a:xfrm>
            <a:prstGeom prst="rect">
              <a:avLst/>
            </a:prstGeom>
            <a:noFill/>
          </p:spPr>
          <p:txBody>
            <a:bodyPr wrap="square" rtlCol="0">
              <a:spAutoFit/>
            </a:bodyPr>
            <a:lstStyle/>
            <a:p>
              <a:r>
                <a:rPr lang="en-US" sz="1600" dirty="0" smtClean="0"/>
                <a:t>IMSI/APN List for the queried ECGI</a:t>
              </a:r>
              <a:endParaRPr lang="en-US" sz="1600" dirty="0"/>
            </a:p>
          </p:txBody>
        </p:sp>
      </p:grpSp>
      <p:sp>
        <p:nvSpPr>
          <p:cNvPr id="38" name="TextBox 37"/>
          <p:cNvSpPr txBox="1"/>
          <p:nvPr/>
        </p:nvSpPr>
        <p:spPr>
          <a:xfrm>
            <a:off x="244810" y="5672981"/>
            <a:ext cx="9036896" cy="1077218"/>
          </a:xfrm>
          <a:prstGeom prst="rect">
            <a:avLst/>
          </a:prstGeom>
          <a:noFill/>
        </p:spPr>
        <p:txBody>
          <a:bodyPr wrap="square" rtlCol="0">
            <a:spAutoFit/>
          </a:bodyPr>
          <a:lstStyle/>
          <a:p>
            <a:r>
              <a:rPr lang="en-US" sz="1600" b="1" dirty="0" smtClean="0">
                <a:solidFill>
                  <a:srgbClr val="FF0000"/>
                </a:solidFill>
              </a:rPr>
              <a:t>Key Takeaway:</a:t>
            </a:r>
          </a:p>
          <a:p>
            <a:r>
              <a:rPr lang="en-US" sz="1600" b="1" dirty="0" smtClean="0"/>
              <a:t>1. MME has to maintain state for some use cases</a:t>
            </a:r>
          </a:p>
          <a:p>
            <a:r>
              <a:rPr lang="en-US" sz="1600" b="1" dirty="0" smtClean="0"/>
              <a:t>2. For every query from RCAF with ECGI, MME has to enable one time location reporting control to </a:t>
            </a:r>
            <a:r>
              <a:rPr lang="en-US" sz="1600" b="1" dirty="0" err="1" smtClean="0"/>
              <a:t>eNodeB</a:t>
            </a:r>
            <a:r>
              <a:rPr lang="en-US" sz="1600" b="1" dirty="0" smtClean="0"/>
              <a:t> (</a:t>
            </a:r>
            <a:r>
              <a:rPr lang="en-US" sz="1600" b="1" dirty="0" err="1" smtClean="0"/>
              <a:t>i.e</a:t>
            </a:r>
            <a:r>
              <a:rPr lang="en-US" sz="1600" b="1" dirty="0" smtClean="0"/>
              <a:t> Request Type = Direct)  </a:t>
            </a:r>
            <a:endParaRPr lang="en-US" sz="1600" b="1" dirty="0"/>
          </a:p>
        </p:txBody>
      </p:sp>
    </p:spTree>
    <p:extLst>
      <p:ext uri="{BB962C8B-B14F-4D97-AF65-F5344CB8AC3E}">
        <p14:creationId xmlns:p14="http://schemas.microsoft.com/office/powerpoint/2010/main" val="380066627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200" dirty="0" smtClean="0"/>
              <a:t>ECGI level IMSI and APN Information Retrieval Procedure with Subscribe/Publish Mechanism </a:t>
            </a:r>
            <a:endParaRPr lang="en-US" sz="3200" dirty="0"/>
          </a:p>
        </p:txBody>
      </p:sp>
      <p:grpSp>
        <p:nvGrpSpPr>
          <p:cNvPr id="26" name="Group 25"/>
          <p:cNvGrpSpPr/>
          <p:nvPr/>
        </p:nvGrpSpPr>
        <p:grpSpPr>
          <a:xfrm>
            <a:off x="244810" y="1114325"/>
            <a:ext cx="8000984" cy="4558656"/>
            <a:chOff x="183607" y="1331067"/>
            <a:chExt cx="8000984" cy="5263017"/>
          </a:xfrm>
        </p:grpSpPr>
        <p:sp>
          <p:nvSpPr>
            <p:cNvPr id="4" name="Rounded Rectangle 3"/>
            <p:cNvSpPr/>
            <p:nvPr/>
          </p:nvSpPr>
          <p:spPr>
            <a:xfrm>
              <a:off x="918034" y="1331067"/>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RCAF</a:t>
              </a:r>
              <a:endParaRPr lang="en-US" sz="1600" dirty="0">
                <a:solidFill>
                  <a:srgbClr val="000000"/>
                </a:solidFill>
              </a:endParaRPr>
            </a:p>
          </p:txBody>
        </p:sp>
        <p:sp>
          <p:nvSpPr>
            <p:cNvPr id="5" name="Rounded Rectangle 4"/>
            <p:cNvSpPr/>
            <p:nvPr/>
          </p:nvSpPr>
          <p:spPr>
            <a:xfrm>
              <a:off x="3793936" y="1331067"/>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MME</a:t>
              </a:r>
              <a:endParaRPr lang="en-US" sz="1600" dirty="0">
                <a:solidFill>
                  <a:srgbClr val="000000"/>
                </a:solidFill>
              </a:endParaRPr>
            </a:p>
          </p:txBody>
        </p:sp>
        <p:sp>
          <p:nvSpPr>
            <p:cNvPr id="6" name="Rounded Rectangle 5"/>
            <p:cNvSpPr/>
            <p:nvPr/>
          </p:nvSpPr>
          <p:spPr>
            <a:xfrm>
              <a:off x="6792240" y="1331067"/>
              <a:ext cx="1392351" cy="70377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err="1" smtClean="0">
                  <a:solidFill>
                    <a:srgbClr val="000000"/>
                  </a:solidFill>
                </a:rPr>
                <a:t>eNodeB</a:t>
              </a:r>
              <a:endParaRPr lang="en-US" sz="1600" dirty="0">
                <a:solidFill>
                  <a:srgbClr val="000000"/>
                </a:solidFill>
              </a:endParaRPr>
            </a:p>
          </p:txBody>
        </p:sp>
        <p:cxnSp>
          <p:nvCxnSpPr>
            <p:cNvPr id="8" name="Straight Connector 7"/>
            <p:cNvCxnSpPr/>
            <p:nvPr/>
          </p:nvCxnSpPr>
          <p:spPr>
            <a:xfrm>
              <a:off x="1621860" y="2034844"/>
              <a:ext cx="0" cy="45592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4505411" y="2034844"/>
              <a:ext cx="7650" cy="45592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488416" y="2034844"/>
              <a:ext cx="22950" cy="45592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629510" y="2616225"/>
              <a:ext cx="288355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065576" y="1757845"/>
              <a:ext cx="2034975" cy="959395"/>
            </a:xfrm>
            <a:prstGeom prst="rect">
              <a:avLst/>
            </a:prstGeom>
            <a:noFill/>
          </p:spPr>
          <p:txBody>
            <a:bodyPr wrap="square" rtlCol="0">
              <a:spAutoFit/>
            </a:bodyPr>
            <a:lstStyle/>
            <a:p>
              <a:r>
                <a:rPr lang="en-US" sz="1600" dirty="0" smtClean="0"/>
                <a:t>Subscribe to IMSI/APN Notification (ECGI, Periodicity) </a:t>
              </a:r>
              <a:endParaRPr lang="en-US" sz="1600" dirty="0"/>
            </a:p>
          </p:txBody>
        </p:sp>
        <p:cxnSp>
          <p:nvCxnSpPr>
            <p:cNvPr id="17" name="Straight Arrow Connector 16"/>
            <p:cNvCxnSpPr/>
            <p:nvPr/>
          </p:nvCxnSpPr>
          <p:spPr>
            <a:xfrm flipV="1">
              <a:off x="4505411" y="3327506"/>
              <a:ext cx="2998305" cy="152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528360" y="2142476"/>
              <a:ext cx="2998305" cy="1243660"/>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Location Reporting Control – Request Type = Change of Service Cell</a:t>
              </a:r>
              <a:endParaRPr lang="en-US" sz="1600" dirty="0"/>
            </a:p>
          </p:txBody>
        </p:sp>
        <p:grpSp>
          <p:nvGrpSpPr>
            <p:cNvPr id="30" name="Group 29"/>
            <p:cNvGrpSpPr/>
            <p:nvPr/>
          </p:nvGrpSpPr>
          <p:grpSpPr>
            <a:xfrm>
              <a:off x="4505411" y="3610692"/>
              <a:ext cx="421371" cy="397787"/>
              <a:chOff x="4505411" y="3931971"/>
              <a:chExt cx="421371" cy="397787"/>
            </a:xfrm>
          </p:grpSpPr>
          <p:cxnSp>
            <p:nvCxnSpPr>
              <p:cNvPr id="20" name="Straight Connector 19"/>
              <p:cNvCxnSpPr/>
              <p:nvPr/>
            </p:nvCxnSpPr>
            <p:spPr>
              <a:xfrm>
                <a:off x="4505411" y="3931971"/>
                <a:ext cx="42137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4926782" y="3931971"/>
                <a:ext cx="0" cy="397787"/>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4520711" y="4329758"/>
                <a:ext cx="4060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5" name="TextBox 24"/>
            <p:cNvSpPr txBox="1"/>
            <p:nvPr/>
          </p:nvSpPr>
          <p:spPr>
            <a:xfrm>
              <a:off x="4942079" y="3456811"/>
              <a:ext cx="2998305" cy="675130"/>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Maintain state</a:t>
              </a:r>
              <a:endParaRPr lang="en-US" sz="1600" dirty="0"/>
            </a:p>
          </p:txBody>
        </p:sp>
        <p:cxnSp>
          <p:nvCxnSpPr>
            <p:cNvPr id="27" name="Straight Arrow Connector 26"/>
            <p:cNvCxnSpPr/>
            <p:nvPr/>
          </p:nvCxnSpPr>
          <p:spPr>
            <a:xfrm flipH="1" flipV="1">
              <a:off x="4513060" y="4762437"/>
              <a:ext cx="2990656"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528360" y="4116097"/>
              <a:ext cx="2998305" cy="675130"/>
            </a:xfrm>
            <a:prstGeom prst="rect">
              <a:avLst/>
            </a:prstGeom>
            <a:noFill/>
          </p:spPr>
          <p:txBody>
            <a:bodyPr wrap="square" rtlCol="0">
              <a:spAutoFit/>
            </a:bodyPr>
            <a:lstStyle/>
            <a:p>
              <a:r>
                <a:rPr lang="en-US" sz="1600" b="1" dirty="0" smtClean="0"/>
                <a:t>For Each UE on this </a:t>
              </a:r>
              <a:r>
                <a:rPr lang="en-US" sz="1600" b="1" dirty="0" err="1" smtClean="0"/>
                <a:t>eNodeB</a:t>
              </a:r>
              <a:r>
                <a:rPr lang="en-US" sz="1600" dirty="0" smtClean="0"/>
                <a:t>: ECGI response</a:t>
              </a:r>
              <a:endParaRPr lang="en-US" sz="1600" dirty="0"/>
            </a:p>
          </p:txBody>
        </p:sp>
        <p:cxnSp>
          <p:nvCxnSpPr>
            <p:cNvPr id="32" name="Straight Arrow Connector 31"/>
            <p:cNvCxnSpPr/>
            <p:nvPr/>
          </p:nvCxnSpPr>
          <p:spPr>
            <a:xfrm flipH="1" flipV="1">
              <a:off x="1629510" y="4838932"/>
              <a:ext cx="2898851" cy="225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980815" y="4087297"/>
              <a:ext cx="2034975" cy="675130"/>
            </a:xfrm>
            <a:prstGeom prst="rect">
              <a:avLst/>
            </a:prstGeom>
            <a:noFill/>
          </p:spPr>
          <p:txBody>
            <a:bodyPr wrap="square" rtlCol="0">
              <a:spAutoFit/>
            </a:bodyPr>
            <a:lstStyle/>
            <a:p>
              <a:r>
                <a:rPr lang="en-US" sz="1600" dirty="0" smtClean="0"/>
                <a:t>IMSI/APN Initial List for the queried ECGI</a:t>
              </a:r>
              <a:endParaRPr lang="en-US" sz="1600" dirty="0"/>
            </a:p>
          </p:txBody>
        </p:sp>
        <p:cxnSp>
          <p:nvCxnSpPr>
            <p:cNvPr id="9" name="Straight Arrow Connector 8"/>
            <p:cNvCxnSpPr/>
            <p:nvPr/>
          </p:nvCxnSpPr>
          <p:spPr>
            <a:xfrm flipH="1">
              <a:off x="4528361" y="5155931"/>
              <a:ext cx="2983005" cy="15299"/>
            </a:xfrm>
            <a:prstGeom prst="straightConnector1">
              <a:avLst/>
            </a:prstGeom>
            <a:ln w="25400">
              <a:prstDash val="dash"/>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a:off x="4505411" y="5323630"/>
              <a:ext cx="2983005" cy="15299"/>
            </a:xfrm>
            <a:prstGeom prst="straightConnector1">
              <a:avLst/>
            </a:prstGeom>
            <a:ln w="25400">
              <a:prstDash val="dash"/>
              <a:tailEnd type="arrow"/>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5186287" y="4762427"/>
              <a:ext cx="1913787" cy="390864"/>
            </a:xfrm>
            <a:prstGeom prst="rect">
              <a:avLst/>
            </a:prstGeom>
            <a:noFill/>
          </p:spPr>
          <p:txBody>
            <a:bodyPr wrap="square" rtlCol="0">
              <a:spAutoFit/>
            </a:bodyPr>
            <a:lstStyle/>
            <a:p>
              <a:r>
                <a:rPr lang="en-US" sz="1600" dirty="0" smtClean="0"/>
                <a:t>Change of cell</a:t>
              </a:r>
              <a:endParaRPr lang="en-US" sz="1600" dirty="0"/>
            </a:p>
          </p:txBody>
        </p:sp>
        <p:grpSp>
          <p:nvGrpSpPr>
            <p:cNvPr id="34" name="Group 33"/>
            <p:cNvGrpSpPr/>
            <p:nvPr/>
          </p:nvGrpSpPr>
          <p:grpSpPr>
            <a:xfrm>
              <a:off x="4505411" y="5491936"/>
              <a:ext cx="421371" cy="397787"/>
              <a:chOff x="4505411" y="3931971"/>
              <a:chExt cx="421371" cy="397787"/>
            </a:xfrm>
          </p:grpSpPr>
          <p:cxnSp>
            <p:nvCxnSpPr>
              <p:cNvPr id="35" name="Straight Connector 34"/>
              <p:cNvCxnSpPr/>
              <p:nvPr/>
            </p:nvCxnSpPr>
            <p:spPr>
              <a:xfrm>
                <a:off x="4505411" y="3931971"/>
                <a:ext cx="42137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926782" y="3931971"/>
                <a:ext cx="0" cy="397787"/>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H="1">
                <a:off x="4520711" y="4329758"/>
                <a:ext cx="4060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0" name="TextBox 39"/>
            <p:cNvSpPr txBox="1"/>
            <p:nvPr/>
          </p:nvSpPr>
          <p:spPr>
            <a:xfrm>
              <a:off x="5017973" y="5383357"/>
              <a:ext cx="2998305" cy="959395"/>
            </a:xfrm>
            <a:prstGeom prst="rect">
              <a:avLst/>
            </a:prstGeom>
            <a:noFill/>
          </p:spPr>
          <p:txBody>
            <a:bodyPr wrap="square" rtlCol="0">
              <a:spAutoFit/>
            </a:bodyPr>
            <a:lstStyle/>
            <a:p>
              <a:r>
                <a:rPr lang="en-US" sz="1600" dirty="0" smtClean="0"/>
                <a:t>Update IMSI/APN that entered the ECGI this period and those that left</a:t>
              </a:r>
              <a:endParaRPr lang="en-US" sz="1600" dirty="0"/>
            </a:p>
          </p:txBody>
        </p:sp>
        <p:cxnSp>
          <p:nvCxnSpPr>
            <p:cNvPr id="41" name="Straight Arrow Connector 40"/>
            <p:cNvCxnSpPr/>
            <p:nvPr/>
          </p:nvCxnSpPr>
          <p:spPr>
            <a:xfrm flipH="1" flipV="1">
              <a:off x="1644206" y="6279784"/>
              <a:ext cx="2898851" cy="225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1980815" y="4930329"/>
              <a:ext cx="2034975" cy="1243660"/>
            </a:xfrm>
            <a:prstGeom prst="rect">
              <a:avLst/>
            </a:prstGeom>
            <a:noFill/>
          </p:spPr>
          <p:txBody>
            <a:bodyPr wrap="square" rtlCol="0">
              <a:spAutoFit/>
            </a:bodyPr>
            <a:lstStyle/>
            <a:p>
              <a:r>
                <a:rPr lang="en-US" sz="1600" dirty="0" smtClean="0"/>
                <a:t>IMSI/APN Delta List for the queried ECGI</a:t>
              </a:r>
            </a:p>
            <a:p>
              <a:r>
                <a:rPr lang="en-US" sz="1600" dirty="0"/>
                <a:t>(</a:t>
              </a:r>
              <a:r>
                <a:rPr lang="en-US" sz="1600" dirty="0" smtClean="0">
                  <a:solidFill>
                    <a:srgbClr val="0000FF"/>
                  </a:solidFill>
                </a:rPr>
                <a:t>Added IMSI/APN List, Removed IMSI List</a:t>
              </a:r>
              <a:r>
                <a:rPr lang="en-US" sz="1600" dirty="0" smtClean="0"/>
                <a:t>)</a:t>
              </a:r>
              <a:endParaRPr lang="en-US" sz="1600" dirty="0"/>
            </a:p>
          </p:txBody>
        </p:sp>
        <p:sp>
          <p:nvSpPr>
            <p:cNvPr id="21" name="Left Brace 20"/>
            <p:cNvSpPr/>
            <p:nvPr/>
          </p:nvSpPr>
          <p:spPr>
            <a:xfrm>
              <a:off x="1254646" y="4817870"/>
              <a:ext cx="183606" cy="144085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3" name="TextBox 22"/>
            <p:cNvSpPr txBox="1"/>
            <p:nvPr/>
          </p:nvSpPr>
          <p:spPr>
            <a:xfrm>
              <a:off x="183607" y="5296504"/>
              <a:ext cx="1254645" cy="390864"/>
            </a:xfrm>
            <a:prstGeom prst="rect">
              <a:avLst/>
            </a:prstGeom>
            <a:noFill/>
          </p:spPr>
          <p:txBody>
            <a:bodyPr wrap="square" rtlCol="0">
              <a:spAutoFit/>
            </a:bodyPr>
            <a:lstStyle/>
            <a:p>
              <a:r>
                <a:rPr lang="en-US" sz="1600" dirty="0" smtClean="0"/>
                <a:t>Periodicity</a:t>
              </a:r>
              <a:endParaRPr lang="en-US" sz="1600" dirty="0"/>
            </a:p>
          </p:txBody>
        </p:sp>
      </p:grpSp>
      <p:sp>
        <p:nvSpPr>
          <p:cNvPr id="43" name="TextBox 42"/>
          <p:cNvSpPr txBox="1"/>
          <p:nvPr/>
        </p:nvSpPr>
        <p:spPr>
          <a:xfrm>
            <a:off x="244810" y="5534561"/>
            <a:ext cx="9036896" cy="1323439"/>
          </a:xfrm>
          <a:prstGeom prst="rect">
            <a:avLst/>
          </a:prstGeom>
          <a:noFill/>
        </p:spPr>
        <p:txBody>
          <a:bodyPr wrap="square" rtlCol="0">
            <a:spAutoFit/>
          </a:bodyPr>
          <a:lstStyle/>
          <a:p>
            <a:r>
              <a:rPr lang="en-US" sz="1600" b="1" dirty="0" smtClean="0">
                <a:solidFill>
                  <a:srgbClr val="FF0000"/>
                </a:solidFill>
              </a:rPr>
              <a:t>Key Takeaway:</a:t>
            </a:r>
          </a:p>
          <a:p>
            <a:pPr marL="342900" indent="-342900">
              <a:buAutoNum type="arabicPeriod"/>
            </a:pPr>
            <a:r>
              <a:rPr lang="en-US" sz="1600" b="1" dirty="0" smtClean="0"/>
              <a:t>Location reporting control to </a:t>
            </a:r>
            <a:r>
              <a:rPr lang="en-US" sz="1600" b="1" dirty="0" err="1" smtClean="0"/>
              <a:t>eNodeB</a:t>
            </a:r>
            <a:r>
              <a:rPr lang="en-US" sz="1600" b="1" dirty="0" smtClean="0"/>
              <a:t> with request type = Change of Service Cell. </a:t>
            </a:r>
            <a:r>
              <a:rPr lang="en-US" sz="1600" b="1" dirty="0" err="1" smtClean="0"/>
              <a:t>eNodeB</a:t>
            </a:r>
            <a:r>
              <a:rPr lang="en-US" sz="1600" b="1" dirty="0" smtClean="0"/>
              <a:t> subsequently updates MME on any change of cell. No need for repeated one time queries.</a:t>
            </a:r>
          </a:p>
          <a:p>
            <a:pPr marL="342900" indent="-342900">
              <a:buAutoNum type="arabicPeriod"/>
            </a:pPr>
            <a:r>
              <a:rPr lang="en-US" sz="1600" b="1" dirty="0" smtClean="0"/>
              <a:t>MME need not maintain the list returned in the last period. It just needs to collect list of UEs entering and leaving the ECGI for the current period</a:t>
            </a:r>
            <a:endParaRPr lang="en-US" sz="1600" b="1" dirty="0"/>
          </a:p>
        </p:txBody>
      </p:sp>
    </p:spTree>
    <p:extLst>
      <p:ext uri="{BB962C8B-B14F-4D97-AF65-F5344CB8AC3E}">
        <p14:creationId xmlns:p14="http://schemas.microsoft.com/office/powerpoint/2010/main" val="11584322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146"/>
            <a:ext cx="8229600" cy="1143000"/>
          </a:xfrm>
        </p:spPr>
        <p:txBody>
          <a:bodyPr>
            <a:normAutofit/>
          </a:bodyPr>
          <a:lstStyle/>
          <a:p>
            <a:r>
              <a:rPr lang="en-US" sz="3200" dirty="0" smtClean="0"/>
              <a:t>Subscribe / Publish Mechanism Performance For Cells / </a:t>
            </a:r>
            <a:r>
              <a:rPr lang="en-US" sz="3200" dirty="0" err="1" smtClean="0"/>
              <a:t>eNodeBs</a:t>
            </a:r>
            <a:r>
              <a:rPr lang="en-US" sz="3200" dirty="0" smtClean="0"/>
              <a:t> having highly mobile users</a:t>
            </a:r>
            <a:endParaRPr lang="en-US" sz="3200" dirty="0"/>
          </a:p>
        </p:txBody>
      </p:sp>
      <p:sp>
        <p:nvSpPr>
          <p:cNvPr id="3" name="Content Placeholder 2"/>
          <p:cNvSpPr>
            <a:spLocks noGrp="1"/>
          </p:cNvSpPr>
          <p:nvPr>
            <p:ph idx="1"/>
          </p:nvPr>
        </p:nvSpPr>
        <p:spPr>
          <a:xfrm>
            <a:off x="457200" y="1188146"/>
            <a:ext cx="8229600" cy="5669854"/>
          </a:xfrm>
        </p:spPr>
        <p:txBody>
          <a:bodyPr>
            <a:noAutofit/>
          </a:bodyPr>
          <a:lstStyle/>
          <a:p>
            <a:r>
              <a:rPr lang="en-US" sz="1800" b="1" dirty="0" smtClean="0"/>
              <a:t>Example</a:t>
            </a:r>
            <a:r>
              <a:rPr lang="en-US" sz="1800" dirty="0" smtClean="0"/>
              <a:t>: An </a:t>
            </a:r>
            <a:r>
              <a:rPr lang="en-US" sz="1800" dirty="0" err="1" smtClean="0"/>
              <a:t>eNodeB</a:t>
            </a:r>
            <a:r>
              <a:rPr lang="en-US" sz="1800" dirty="0" smtClean="0"/>
              <a:t> near a railway track</a:t>
            </a:r>
          </a:p>
          <a:p>
            <a:r>
              <a:rPr lang="en-US" sz="1800" dirty="0" smtClean="0"/>
              <a:t>Congestion in such cells / </a:t>
            </a:r>
            <a:r>
              <a:rPr lang="en-US" sz="1800" dirty="0" err="1" smtClean="0"/>
              <a:t>eNodeBs</a:t>
            </a:r>
            <a:r>
              <a:rPr lang="en-US" sz="1800" dirty="0" smtClean="0"/>
              <a:t> covering users that are highly mobile could be highly transient.</a:t>
            </a:r>
          </a:p>
          <a:p>
            <a:r>
              <a:rPr lang="en-US" sz="1800" dirty="0" smtClean="0"/>
              <a:t>In order for congestion to sustain in such cells:</a:t>
            </a:r>
          </a:p>
          <a:p>
            <a:pPr lvl="1"/>
            <a:r>
              <a:rPr lang="en-US" sz="1600" dirty="0" smtClean="0"/>
              <a:t>Trains have to continuously keep passing through the track (say every few minutes)</a:t>
            </a:r>
          </a:p>
          <a:p>
            <a:pPr lvl="1"/>
            <a:r>
              <a:rPr lang="en-US" sz="1600" dirty="0" smtClean="0"/>
              <a:t>The users in each of these trains need to consume high bandwidth applications like video</a:t>
            </a:r>
          </a:p>
          <a:p>
            <a:pPr lvl="1"/>
            <a:r>
              <a:rPr lang="en-US" sz="1600" dirty="0" smtClean="0"/>
              <a:t>This is practically unlikely</a:t>
            </a:r>
          </a:p>
          <a:p>
            <a:r>
              <a:rPr lang="en-US" sz="1800" dirty="0" smtClean="0"/>
              <a:t>In a worst case scenario:</a:t>
            </a:r>
          </a:p>
          <a:p>
            <a:pPr lvl="1"/>
            <a:r>
              <a:rPr lang="en-US" sz="1600" dirty="0" smtClean="0"/>
              <a:t>The delta change from last report could include all new set of IMSIs and their corresponding APN + the complete set of IMSIs that have left since last report</a:t>
            </a:r>
          </a:p>
          <a:p>
            <a:pPr lvl="1"/>
            <a:r>
              <a:rPr lang="en-US" sz="1600" dirty="0" smtClean="0"/>
              <a:t>But MME can either:</a:t>
            </a:r>
          </a:p>
          <a:p>
            <a:pPr lvl="2"/>
            <a:r>
              <a:rPr lang="en-US" sz="1400" dirty="0" smtClean="0"/>
              <a:t>Split the delta change into 2 reports – one reporting the UEs that left and one reporting the UEs that entered (or)</a:t>
            </a:r>
          </a:p>
          <a:p>
            <a:pPr lvl="2"/>
            <a:r>
              <a:rPr lang="en-US" sz="1400" dirty="0" smtClean="0"/>
              <a:t>Use publish / subscribe mechanism – but MME should be allowed to publish full list some times (with a flag stating that the particular publish is a full list)</a:t>
            </a:r>
          </a:p>
          <a:p>
            <a:pPr lvl="1"/>
            <a:r>
              <a:rPr lang="en-US" sz="1600" dirty="0" smtClean="0"/>
              <a:t>Size wise each message corresponds to same size as pull mechanism response but unlike pull mechanism there is no repeated request in subscribe / publish mechanism</a:t>
            </a:r>
            <a:endParaRPr lang="en-US" sz="1600" dirty="0"/>
          </a:p>
        </p:txBody>
      </p:sp>
    </p:spTree>
    <p:extLst>
      <p:ext uri="{BB962C8B-B14F-4D97-AF65-F5344CB8AC3E}">
        <p14:creationId xmlns:p14="http://schemas.microsoft.com/office/powerpoint/2010/main" val="405323423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inter RCAF Mobility</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If UE has gone from one RCAF coverage area to another, it means it has left a cell / </a:t>
            </a:r>
            <a:r>
              <a:rPr lang="en-US" dirty="0" err="1" smtClean="0"/>
              <a:t>eNodeB</a:t>
            </a:r>
            <a:r>
              <a:rPr lang="en-US" dirty="0" smtClean="0"/>
              <a:t> monitored by first RCAF to a cell / </a:t>
            </a:r>
            <a:r>
              <a:rPr lang="en-US" dirty="0" err="1" smtClean="0"/>
              <a:t>eNodeB</a:t>
            </a:r>
            <a:r>
              <a:rPr lang="en-US" dirty="0" smtClean="0"/>
              <a:t> monitored by second RCAF.</a:t>
            </a:r>
          </a:p>
          <a:p>
            <a:r>
              <a:rPr lang="en-US" dirty="0" smtClean="0"/>
              <a:t>With Pull Mechanism:</a:t>
            </a:r>
          </a:p>
          <a:p>
            <a:pPr lvl="1"/>
            <a:r>
              <a:rPr lang="en-US" dirty="0" smtClean="0"/>
              <a:t>Old RCAF will not get the UE’s IMSI / APN from MME</a:t>
            </a:r>
          </a:p>
          <a:p>
            <a:pPr lvl="1"/>
            <a:r>
              <a:rPr lang="en-US" dirty="0" smtClean="0"/>
              <a:t>If UE has entered a cell which is also congested (covered by a new RCAF), then new RCAF will get the UE’s IMSI / APN from MME in the next query</a:t>
            </a:r>
          </a:p>
          <a:p>
            <a:r>
              <a:rPr lang="en-US" dirty="0" smtClean="0"/>
              <a:t>With Subscribe / Publish Mechanism:</a:t>
            </a:r>
          </a:p>
          <a:p>
            <a:pPr lvl="1"/>
            <a:r>
              <a:rPr lang="en-US" dirty="0" smtClean="0"/>
              <a:t>(a) Old RCAF will get a delta report from MME that UE has left the cell</a:t>
            </a:r>
          </a:p>
          <a:p>
            <a:pPr lvl="1"/>
            <a:r>
              <a:rPr lang="en-US" dirty="0" smtClean="0"/>
              <a:t>(b) If UE has entered a cell which is also congested (covered by a new RCAF), then new RCAF will get the UE’s IMSI / APN in the next delta report from MME</a:t>
            </a:r>
          </a:p>
          <a:p>
            <a:pPr lvl="1"/>
            <a:r>
              <a:rPr lang="en-US" dirty="0" smtClean="0"/>
              <a:t>Order of (a) and (b) </a:t>
            </a:r>
            <a:r>
              <a:rPr lang="en-US" dirty="0" err="1" smtClean="0"/>
              <a:t>doesn</a:t>
            </a:r>
            <a:r>
              <a:rPr lang="fr-FR" dirty="0" smtClean="0"/>
              <a:t>’</a:t>
            </a:r>
            <a:r>
              <a:rPr lang="en-US" dirty="0" smtClean="0"/>
              <a:t>t matter. If (b) happens before (a), then new RCAF would report to PCRF and PCRF would anyways delete the UE context at old RCAF as per stage 2. (S2-143633)</a:t>
            </a:r>
          </a:p>
          <a:p>
            <a:pPr lvl="1"/>
            <a:endParaRPr lang="en-US" dirty="0"/>
          </a:p>
        </p:txBody>
      </p:sp>
    </p:spTree>
    <p:extLst>
      <p:ext uri="{BB962C8B-B14F-4D97-AF65-F5344CB8AC3E}">
        <p14:creationId xmlns:p14="http://schemas.microsoft.com/office/powerpoint/2010/main" val="381231272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907"/>
            <a:ext cx="8229600" cy="868362"/>
          </a:xfrm>
        </p:spPr>
        <p:txBody>
          <a:bodyPr>
            <a:noAutofit/>
          </a:bodyPr>
          <a:lstStyle/>
          <a:p>
            <a:pPr lvl="1"/>
            <a:r>
              <a:rPr lang="en-US" sz="3200" dirty="0" smtClean="0">
                <a:latin typeface="+mj-lt"/>
              </a:rPr>
              <a:t>Which mechanism to use for </a:t>
            </a:r>
            <a:r>
              <a:rPr lang="en-US" sz="3200" dirty="0" err="1" smtClean="0">
                <a:latin typeface="+mj-lt"/>
              </a:rPr>
              <a:t>Nq</a:t>
            </a:r>
            <a:r>
              <a:rPr lang="en-US" sz="3200" dirty="0" smtClean="0">
                <a:latin typeface="+mj-lt"/>
              </a:rPr>
              <a:t>’?</a:t>
            </a:r>
          </a:p>
        </p:txBody>
      </p:sp>
      <p:sp>
        <p:nvSpPr>
          <p:cNvPr id="3" name="Content Placeholder 2"/>
          <p:cNvSpPr>
            <a:spLocks noGrp="1"/>
          </p:cNvSpPr>
          <p:nvPr>
            <p:ph idx="1"/>
          </p:nvPr>
        </p:nvSpPr>
        <p:spPr>
          <a:xfrm>
            <a:off x="457200" y="933270"/>
            <a:ext cx="8229600" cy="5752612"/>
          </a:xfrm>
        </p:spPr>
        <p:txBody>
          <a:bodyPr>
            <a:normAutofit fontScale="47500" lnSpcReduction="20000"/>
          </a:bodyPr>
          <a:lstStyle/>
          <a:p>
            <a:r>
              <a:rPr lang="en-US" sz="4200" dirty="0" smtClean="0"/>
              <a:t>On </a:t>
            </a:r>
            <a:r>
              <a:rPr lang="en-US" sz="4200" dirty="0" err="1" smtClean="0"/>
              <a:t>Nq</a:t>
            </a:r>
            <a:r>
              <a:rPr lang="en-US" sz="4200" dirty="0" smtClean="0"/>
              <a:t>’ IMSI is already known to RCAF. </a:t>
            </a:r>
          </a:p>
          <a:p>
            <a:r>
              <a:rPr lang="en-US" sz="4200" dirty="0" smtClean="0"/>
              <a:t>Based on the number of cells congested and the subscriber density of these cells, the IMSI list size can be large.</a:t>
            </a:r>
          </a:p>
          <a:p>
            <a:r>
              <a:rPr lang="en-US" sz="4200" dirty="0" smtClean="0"/>
              <a:t>If the IMSI list is fairly static (</a:t>
            </a:r>
            <a:r>
              <a:rPr lang="en-US" sz="4200" dirty="0" err="1" smtClean="0"/>
              <a:t>i.e</a:t>
            </a:r>
            <a:r>
              <a:rPr lang="en-US" sz="4200" smtClean="0"/>
              <a:t> most </a:t>
            </a:r>
            <a:r>
              <a:rPr lang="en-US" sz="4200" dirty="0" smtClean="0"/>
              <a:t>subscribers are not mobile), then querying the same set of IMSIs to know if new APNs are activated will cause lot of redundant signaling and waste bandwidth.</a:t>
            </a:r>
          </a:p>
          <a:p>
            <a:r>
              <a:rPr lang="en-US" sz="4200" b="1" dirty="0" smtClean="0"/>
              <a:t>A better solution:</a:t>
            </a:r>
          </a:p>
          <a:p>
            <a:pPr lvl="1"/>
            <a:r>
              <a:rPr lang="en-US" sz="3800" dirty="0" smtClean="0"/>
              <a:t>RCAF subscribes for APN activation notification for a list of IMSI(s)</a:t>
            </a:r>
          </a:p>
          <a:p>
            <a:pPr lvl="1"/>
            <a:r>
              <a:rPr lang="en-US" sz="3800" dirty="0" smtClean="0"/>
              <a:t>SGSN reports the APN(s) activated for those IMSI initially</a:t>
            </a:r>
          </a:p>
          <a:p>
            <a:pPr lvl="1"/>
            <a:r>
              <a:rPr lang="en-US" sz="3800" dirty="0" smtClean="0"/>
              <a:t>Subsequently SGSN reports for those IMSI(s) only if new APNs get activated</a:t>
            </a:r>
          </a:p>
          <a:p>
            <a:pPr lvl="1"/>
            <a:r>
              <a:rPr lang="en-US" sz="3800" dirty="0" smtClean="0"/>
              <a:t>When the list of IMSI(s) that are in the congested cells changes, the RCAF sends a new subscription list with:</a:t>
            </a:r>
          </a:p>
          <a:p>
            <a:pPr lvl="2"/>
            <a:r>
              <a:rPr lang="en-US" sz="3400" dirty="0" smtClean="0"/>
              <a:t>A) List of IMSIs that needs to be unsubscribed</a:t>
            </a:r>
          </a:p>
          <a:p>
            <a:pPr lvl="2"/>
            <a:r>
              <a:rPr lang="en-US" sz="3400" dirty="0" smtClean="0"/>
              <a:t>B) List of IMSIs that need to be newly subscribed</a:t>
            </a:r>
          </a:p>
          <a:p>
            <a:r>
              <a:rPr lang="en-US" sz="4200" dirty="0" smtClean="0"/>
              <a:t>This does not add any complexity in SGSN. SGSN needs to do:</a:t>
            </a:r>
          </a:p>
          <a:p>
            <a:pPr lvl="1"/>
            <a:r>
              <a:rPr lang="en-US" sz="3800" dirty="0" smtClean="0"/>
              <a:t>For list of subscribed IMSI(s) mark that they are subscribed</a:t>
            </a:r>
          </a:p>
          <a:p>
            <a:pPr lvl="1"/>
            <a:r>
              <a:rPr lang="en-US" sz="3800" dirty="0" smtClean="0"/>
              <a:t>For list of unsubscribed IMSI(s) unmark</a:t>
            </a:r>
          </a:p>
          <a:p>
            <a:pPr lvl="1"/>
            <a:r>
              <a:rPr lang="en-US" sz="3800" dirty="0" smtClean="0"/>
              <a:t>Maintain a delta list of change since last report (this is similar to MME). However this list in most cases will be very minimal because frequent activation of PDP contexts on multiple APNs is very rare.</a:t>
            </a:r>
          </a:p>
          <a:p>
            <a:r>
              <a:rPr lang="en-US" sz="4200" b="1" dirty="0" smtClean="0"/>
              <a:t>NOTE</a:t>
            </a:r>
            <a:r>
              <a:rPr lang="en-US" sz="4200" dirty="0" smtClean="0"/>
              <a:t>: PDP deactivation case is handled through </a:t>
            </a:r>
            <a:r>
              <a:rPr lang="en-US" sz="4200" dirty="0" err="1" smtClean="0"/>
              <a:t>Np</a:t>
            </a:r>
            <a:r>
              <a:rPr lang="en-US" sz="4200" dirty="0" smtClean="0"/>
              <a:t> interface (S2-142633)</a:t>
            </a:r>
          </a:p>
          <a:p>
            <a:endParaRPr lang="en-US" sz="4200" dirty="0" smtClean="0"/>
          </a:p>
          <a:p>
            <a:pPr marL="457200" lvl="1" indent="0">
              <a:buNone/>
            </a:pPr>
            <a:endParaRPr lang="en-US" dirty="0"/>
          </a:p>
        </p:txBody>
      </p:sp>
    </p:spTree>
    <p:extLst>
      <p:ext uri="{BB962C8B-B14F-4D97-AF65-F5344CB8AC3E}">
        <p14:creationId xmlns:p14="http://schemas.microsoft.com/office/powerpoint/2010/main" val="67257780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200" dirty="0" smtClean="0"/>
              <a:t>APN Information Retrieval Procedure with Subscribe/Publish Mechanism </a:t>
            </a:r>
            <a:endParaRPr lang="en-US" sz="3200" dirty="0"/>
          </a:p>
        </p:txBody>
      </p:sp>
      <p:sp>
        <p:nvSpPr>
          <p:cNvPr id="4" name="Rounded Rectangle 3"/>
          <p:cNvSpPr/>
          <p:nvPr/>
        </p:nvSpPr>
        <p:spPr>
          <a:xfrm>
            <a:off x="979237" y="1114325"/>
            <a:ext cx="1392351" cy="609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RCAF</a:t>
            </a:r>
            <a:endParaRPr lang="en-US" sz="1600" dirty="0">
              <a:solidFill>
                <a:srgbClr val="000000"/>
              </a:solidFill>
            </a:endParaRPr>
          </a:p>
        </p:txBody>
      </p:sp>
      <p:sp>
        <p:nvSpPr>
          <p:cNvPr id="5" name="Rounded Rectangle 4"/>
          <p:cNvSpPr/>
          <p:nvPr/>
        </p:nvSpPr>
        <p:spPr>
          <a:xfrm>
            <a:off x="5752409" y="1114325"/>
            <a:ext cx="1392351" cy="609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SGSN</a:t>
            </a:r>
            <a:endParaRPr lang="en-US" sz="1600" dirty="0">
              <a:solidFill>
                <a:srgbClr val="000000"/>
              </a:solidFill>
            </a:endParaRPr>
          </a:p>
        </p:txBody>
      </p:sp>
      <p:cxnSp>
        <p:nvCxnSpPr>
          <p:cNvPr id="8" name="Straight Connector 7"/>
          <p:cNvCxnSpPr/>
          <p:nvPr/>
        </p:nvCxnSpPr>
        <p:spPr>
          <a:xfrm>
            <a:off x="1683063" y="1723914"/>
            <a:ext cx="0" cy="394906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6463884" y="1723914"/>
            <a:ext cx="7650" cy="3949067"/>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690713" y="2227488"/>
            <a:ext cx="47731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2371588" y="1529819"/>
            <a:ext cx="3335523" cy="584776"/>
          </a:xfrm>
          <a:prstGeom prst="rect">
            <a:avLst/>
          </a:prstGeom>
          <a:noFill/>
        </p:spPr>
        <p:txBody>
          <a:bodyPr wrap="square" rtlCol="0">
            <a:spAutoFit/>
          </a:bodyPr>
          <a:lstStyle/>
          <a:p>
            <a:r>
              <a:rPr lang="en-US" sz="1600" dirty="0" smtClean="0"/>
              <a:t>Subscribe to APN Notification (IMSI List, Periodicity) </a:t>
            </a:r>
            <a:endParaRPr lang="en-US" sz="1600" dirty="0"/>
          </a:p>
        </p:txBody>
      </p:sp>
      <p:grpSp>
        <p:nvGrpSpPr>
          <p:cNvPr id="30" name="Group 29"/>
          <p:cNvGrpSpPr/>
          <p:nvPr/>
        </p:nvGrpSpPr>
        <p:grpSpPr>
          <a:xfrm>
            <a:off x="6463884" y="2227488"/>
            <a:ext cx="421371" cy="344550"/>
            <a:chOff x="4505411" y="3931971"/>
            <a:chExt cx="421371" cy="397787"/>
          </a:xfrm>
        </p:grpSpPr>
        <p:cxnSp>
          <p:nvCxnSpPr>
            <p:cNvPr id="20" name="Straight Connector 19"/>
            <p:cNvCxnSpPr/>
            <p:nvPr/>
          </p:nvCxnSpPr>
          <p:spPr>
            <a:xfrm>
              <a:off x="4505411" y="3931971"/>
              <a:ext cx="42137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4926782" y="3931971"/>
              <a:ext cx="0" cy="397787"/>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4520711" y="4329758"/>
              <a:ext cx="4060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25" name="TextBox 24"/>
          <p:cNvSpPr txBox="1"/>
          <p:nvPr/>
        </p:nvSpPr>
        <p:spPr>
          <a:xfrm>
            <a:off x="6479184" y="2663188"/>
            <a:ext cx="2998305" cy="1077218"/>
          </a:xfrm>
          <a:prstGeom prst="rect">
            <a:avLst/>
          </a:prstGeom>
          <a:noFill/>
        </p:spPr>
        <p:txBody>
          <a:bodyPr wrap="square" rtlCol="0">
            <a:spAutoFit/>
          </a:bodyPr>
          <a:lstStyle/>
          <a:p>
            <a:r>
              <a:rPr lang="en-US" sz="1600" b="1" dirty="0" smtClean="0"/>
              <a:t>For Each UE in IMSI List</a:t>
            </a:r>
            <a:r>
              <a:rPr lang="en-US" sz="1600" dirty="0" smtClean="0"/>
              <a:t>: </a:t>
            </a:r>
          </a:p>
          <a:p>
            <a:pPr marL="285750" indent="-285750">
              <a:buFontTx/>
              <a:buChar char="•"/>
            </a:pPr>
            <a:r>
              <a:rPr lang="en-US" sz="1600" dirty="0" smtClean="0"/>
              <a:t>Get the APN(s) used</a:t>
            </a:r>
          </a:p>
          <a:p>
            <a:pPr marL="285750" indent="-285750">
              <a:buFontTx/>
              <a:buChar char="•"/>
            </a:pPr>
            <a:r>
              <a:rPr lang="en-US" sz="1600" dirty="0" smtClean="0"/>
              <a:t>Mark for new APN PDP activation notification</a:t>
            </a:r>
            <a:endParaRPr lang="en-US" sz="1600" dirty="0"/>
          </a:p>
        </p:txBody>
      </p:sp>
      <p:cxnSp>
        <p:nvCxnSpPr>
          <p:cNvPr id="32" name="Straight Arrow Connector 31"/>
          <p:cNvCxnSpPr/>
          <p:nvPr/>
        </p:nvCxnSpPr>
        <p:spPr>
          <a:xfrm flipH="1">
            <a:off x="1683063" y="3898761"/>
            <a:ext cx="4773170"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2881180" y="3401852"/>
            <a:ext cx="2391625" cy="338554"/>
          </a:xfrm>
          <a:prstGeom prst="rect">
            <a:avLst/>
          </a:prstGeom>
          <a:noFill/>
        </p:spPr>
        <p:txBody>
          <a:bodyPr wrap="square" rtlCol="0">
            <a:spAutoFit/>
          </a:bodyPr>
          <a:lstStyle/>
          <a:p>
            <a:r>
              <a:rPr lang="en-US" sz="1600" dirty="0" smtClean="0"/>
              <a:t>List of  &lt;IMSI, APN List&gt; </a:t>
            </a:r>
            <a:endParaRPr lang="en-US" sz="1600" dirty="0"/>
          </a:p>
        </p:txBody>
      </p:sp>
      <p:grpSp>
        <p:nvGrpSpPr>
          <p:cNvPr id="34" name="Group 33"/>
          <p:cNvGrpSpPr/>
          <p:nvPr/>
        </p:nvGrpSpPr>
        <p:grpSpPr>
          <a:xfrm>
            <a:off x="6456233" y="4140573"/>
            <a:ext cx="421371" cy="344550"/>
            <a:chOff x="4505411" y="3931971"/>
            <a:chExt cx="421371" cy="397787"/>
          </a:xfrm>
        </p:grpSpPr>
        <p:cxnSp>
          <p:nvCxnSpPr>
            <p:cNvPr id="35" name="Straight Connector 34"/>
            <p:cNvCxnSpPr/>
            <p:nvPr/>
          </p:nvCxnSpPr>
          <p:spPr>
            <a:xfrm>
              <a:off x="4505411" y="3931971"/>
              <a:ext cx="42137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926782" y="3931971"/>
              <a:ext cx="0" cy="397787"/>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H="1">
              <a:off x="4520711" y="4329758"/>
              <a:ext cx="40607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0" name="TextBox 39"/>
          <p:cNvSpPr txBox="1"/>
          <p:nvPr/>
        </p:nvSpPr>
        <p:spPr>
          <a:xfrm>
            <a:off x="6885256" y="3917901"/>
            <a:ext cx="2592234" cy="1077218"/>
          </a:xfrm>
          <a:prstGeom prst="rect">
            <a:avLst/>
          </a:prstGeom>
          <a:noFill/>
        </p:spPr>
        <p:txBody>
          <a:bodyPr wrap="square" rtlCol="0">
            <a:spAutoFit/>
          </a:bodyPr>
          <a:lstStyle/>
          <a:p>
            <a:r>
              <a:rPr lang="en-US" sz="1600" dirty="0" smtClean="0"/>
              <a:t>Create List of </a:t>
            </a:r>
          </a:p>
          <a:p>
            <a:r>
              <a:rPr lang="en-US" sz="1600" dirty="0" smtClean="0"/>
              <a:t>&lt;IMSI, new APN List&gt;</a:t>
            </a:r>
          </a:p>
          <a:p>
            <a:r>
              <a:rPr lang="en-US" sz="1600" dirty="0" smtClean="0"/>
              <a:t>For the UEs that activated</a:t>
            </a:r>
          </a:p>
          <a:p>
            <a:r>
              <a:rPr lang="en-US" sz="1600" dirty="0" smtClean="0"/>
              <a:t>PDPs for new APNs</a:t>
            </a:r>
            <a:endParaRPr lang="en-US" sz="1600" dirty="0"/>
          </a:p>
        </p:txBody>
      </p:sp>
      <p:cxnSp>
        <p:nvCxnSpPr>
          <p:cNvPr id="41" name="Straight Arrow Connector 40"/>
          <p:cNvCxnSpPr/>
          <p:nvPr/>
        </p:nvCxnSpPr>
        <p:spPr>
          <a:xfrm flipH="1">
            <a:off x="1705410" y="4709324"/>
            <a:ext cx="4750823" cy="182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2042018" y="4231890"/>
            <a:ext cx="2792960" cy="338554"/>
          </a:xfrm>
          <a:prstGeom prst="rect">
            <a:avLst/>
          </a:prstGeom>
          <a:noFill/>
        </p:spPr>
        <p:txBody>
          <a:bodyPr wrap="square" rtlCol="0">
            <a:spAutoFit/>
          </a:bodyPr>
          <a:lstStyle/>
          <a:p>
            <a:r>
              <a:rPr lang="en-US" sz="1600" dirty="0" smtClean="0"/>
              <a:t>Delta List of  &lt;IMSI, APN List&gt;</a:t>
            </a:r>
            <a:endParaRPr lang="en-US" sz="1600" dirty="0"/>
          </a:p>
        </p:txBody>
      </p:sp>
      <p:sp>
        <p:nvSpPr>
          <p:cNvPr id="21" name="Left Brace 20"/>
          <p:cNvSpPr/>
          <p:nvPr/>
        </p:nvSpPr>
        <p:spPr>
          <a:xfrm>
            <a:off x="1315849" y="3950894"/>
            <a:ext cx="183606" cy="75843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23" name="TextBox 22"/>
          <p:cNvSpPr txBox="1"/>
          <p:nvPr/>
        </p:nvSpPr>
        <p:spPr>
          <a:xfrm>
            <a:off x="61204" y="4146569"/>
            <a:ext cx="1254645" cy="338554"/>
          </a:xfrm>
          <a:prstGeom prst="rect">
            <a:avLst/>
          </a:prstGeom>
          <a:noFill/>
        </p:spPr>
        <p:txBody>
          <a:bodyPr wrap="square" rtlCol="0">
            <a:spAutoFit/>
          </a:bodyPr>
          <a:lstStyle/>
          <a:p>
            <a:r>
              <a:rPr lang="en-US" sz="1600" dirty="0" smtClean="0"/>
              <a:t>Periodicity</a:t>
            </a:r>
            <a:endParaRPr lang="en-US" sz="1600" dirty="0"/>
          </a:p>
        </p:txBody>
      </p:sp>
      <p:sp>
        <p:nvSpPr>
          <p:cNvPr id="43" name="TextBox 42"/>
          <p:cNvSpPr txBox="1"/>
          <p:nvPr/>
        </p:nvSpPr>
        <p:spPr>
          <a:xfrm>
            <a:off x="107104" y="5826949"/>
            <a:ext cx="9036896" cy="830997"/>
          </a:xfrm>
          <a:prstGeom prst="rect">
            <a:avLst/>
          </a:prstGeom>
          <a:noFill/>
        </p:spPr>
        <p:txBody>
          <a:bodyPr wrap="square" rtlCol="0">
            <a:spAutoFit/>
          </a:bodyPr>
          <a:lstStyle/>
          <a:p>
            <a:r>
              <a:rPr lang="en-US" sz="1600" b="1" dirty="0" smtClean="0">
                <a:solidFill>
                  <a:srgbClr val="FF0000"/>
                </a:solidFill>
              </a:rPr>
              <a:t>Key Takeaway:</a:t>
            </a:r>
          </a:p>
          <a:p>
            <a:pPr marL="342900" indent="-342900">
              <a:buAutoNum type="arabicPeriod"/>
            </a:pPr>
            <a:r>
              <a:rPr lang="en-US" sz="1600" b="1" dirty="0" err="1" smtClean="0"/>
              <a:t>Pubslish</a:t>
            </a:r>
            <a:r>
              <a:rPr lang="en-US" sz="1600" b="1" dirty="0" smtClean="0"/>
              <a:t> / Subscribe mechanism on </a:t>
            </a:r>
            <a:r>
              <a:rPr lang="en-US" sz="1600" b="1" dirty="0" err="1" smtClean="0"/>
              <a:t>Nq</a:t>
            </a:r>
            <a:r>
              <a:rPr lang="en-US" sz="1600" b="1" dirty="0" smtClean="0"/>
              <a:t>’ saves a lot of needless and redundant signaling and bandwidth</a:t>
            </a:r>
          </a:p>
        </p:txBody>
      </p:sp>
      <p:cxnSp>
        <p:nvCxnSpPr>
          <p:cNvPr id="44" name="Straight Arrow Connector 43"/>
          <p:cNvCxnSpPr/>
          <p:nvPr/>
        </p:nvCxnSpPr>
        <p:spPr>
          <a:xfrm>
            <a:off x="1683062" y="5409185"/>
            <a:ext cx="4773171" cy="0"/>
          </a:xfrm>
          <a:prstGeom prst="straightConnector1">
            <a:avLst/>
          </a:prstGeom>
          <a:ln>
            <a:prstDash val="dash"/>
            <a:tailEnd type="arrow"/>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2151485" y="4788763"/>
            <a:ext cx="4121136" cy="584776"/>
          </a:xfrm>
          <a:prstGeom prst="rect">
            <a:avLst/>
          </a:prstGeom>
          <a:noFill/>
        </p:spPr>
        <p:txBody>
          <a:bodyPr wrap="square" rtlCol="0">
            <a:spAutoFit/>
          </a:bodyPr>
          <a:lstStyle/>
          <a:p>
            <a:r>
              <a:rPr lang="en-US" sz="1600" dirty="0" smtClean="0"/>
              <a:t>Subscribe to APN Notification (new IMSI List, Unsubscribed IMSI List, Periodicity) </a:t>
            </a:r>
            <a:endParaRPr lang="en-US" sz="1600" dirty="0"/>
          </a:p>
        </p:txBody>
      </p:sp>
    </p:spTree>
    <p:extLst>
      <p:ext uri="{BB962C8B-B14F-4D97-AF65-F5344CB8AC3E}">
        <p14:creationId xmlns:p14="http://schemas.microsoft.com/office/powerpoint/2010/main" val="174602446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587</TotalTime>
  <Words>1796</Words>
  <Application>Microsoft Macintosh PowerPoint</Application>
  <PresentationFormat>On-screen Show (4:3)</PresentationFormat>
  <Paragraphs>140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Nq and Nq’ Open Issues Discussion</vt:lpstr>
      <vt:lpstr>Background</vt:lpstr>
      <vt:lpstr>Terminologies</vt:lpstr>
      <vt:lpstr>ECGI level IMSI and APN Information Retrieval Procedure with Pull Mechanism </vt:lpstr>
      <vt:lpstr>ECGI level IMSI and APN Information Retrieval Procedure with Subscribe/Publish Mechanism </vt:lpstr>
      <vt:lpstr>Subscribe / Publish Mechanism Performance For Cells / eNodeBs having highly mobile users</vt:lpstr>
      <vt:lpstr>Handling inter RCAF Mobility</vt:lpstr>
      <vt:lpstr>Which mechanism to use for Nq’?</vt:lpstr>
      <vt:lpstr>APN Information Retrieval Procedure with Subscribe/Publish Mechanism </vt:lpstr>
      <vt:lpstr>Key Findings</vt:lpstr>
      <vt:lpstr>SCTP Connection Maintenance</vt:lpstr>
      <vt:lpstr>SCTP Setup on SGs (An Example)</vt:lpstr>
      <vt:lpstr>Thank You</vt:lpstr>
    </vt:vector>
  </TitlesOfParts>
  <Company>Cisco Systems,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UPCON Open Issues Discussion</dc:title>
  <dc:creator>Cisco-SB1 Bhaskaran</dc:creator>
  <cp:lastModifiedBy>Cisco-SB1 Bhaskaran</cp:lastModifiedBy>
  <cp:revision>49</cp:revision>
  <dcterms:created xsi:type="dcterms:W3CDTF">2014-10-30T07:20:56Z</dcterms:created>
  <dcterms:modified xsi:type="dcterms:W3CDTF">2014-11-07T05:44:32Z</dcterms:modified>
</cp:coreProperties>
</file>