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05" r:id="rId3"/>
    <p:sldId id="304" r:id="rId4"/>
    <p:sldId id="306" r:id="rId5"/>
    <p:sldId id="300" r:id="rId6"/>
    <p:sldId id="301" r:id="rId7"/>
    <p:sldId id="302" r:id="rId8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94686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2_TeliaSonera_Full_R 30m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5851525"/>
            <a:ext cx="29829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9600" y="2512800"/>
            <a:ext cx="7088400" cy="1752600"/>
          </a:xfrm>
          <a:prstGeom prst="roundRect">
            <a:avLst>
              <a:gd name="adj" fmla="val 7976"/>
            </a:avLst>
          </a:prstGeom>
        </p:spPr>
        <p:txBody>
          <a:bodyPr/>
          <a:lstStyle>
            <a:lvl1pPr marL="0" indent="0" algn="l">
              <a:spcBef>
                <a:spcPts val="288"/>
              </a:spcBef>
              <a:spcAft>
                <a:spcPts val="576"/>
              </a:spcAft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33600" y="151200"/>
            <a:ext cx="7088400" cy="2235600"/>
          </a:xfrm>
        </p:spPr>
        <p:txBody>
          <a:bodyPr anchor="b"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C5613C3-0B65-4BAE-B651-F9B05D8908D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100000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DB9C1-85A0-4F70-B3D2-7C51692B2788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6666857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77597-8CAB-4D1E-B349-93EF1E8CCB0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60664995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D9EEF-956F-454E-8473-C7C476905766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0429319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oundRect">
            <a:avLst>
              <a:gd name="adj" fmla="val 9526"/>
            </a:avLst>
          </a:prstGeom>
        </p:spPr>
        <p:txBody>
          <a:bodyPr anchor="b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144ED-F481-4ADE-A059-7DBD4E056C2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939320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95684-7E6E-4E6D-970B-A609AEA34BC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634474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659CB-A028-4B1A-9DF0-A1FB2AE7D4F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766495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51C07-8612-4AE5-B6EB-E4FBDE1FE1C8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4220980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05198-6DB4-4D06-83E8-C34D10B097A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3717636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7A5C4-12AC-402D-B0E8-5E8579FA2B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5067234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33244-2726-4AD7-9239-9A20A55F67F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5520054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urple stream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2213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30188"/>
            <a:ext cx="8399462" cy="1143000"/>
          </a:xfrm>
          <a:prstGeom prst="roundRect">
            <a:avLst>
              <a:gd name="adj" fmla="val 958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49263" y="1600200"/>
            <a:ext cx="8399462" cy="4525963"/>
          </a:xfrm>
          <a:prstGeom prst="roundRect">
            <a:avLst>
              <a:gd name="adj" fmla="val 25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4713" y="6423025"/>
            <a:ext cx="1782762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4938" y="6423025"/>
            <a:ext cx="3984625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8625" y="6423025"/>
            <a:ext cx="449263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071D1C5-75D5-43FF-A2C0-9DC5A512B95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pic>
        <p:nvPicPr>
          <p:cNvPr id="1032" name="Picture 10" descr="2_TeliaSonera_Full_R 20mm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400800"/>
            <a:ext cx="16621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39713" indent="-239713" algn="l" rtl="0" eaLnBrk="1" fontAlgn="base" hangingPunct="1">
        <a:lnSpc>
          <a:spcPct val="95000"/>
        </a:lnSpc>
        <a:spcBef>
          <a:spcPts val="1050"/>
        </a:spcBef>
        <a:spcAft>
          <a:spcPts val="788"/>
        </a:spcAft>
        <a:buClr>
          <a:schemeClr val="accent2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indent="-244475" algn="l" rtl="0" eaLnBrk="1" fontAlgn="base" hangingPunct="1">
        <a:lnSpc>
          <a:spcPct val="95000"/>
        </a:lnSpc>
        <a:spcBef>
          <a:spcPct val="0"/>
        </a:spcBef>
        <a:spcAft>
          <a:spcPts val="213"/>
        </a:spcAft>
        <a:buFont typeface="Arial" charset="0"/>
        <a:buChar char="–"/>
        <a:defRPr kern="1200">
          <a:solidFill>
            <a:srgbClr val="6C6F70"/>
          </a:solidFill>
          <a:latin typeface="+mn-lt"/>
          <a:ea typeface="+mn-ea"/>
          <a:cs typeface="+mn-cs"/>
        </a:defRPr>
      </a:lvl2pPr>
      <a:lvl3pPr marL="1036638" indent="-200025" algn="l" rtl="0" eaLnBrk="1" fontAlgn="base" hangingPunct="1">
        <a:lnSpc>
          <a:spcPct val="95000"/>
        </a:lnSpc>
        <a:spcBef>
          <a:spcPts val="163"/>
        </a:spcBef>
        <a:spcAft>
          <a:spcPts val="163"/>
        </a:spcAft>
        <a:buFont typeface="Arial" charset="0"/>
        <a:buChar char="–"/>
        <a:defRPr sz="1400" kern="1200">
          <a:solidFill>
            <a:srgbClr val="6C6F70"/>
          </a:solidFill>
          <a:latin typeface="+mn-lt"/>
          <a:ea typeface="+mn-ea"/>
          <a:cs typeface="+mn-cs"/>
        </a:defRPr>
      </a:lvl3pPr>
      <a:lvl4pPr marL="1474788" indent="-228600" algn="l" rtl="0" eaLnBrk="1" fontAlgn="base" hangingPunct="1">
        <a:lnSpc>
          <a:spcPct val="95000"/>
        </a:lnSpc>
        <a:spcBef>
          <a:spcPts val="163"/>
        </a:spcBef>
        <a:spcAft>
          <a:spcPts val="163"/>
        </a:spcAft>
        <a:buFont typeface="Arial" charset="0"/>
        <a:buChar char="–"/>
        <a:defRPr sz="1400" kern="1200">
          <a:solidFill>
            <a:srgbClr val="6C6F70"/>
          </a:solidFill>
          <a:latin typeface="+mn-lt"/>
          <a:ea typeface="+mn-ea"/>
          <a:cs typeface="+mn-cs"/>
        </a:defRPr>
      </a:lvl4pPr>
      <a:lvl5pPr marL="1843088" indent="-190500" algn="l" rtl="0" eaLnBrk="1" fontAlgn="base" hangingPunct="1">
        <a:lnSpc>
          <a:spcPct val="95000"/>
        </a:lnSpc>
        <a:spcBef>
          <a:spcPts val="163"/>
        </a:spcBef>
        <a:spcAft>
          <a:spcPts val="163"/>
        </a:spcAft>
        <a:buFont typeface="Arial" charset="0"/>
        <a:buChar char="–"/>
        <a:defRPr sz="1400" kern="1200">
          <a:solidFill>
            <a:srgbClr val="6C6F7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9925" y="4340696"/>
            <a:ext cx="7088188" cy="1752600"/>
          </a:xfrm>
        </p:spPr>
        <p:txBody>
          <a:bodyPr rtlCol="0">
            <a:noAutofit/>
          </a:bodyPr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sv-SE" dirty="0" smtClean="0"/>
              <a:t>Nils Böjeryd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33413" y="1121792"/>
            <a:ext cx="7088187" cy="2235200"/>
          </a:xfrm>
        </p:spPr>
        <p:txBody>
          <a:bodyPr/>
          <a:lstStyle/>
          <a:p>
            <a:r>
              <a:rPr lang="sv-SE" altLang="en-US" dirty="0" smtClean="0"/>
              <a:t>National </a:t>
            </a:r>
            <a:r>
              <a:rPr lang="sv-SE" altLang="en-US" dirty="0" err="1" smtClean="0"/>
              <a:t>roaming</a:t>
            </a:r>
            <a:r>
              <a:rPr lang="sv-SE" altLang="en-US" dirty="0" smtClean="0"/>
              <a:t>, </a:t>
            </a:r>
            <a:r>
              <a:rPr lang="sv-SE" altLang="en-US" dirty="0" err="1" smtClean="0"/>
              <a:t>shared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networks</a:t>
            </a:r>
            <a:r>
              <a:rPr lang="sv-SE" altLang="en-US" dirty="0" smtClean="0"/>
              <a:t>, and </a:t>
            </a:r>
            <a:r>
              <a:rPr lang="sv-SE" altLang="en-US" dirty="0" err="1" smtClean="0"/>
              <a:t>ePLMNs</a:t>
            </a:r>
            <a:r>
              <a:rPr lang="sv-SE" altLang="en-US" dirty="0" smtClean="0"/>
              <a:t> – SA1/CT1 joint meeting</a:t>
            </a:r>
            <a:br>
              <a:rPr lang="sv-SE" altLang="en-US" dirty="0" smtClean="0"/>
            </a:br>
            <a:r>
              <a:rPr lang="en-US" dirty="0"/>
              <a:t>C1-144357</a:t>
            </a:r>
            <a:endParaRPr lang="sv-SE" alt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Introduction</a:t>
            </a:r>
            <a:endParaRPr lang="en-US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49263" y="908720"/>
            <a:ext cx="8399462" cy="4525962"/>
          </a:xfrm>
        </p:spPr>
        <p:txBody>
          <a:bodyPr/>
          <a:lstStyle/>
          <a:p>
            <a:pPr>
              <a:defRPr/>
            </a:pPr>
            <a:r>
              <a:rPr lang="sv-SE" altLang="en-US" sz="2400" dirty="0" smtClean="0"/>
              <a:t>TeliaSonera </a:t>
            </a:r>
            <a:r>
              <a:rPr lang="sv-SE" altLang="en-US" sz="2400" dirty="0"/>
              <a:t>has no </a:t>
            </a:r>
            <a:r>
              <a:rPr lang="sv-SE" altLang="en-US" sz="2400" dirty="0" err="1"/>
              <a:t>issues</a:t>
            </a:r>
            <a:r>
              <a:rPr lang="sv-SE" altLang="en-US" sz="2400" dirty="0"/>
              <a:t> </a:t>
            </a:r>
            <a:r>
              <a:rPr lang="sv-SE" altLang="en-US" sz="2400" dirty="0" err="1"/>
              <a:t>with</a:t>
            </a:r>
            <a:r>
              <a:rPr lang="sv-SE" altLang="en-US" sz="2400" dirty="0"/>
              <a:t> the SA1 LS </a:t>
            </a:r>
            <a:r>
              <a:rPr lang="sv-SE" altLang="en-US" sz="2400" dirty="0" err="1" smtClean="0"/>
              <a:t>response</a:t>
            </a:r>
            <a:r>
              <a:rPr lang="sv-SE" altLang="en-US" sz="2400" dirty="0" smtClean="0"/>
              <a:t>. It is a </a:t>
            </a:r>
            <a:r>
              <a:rPr lang="sv-SE" altLang="en-US" sz="2400" dirty="0" err="1" smtClean="0"/>
              <a:t>response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a </a:t>
            </a:r>
            <a:r>
              <a:rPr lang="sv-SE" altLang="en-US" sz="2400" dirty="0" err="1" smtClean="0"/>
              <a:t>question</a:t>
            </a:r>
            <a:r>
              <a:rPr lang="sv-SE" altLang="en-US" sz="2400" dirty="0" smtClean="0"/>
              <a:t> and </a:t>
            </a:r>
            <a:r>
              <a:rPr lang="sv-SE" altLang="en-US" sz="2400" dirty="0" err="1" smtClean="0"/>
              <a:t>clarifies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sentence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of</a:t>
            </a:r>
            <a:r>
              <a:rPr lang="sv-SE" altLang="en-US" sz="2400" dirty="0" smtClean="0"/>
              <a:t> normative text.</a:t>
            </a:r>
          </a:p>
          <a:p>
            <a:pPr>
              <a:defRPr/>
            </a:pPr>
            <a:r>
              <a:rPr lang="sv-SE" altLang="en-US" sz="2400" dirty="0" err="1" smtClean="0"/>
              <a:t>We</a:t>
            </a:r>
            <a:r>
              <a:rPr lang="sv-SE" altLang="en-US" sz="2400" dirty="0" smtClean="0"/>
              <a:t> </a:t>
            </a:r>
            <a:r>
              <a:rPr lang="sv-SE" altLang="en-US" sz="2400" dirty="0" err="1"/>
              <a:t>disagree</a:t>
            </a:r>
            <a:r>
              <a:rPr lang="sv-SE" altLang="en-US" sz="2400" dirty="0"/>
              <a:t> </a:t>
            </a:r>
            <a:r>
              <a:rPr lang="sv-SE" altLang="en-US" sz="2400" dirty="0" err="1"/>
              <a:t>with</a:t>
            </a:r>
            <a:r>
              <a:rPr lang="sv-SE" altLang="en-US" sz="2400" dirty="0"/>
              <a:t> </a:t>
            </a:r>
            <a:r>
              <a:rPr lang="sv-SE" altLang="en-US" sz="2400" dirty="0" err="1" smtClean="0"/>
              <a:t>drawing</a:t>
            </a:r>
            <a:r>
              <a:rPr lang="sv-SE" altLang="en-US" sz="2400" dirty="0" smtClean="0"/>
              <a:t> the </a:t>
            </a:r>
            <a:r>
              <a:rPr lang="sv-SE" altLang="en-US" sz="2400" dirty="0" err="1" smtClean="0"/>
              <a:t>conclusion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the </a:t>
            </a:r>
            <a:r>
              <a:rPr lang="sv-SE" altLang="en-US" sz="2400" dirty="0" err="1" smtClean="0"/>
              <a:t>current</a:t>
            </a:r>
            <a:r>
              <a:rPr lang="sv-SE" altLang="en-US" sz="2400" dirty="0" smtClean="0"/>
              <a:t> CT1 </a:t>
            </a:r>
            <a:r>
              <a:rPr lang="sv-SE" altLang="en-US" sz="2400" dirty="0" err="1" smtClean="0"/>
              <a:t>specification</a:t>
            </a:r>
            <a:r>
              <a:rPr lang="sv-SE" altLang="en-US" sz="2400" dirty="0" smtClean="0"/>
              <a:t> text is violating SA1 </a:t>
            </a:r>
            <a:r>
              <a:rPr lang="sv-SE" altLang="en-US" sz="2400" dirty="0" err="1" smtClean="0"/>
              <a:t>requirements</a:t>
            </a:r>
            <a:r>
              <a:rPr lang="sv-SE" altLang="en-US" sz="2400" dirty="0" smtClean="0"/>
              <a:t>, and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other</a:t>
            </a:r>
            <a:r>
              <a:rPr lang="sv-SE" altLang="en-US" sz="2400" dirty="0"/>
              <a:t> </a:t>
            </a:r>
            <a:r>
              <a:rPr lang="sv-SE" altLang="en-US" sz="2400" dirty="0" smtClean="0"/>
              <a:t>SA1 and SA2 </a:t>
            </a:r>
            <a:r>
              <a:rPr lang="sv-SE" altLang="en-US" sz="2400" dirty="0" err="1" smtClean="0"/>
              <a:t>requirements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can</a:t>
            </a:r>
            <a:r>
              <a:rPr lang="sv-SE" altLang="en-US" sz="2400" dirty="0" smtClean="0"/>
              <a:t> be </a:t>
            </a:r>
            <a:r>
              <a:rPr lang="sv-SE" altLang="en-US" sz="2400" dirty="0" err="1" smtClean="0"/>
              <a:t>summarily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discarded</a:t>
            </a:r>
            <a:r>
              <a:rPr lang="sv-SE" altLang="en-US" sz="2400" dirty="0" smtClean="0"/>
              <a:t> as </a:t>
            </a:r>
            <a:r>
              <a:rPr lang="sv-SE" altLang="en-US" sz="2400" dirty="0" err="1" smtClean="0"/>
              <a:t>proposed</a:t>
            </a:r>
            <a:r>
              <a:rPr lang="sv-SE" altLang="en-US" sz="2400" dirty="0" smtClean="0"/>
              <a:t> in the HTC CRs.</a:t>
            </a:r>
          </a:p>
          <a:p>
            <a:pPr>
              <a:defRPr/>
            </a:pPr>
            <a:r>
              <a:rPr lang="sv-SE" altLang="en-US" sz="2400" dirty="0" err="1" smtClean="0"/>
              <a:t>There</a:t>
            </a:r>
            <a:r>
              <a:rPr lang="sv-SE" altLang="en-US" sz="2400" dirty="0" smtClean="0"/>
              <a:t> is an SA1 </a:t>
            </a:r>
            <a:r>
              <a:rPr lang="sv-SE" altLang="en-US" sz="2400" dirty="0" err="1" smtClean="0"/>
              <a:t>requirement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one</a:t>
            </a:r>
            <a:r>
              <a:rPr lang="sv-SE" altLang="en-US" sz="2400" dirty="0" smtClean="0"/>
              <a:t> operator </a:t>
            </a:r>
            <a:r>
              <a:rPr lang="sv-SE" altLang="en-US" sz="2400" dirty="0" err="1" smtClean="0"/>
              <a:t>shall</a:t>
            </a:r>
            <a:r>
              <a:rPr lang="sv-SE" altLang="en-US" sz="2400" dirty="0" smtClean="0"/>
              <a:t> be </a:t>
            </a:r>
            <a:r>
              <a:rPr lang="sv-SE" altLang="en-US" sz="2400" dirty="0" err="1" smtClean="0"/>
              <a:t>able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use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multiple</a:t>
            </a:r>
            <a:r>
              <a:rPr lang="sv-SE" altLang="en-US" sz="2400" dirty="0" smtClean="0"/>
              <a:t> PLMN ids for different access </a:t>
            </a:r>
            <a:r>
              <a:rPr lang="sv-SE" altLang="en-US" sz="2400" dirty="0" err="1" smtClean="0"/>
              <a:t>networks</a:t>
            </a:r>
            <a:r>
              <a:rPr lang="sv-SE" altLang="en-US" sz="2400" dirty="0" smtClean="0"/>
              <a:t>, and </a:t>
            </a:r>
            <a:r>
              <a:rPr lang="sv-SE" altLang="en-US" sz="2400" dirty="0" err="1" smtClean="0"/>
              <a:t>also</a:t>
            </a:r>
            <a:r>
              <a:rPr lang="sv-SE" altLang="en-US" sz="2400" dirty="0" smtClean="0"/>
              <a:t> an SA1 </a:t>
            </a:r>
            <a:r>
              <a:rPr lang="sv-SE" altLang="en-US" sz="2400" dirty="0" err="1" smtClean="0"/>
              <a:t>requirement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</a:t>
            </a:r>
            <a:r>
              <a:rPr lang="sv-SE" altLang="en-US" sz="2400" dirty="0" smtClean="0"/>
              <a:t>service </a:t>
            </a:r>
            <a:r>
              <a:rPr lang="sv-SE" altLang="en-US" sz="2400" dirty="0" err="1" smtClean="0"/>
              <a:t>capabilities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shall</a:t>
            </a:r>
            <a:r>
              <a:rPr lang="sv-SE" altLang="en-US" sz="2400" dirty="0" smtClean="0"/>
              <a:t> not be </a:t>
            </a:r>
            <a:r>
              <a:rPr lang="sv-SE" altLang="en-US" sz="2400" dirty="0" err="1" smtClean="0"/>
              <a:t>limited</a:t>
            </a:r>
            <a:r>
              <a:rPr lang="sv-SE" altLang="en-US" sz="2400" dirty="0" smtClean="0"/>
              <a:t> by the </a:t>
            </a:r>
            <a:r>
              <a:rPr lang="sv-SE" altLang="en-US" sz="2400" dirty="0" err="1" smtClean="0"/>
              <a:t>existence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of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shared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networks</a:t>
            </a:r>
            <a:r>
              <a:rPr lang="sv-SE" altLang="en-US" sz="2400" dirty="0"/>
              <a:t>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0548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smtClean="0"/>
              <a:t>Existing </a:t>
            </a:r>
            <a:r>
              <a:rPr lang="sv-SE" altLang="en-US" dirty="0" err="1" smtClean="0"/>
              <a:t>deployment</a:t>
            </a:r>
            <a:r>
              <a:rPr lang="sv-SE" altLang="en-US" dirty="0" smtClean="0"/>
              <a:t> scenarios</a:t>
            </a:r>
            <a:endParaRPr lang="en-US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49263" y="908720"/>
            <a:ext cx="8399462" cy="4525962"/>
          </a:xfrm>
        </p:spPr>
        <p:txBody>
          <a:bodyPr/>
          <a:lstStyle/>
          <a:p>
            <a:pPr>
              <a:defRPr/>
            </a:pPr>
            <a:r>
              <a:rPr lang="sv-SE" altLang="en-US" sz="2400" dirty="0" smtClean="0"/>
              <a:t>National </a:t>
            </a:r>
            <a:r>
              <a:rPr lang="sv-SE" altLang="en-US" sz="2400" dirty="0" err="1" smtClean="0"/>
              <a:t>roaming</a:t>
            </a:r>
            <a:r>
              <a:rPr lang="sv-SE" altLang="en-US" sz="2400" dirty="0" smtClean="0"/>
              <a:t>. </a:t>
            </a:r>
            <a:r>
              <a:rPr lang="sv-SE" altLang="en-US" sz="2400" dirty="0" err="1" smtClean="0"/>
              <a:t>Two</a:t>
            </a:r>
            <a:r>
              <a:rPr lang="sv-SE" altLang="en-US" sz="2400" dirty="0" smtClean="0"/>
              <a:t> operators </a:t>
            </a:r>
            <a:r>
              <a:rPr lang="sv-SE" altLang="en-US" sz="2400" dirty="0" err="1" smtClean="0"/>
              <a:t>compete</a:t>
            </a:r>
            <a:r>
              <a:rPr lang="sv-SE" altLang="en-US" sz="2400" dirty="0" smtClean="0"/>
              <a:t> in </a:t>
            </a:r>
            <a:r>
              <a:rPr lang="sv-SE" altLang="en-US" sz="2400" dirty="0" err="1" smtClean="0"/>
              <a:t>populated</a:t>
            </a:r>
            <a:r>
              <a:rPr lang="sv-SE" altLang="en-US" sz="2400" dirty="0" smtClean="0"/>
              <a:t> areas, and </a:t>
            </a:r>
            <a:r>
              <a:rPr lang="sv-SE" altLang="en-US" sz="2400" dirty="0" err="1" smtClean="0"/>
              <a:t>use</a:t>
            </a:r>
            <a:r>
              <a:rPr lang="sv-SE" altLang="en-US" sz="2400" dirty="0" smtClean="0"/>
              <a:t> a </a:t>
            </a:r>
            <a:r>
              <a:rPr lang="sv-SE" altLang="en-US" sz="2400" dirty="0" err="1" smtClean="0"/>
              <a:t>jointly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held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company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manage</a:t>
            </a:r>
            <a:r>
              <a:rPr lang="sv-SE" altLang="en-US" sz="2400" dirty="0" smtClean="0"/>
              <a:t> a common </a:t>
            </a:r>
            <a:r>
              <a:rPr lang="sv-SE" altLang="en-US" sz="2400" dirty="0" err="1" smtClean="0"/>
              <a:t>network</a:t>
            </a:r>
            <a:r>
              <a:rPr lang="sv-SE" altLang="en-US" sz="2400" dirty="0" smtClean="0"/>
              <a:t> in </a:t>
            </a:r>
            <a:r>
              <a:rPr lang="sv-SE" altLang="en-US" sz="2400" dirty="0" err="1" smtClean="0"/>
              <a:t>low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density</a:t>
            </a:r>
            <a:r>
              <a:rPr lang="sv-SE" altLang="en-US" sz="2400" dirty="0" smtClean="0"/>
              <a:t> population areas:</a:t>
            </a:r>
          </a:p>
          <a:p>
            <a:pPr lvl="1">
              <a:defRPr/>
            </a:pPr>
            <a:r>
              <a:rPr lang="sv-SE" altLang="en-US" sz="2000" dirty="0" smtClean="0"/>
              <a:t>The common </a:t>
            </a:r>
            <a:r>
              <a:rPr lang="sv-SE" altLang="en-US" sz="2000" dirty="0" err="1" smtClean="0"/>
              <a:t>network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uses</a:t>
            </a:r>
            <a:r>
              <a:rPr lang="sv-SE" altLang="en-US" sz="2000" dirty="0" smtClean="0"/>
              <a:t> a different MNC </a:t>
            </a:r>
            <a:r>
              <a:rPr lang="sv-SE" altLang="en-US" sz="2000" dirty="0" err="1" smtClean="0"/>
              <a:t>than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either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of</a:t>
            </a:r>
            <a:r>
              <a:rPr lang="sv-SE" altLang="en-US" sz="2000" dirty="0" smtClean="0"/>
              <a:t> the </a:t>
            </a:r>
            <a:r>
              <a:rPr lang="sv-SE" altLang="en-US" sz="2000" dirty="0" err="1" smtClean="0"/>
              <a:t>competing</a:t>
            </a:r>
            <a:r>
              <a:rPr lang="sv-SE" altLang="en-US" sz="2000" dirty="0" smtClean="0"/>
              <a:t> operators.</a:t>
            </a:r>
          </a:p>
          <a:p>
            <a:pPr lvl="1">
              <a:defRPr/>
            </a:pPr>
            <a:r>
              <a:rPr lang="sv-SE" altLang="en-US" sz="2000" dirty="0" smtClean="0"/>
              <a:t>The operators make </a:t>
            </a:r>
            <a:r>
              <a:rPr lang="sv-SE" altLang="en-US" sz="2000" dirty="0" err="1" smtClean="0"/>
              <a:t>use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of</a:t>
            </a:r>
            <a:r>
              <a:rPr lang="sv-SE" altLang="en-US" sz="2000" dirty="0" smtClean="0"/>
              <a:t> national </a:t>
            </a:r>
            <a:r>
              <a:rPr lang="sv-SE" altLang="en-US" sz="2000" dirty="0" err="1" smtClean="0"/>
              <a:t>roaming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to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manage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mobility</a:t>
            </a:r>
            <a:r>
              <a:rPr lang="sv-SE" altLang="en-US" sz="2000" dirty="0" smtClean="0"/>
              <a:t> at the </a:t>
            </a:r>
            <a:r>
              <a:rPr lang="sv-SE" altLang="en-US" sz="2000" dirty="0" err="1" smtClean="0"/>
              <a:t>border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between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their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own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network</a:t>
            </a:r>
            <a:r>
              <a:rPr lang="sv-SE" altLang="en-US" sz="2000" dirty="0" smtClean="0"/>
              <a:t>, and the common </a:t>
            </a:r>
            <a:r>
              <a:rPr lang="sv-SE" altLang="en-US" sz="2000" dirty="0" err="1" smtClean="0"/>
              <a:t>network</a:t>
            </a:r>
            <a:r>
              <a:rPr lang="sv-SE" altLang="en-US" sz="2000" dirty="0" smtClean="0"/>
              <a:t>.</a:t>
            </a:r>
          </a:p>
          <a:p>
            <a:pPr lvl="1">
              <a:defRPr/>
            </a:pPr>
            <a:endParaRPr lang="sv-SE" altLang="en-US" sz="2000" dirty="0"/>
          </a:p>
          <a:p>
            <a:pPr>
              <a:defRPr/>
            </a:pPr>
            <a:r>
              <a:rPr lang="sv-SE" altLang="en-US" sz="2400" dirty="0" err="1" smtClean="0"/>
              <a:t>Network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sharing</a:t>
            </a:r>
            <a:r>
              <a:rPr lang="sv-SE" altLang="en-US" sz="2400" dirty="0" smtClean="0"/>
              <a:t>. </a:t>
            </a:r>
            <a:r>
              <a:rPr lang="sv-SE" altLang="en-US" sz="2400" dirty="0" err="1" smtClean="0"/>
              <a:t>Two</a:t>
            </a:r>
            <a:r>
              <a:rPr lang="sv-SE" altLang="en-US" sz="2400" dirty="0" smtClean="0"/>
              <a:t> operators </a:t>
            </a:r>
            <a:r>
              <a:rPr lang="sv-SE" altLang="en-US" sz="2400" dirty="0" err="1" smtClean="0"/>
              <a:t>share</a:t>
            </a:r>
            <a:r>
              <a:rPr lang="sv-SE" altLang="en-US" sz="2400" dirty="0" smtClean="0"/>
              <a:t> GSM </a:t>
            </a:r>
            <a:r>
              <a:rPr lang="sv-SE" altLang="en-US" sz="2400" dirty="0" err="1" smtClean="0"/>
              <a:t>networks</a:t>
            </a:r>
            <a:r>
              <a:rPr lang="sv-SE" altLang="en-US" sz="2400" dirty="0" smtClean="0"/>
              <a:t>, or 3G </a:t>
            </a:r>
            <a:r>
              <a:rPr lang="sv-SE" altLang="en-US" sz="2400" dirty="0" err="1" smtClean="0"/>
              <a:t>networks</a:t>
            </a:r>
            <a:r>
              <a:rPr lang="sv-SE" altLang="en-US" sz="2400" dirty="0" smtClean="0"/>
              <a:t>. </a:t>
            </a:r>
            <a:r>
              <a:rPr lang="sv-SE" altLang="en-US" sz="2400" dirty="0" err="1" smtClean="0"/>
              <a:t>Due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non-</a:t>
            </a:r>
            <a:r>
              <a:rPr lang="sv-SE" altLang="en-US" sz="2400" dirty="0" err="1" smtClean="0"/>
              <a:t>supporting</a:t>
            </a:r>
            <a:r>
              <a:rPr lang="sv-SE" altLang="en-US" sz="2400" dirty="0" smtClean="0"/>
              <a:t> mobiles different PLMN ids </a:t>
            </a:r>
            <a:r>
              <a:rPr lang="sv-SE" altLang="en-US" sz="2400" dirty="0" err="1" smtClean="0"/>
              <a:t>are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required</a:t>
            </a:r>
            <a:r>
              <a:rPr lang="sv-SE" altLang="en-US" sz="2400" dirty="0" smtClean="0"/>
              <a:t>.</a:t>
            </a:r>
          </a:p>
          <a:p>
            <a:pPr lvl="1">
              <a:defRPr/>
            </a:pPr>
            <a:r>
              <a:rPr lang="sv-SE" altLang="en-US" sz="2000" dirty="0" smtClean="0"/>
              <a:t>The </a:t>
            </a:r>
            <a:r>
              <a:rPr lang="sv-SE" altLang="en-US" sz="2000" dirty="0" err="1" smtClean="0"/>
              <a:t>networks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overlap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geographically</a:t>
            </a:r>
            <a:r>
              <a:rPr lang="sv-SE" altLang="en-US" sz="2000" dirty="0" smtClean="0"/>
              <a:t> in general. </a:t>
            </a:r>
            <a:r>
              <a:rPr lang="sv-SE" altLang="en-US" sz="2000" dirty="0" err="1" smtClean="0"/>
              <a:t>Due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to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local</a:t>
            </a:r>
            <a:r>
              <a:rPr lang="sv-SE" altLang="en-US" sz="2000" dirty="0" smtClean="0"/>
              <a:t> radio </a:t>
            </a:r>
            <a:r>
              <a:rPr lang="sv-SE" altLang="en-US" sz="2000" dirty="0" err="1" smtClean="0"/>
              <a:t>conditions</a:t>
            </a:r>
            <a:r>
              <a:rPr lang="sv-SE" altLang="en-US" sz="2000" dirty="0" smtClean="0"/>
              <a:t>, or </a:t>
            </a:r>
            <a:r>
              <a:rPr lang="sv-SE" altLang="en-US" sz="2000" dirty="0" err="1" smtClean="0"/>
              <a:t>network</a:t>
            </a:r>
            <a:r>
              <a:rPr lang="sv-SE" altLang="en-US" sz="2000" dirty="0" smtClean="0"/>
              <a:t> policy </a:t>
            </a:r>
            <a:r>
              <a:rPr lang="sv-SE" altLang="en-US" sz="2000" dirty="0" err="1" smtClean="0"/>
              <a:t>there</a:t>
            </a:r>
            <a:r>
              <a:rPr lang="sv-SE" altLang="en-US" sz="2000" dirty="0" smtClean="0"/>
              <a:t> is </a:t>
            </a:r>
            <a:r>
              <a:rPr lang="sv-SE" altLang="en-US" sz="2000" dirty="0" err="1" smtClean="0"/>
              <a:t>mobility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between</a:t>
            </a:r>
            <a:r>
              <a:rPr lang="sv-SE" altLang="en-US" sz="2000" dirty="0" smtClean="0"/>
              <a:t> the </a:t>
            </a:r>
            <a:r>
              <a:rPr lang="sv-SE" altLang="en-US" sz="2000" dirty="0" err="1" smtClean="0"/>
              <a:t>networks</a:t>
            </a:r>
            <a:r>
              <a:rPr lang="sv-SE" altLang="en-US" sz="2000" dirty="0" smtClean="0"/>
              <a:t>.</a:t>
            </a:r>
            <a:endParaRPr lang="sv-SE" altLang="en-US" sz="2000" dirty="0"/>
          </a:p>
          <a:p>
            <a:pPr>
              <a:defRPr/>
            </a:pPr>
            <a:endParaRPr lang="sv-SE" altLang="en-US" sz="24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86424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Expected</a:t>
            </a:r>
            <a:r>
              <a:rPr lang="sv-SE" altLang="en-US" dirty="0" smtClean="0"/>
              <a:t> </a:t>
            </a:r>
            <a:r>
              <a:rPr lang="sv-SE" altLang="en-US" dirty="0" smtClean="0"/>
              <a:t>service </a:t>
            </a:r>
            <a:r>
              <a:rPr lang="sv-SE" altLang="en-US" dirty="0" err="1" smtClean="0"/>
              <a:t>experience</a:t>
            </a:r>
            <a:endParaRPr lang="en-US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49263" y="908720"/>
            <a:ext cx="8399462" cy="4525962"/>
          </a:xfrm>
        </p:spPr>
        <p:txBody>
          <a:bodyPr/>
          <a:lstStyle/>
          <a:p>
            <a:pPr>
              <a:defRPr/>
            </a:pPr>
            <a:r>
              <a:rPr lang="sv-SE" altLang="en-US" sz="2400" dirty="0" smtClean="0"/>
              <a:t>National </a:t>
            </a:r>
            <a:r>
              <a:rPr lang="sv-SE" altLang="en-US" sz="2400" dirty="0" err="1" smtClean="0"/>
              <a:t>roaming</a:t>
            </a:r>
            <a:r>
              <a:rPr lang="sv-SE" altLang="en-US" sz="2400" dirty="0" smtClean="0"/>
              <a:t> </a:t>
            </a:r>
          </a:p>
          <a:p>
            <a:pPr lvl="1">
              <a:defRPr/>
            </a:pPr>
            <a:r>
              <a:rPr lang="sv-SE" altLang="en-US" sz="2000" dirty="0"/>
              <a:t>Voice service </a:t>
            </a:r>
            <a:r>
              <a:rPr lang="sv-SE" altLang="en-US" sz="2000" dirty="0" err="1"/>
              <a:t>shall</a:t>
            </a:r>
            <a:r>
              <a:rPr lang="sv-SE" altLang="en-US" sz="2000" dirty="0"/>
              <a:t> be </a:t>
            </a:r>
            <a:r>
              <a:rPr lang="sv-SE" altLang="en-US" sz="2000" dirty="0" err="1"/>
              <a:t>maintained</a:t>
            </a:r>
            <a:r>
              <a:rPr lang="sv-SE" altLang="en-US" sz="2000" dirty="0"/>
              <a:t> </a:t>
            </a:r>
            <a:r>
              <a:rPr lang="sv-SE" altLang="en-US" sz="2000" dirty="0" err="1"/>
              <a:t>when</a:t>
            </a:r>
            <a:r>
              <a:rPr lang="sv-SE" altLang="en-US" sz="2000" dirty="0"/>
              <a:t> the mobile is </a:t>
            </a:r>
            <a:r>
              <a:rPr lang="sv-SE" altLang="en-US" sz="2000" dirty="0" err="1"/>
              <a:t>subject</a:t>
            </a:r>
            <a:r>
              <a:rPr lang="sv-SE" altLang="en-US" sz="2000" dirty="0"/>
              <a:t> </a:t>
            </a:r>
            <a:r>
              <a:rPr lang="sv-SE" altLang="en-US" sz="2000" dirty="0" err="1"/>
              <a:t>to</a:t>
            </a:r>
            <a:r>
              <a:rPr lang="sv-SE" altLang="en-US" sz="2000" dirty="0"/>
              <a:t> </a:t>
            </a:r>
            <a:r>
              <a:rPr lang="sv-SE" altLang="en-US" sz="2000" dirty="0" err="1"/>
              <a:t>handover</a:t>
            </a:r>
            <a:r>
              <a:rPr lang="sv-SE" altLang="en-US" sz="2000" dirty="0"/>
              <a:t> </a:t>
            </a:r>
            <a:r>
              <a:rPr lang="sv-SE" altLang="en-US" sz="2000" dirty="0" err="1"/>
              <a:t>between</a:t>
            </a:r>
            <a:r>
              <a:rPr lang="sv-SE" altLang="en-US" sz="2000" dirty="0"/>
              <a:t> </a:t>
            </a:r>
            <a:r>
              <a:rPr lang="sv-SE" altLang="en-US" sz="2000" dirty="0" err="1"/>
              <a:t>two</a:t>
            </a:r>
            <a:r>
              <a:rPr lang="sv-SE" altLang="en-US" sz="2000" dirty="0"/>
              <a:t> cells </a:t>
            </a:r>
            <a:r>
              <a:rPr lang="sv-SE" altLang="en-US" sz="2000" dirty="0" err="1"/>
              <a:t>that</a:t>
            </a:r>
            <a:r>
              <a:rPr lang="sv-SE" altLang="en-US" sz="2000" dirty="0"/>
              <a:t> </a:t>
            </a:r>
            <a:r>
              <a:rPr lang="sv-SE" altLang="en-US" sz="2000" dirty="0" err="1"/>
              <a:t>use</a:t>
            </a:r>
            <a:r>
              <a:rPr lang="sv-SE" altLang="en-US" sz="2000" dirty="0"/>
              <a:t> different PLMN </a:t>
            </a:r>
            <a:r>
              <a:rPr lang="sv-SE" altLang="en-US" sz="2000" dirty="0" smtClean="0"/>
              <a:t>ids.</a:t>
            </a:r>
          </a:p>
          <a:p>
            <a:pPr lvl="1">
              <a:defRPr/>
            </a:pPr>
            <a:r>
              <a:rPr lang="sv-SE" altLang="en-US" sz="2000" dirty="0" smtClean="0"/>
              <a:t>IP </a:t>
            </a:r>
            <a:r>
              <a:rPr lang="sv-SE" altLang="en-US" sz="2000" dirty="0" err="1" smtClean="0"/>
              <a:t>addresses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shall</a:t>
            </a:r>
            <a:r>
              <a:rPr lang="sv-SE" altLang="en-US" sz="2000" dirty="0" smtClean="0"/>
              <a:t> be </a:t>
            </a:r>
            <a:r>
              <a:rPr lang="sv-SE" altLang="en-US" sz="2000" dirty="0" err="1" smtClean="0"/>
              <a:t>maintained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when</a:t>
            </a:r>
            <a:r>
              <a:rPr lang="sv-SE" altLang="en-US" sz="2000" dirty="0" smtClean="0"/>
              <a:t> a mobile </a:t>
            </a:r>
            <a:r>
              <a:rPr lang="sv-SE" altLang="en-US" sz="2000" dirty="0" err="1" smtClean="0"/>
              <a:t>changes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PLMNs</a:t>
            </a:r>
            <a:r>
              <a:rPr lang="sv-SE" altLang="en-US" sz="2000" dirty="0" smtClean="0"/>
              <a:t> at the </a:t>
            </a:r>
            <a:r>
              <a:rPr lang="sv-SE" altLang="en-US" sz="2000" dirty="0" err="1" smtClean="0"/>
              <a:t>border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between</a:t>
            </a:r>
            <a:r>
              <a:rPr lang="sv-SE" altLang="en-US" sz="2000" dirty="0" smtClean="0"/>
              <a:t> operators.</a:t>
            </a:r>
          </a:p>
          <a:p>
            <a:pPr lvl="1">
              <a:defRPr/>
            </a:pPr>
            <a:r>
              <a:rPr lang="sv-SE" altLang="en-US" sz="2000" dirty="0" err="1" smtClean="0"/>
              <a:t>Signalling</a:t>
            </a:r>
            <a:r>
              <a:rPr lang="sv-SE" altLang="en-US" sz="2000" dirty="0" smtClean="0"/>
              <a:t> storms </a:t>
            </a:r>
            <a:r>
              <a:rPr lang="sv-SE" altLang="en-US" sz="2000" dirty="0" err="1" smtClean="0"/>
              <a:t>shall</a:t>
            </a:r>
            <a:r>
              <a:rPr lang="sv-SE" altLang="en-US" sz="2000" dirty="0" smtClean="0"/>
              <a:t> not </a:t>
            </a:r>
            <a:r>
              <a:rPr lang="sv-SE" altLang="en-US" sz="2000" dirty="0" err="1" smtClean="0"/>
              <a:t>occur</a:t>
            </a:r>
            <a:r>
              <a:rPr lang="sv-SE" altLang="en-US" sz="2000" dirty="0" smtClean="0"/>
              <a:t> at </a:t>
            </a:r>
            <a:r>
              <a:rPr lang="sv-SE" altLang="en-US" sz="2000" dirty="0" err="1" smtClean="0"/>
              <a:t>border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crossings</a:t>
            </a:r>
            <a:r>
              <a:rPr lang="sv-SE" altLang="en-US" sz="2000" dirty="0" smtClean="0"/>
              <a:t>.</a:t>
            </a:r>
          </a:p>
          <a:p>
            <a:pPr lvl="1">
              <a:defRPr/>
            </a:pPr>
            <a:endParaRPr lang="sv-SE" altLang="en-US" sz="2000" dirty="0"/>
          </a:p>
          <a:p>
            <a:pPr>
              <a:defRPr/>
            </a:pPr>
            <a:r>
              <a:rPr lang="sv-SE" altLang="en-US" sz="2400" dirty="0" err="1" smtClean="0"/>
              <a:t>Network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sharing</a:t>
            </a:r>
            <a:endParaRPr lang="sv-SE" altLang="en-US" sz="2400" dirty="0" smtClean="0"/>
          </a:p>
          <a:p>
            <a:pPr lvl="1">
              <a:defRPr/>
            </a:pPr>
            <a:r>
              <a:rPr lang="sv-SE" altLang="en-US" sz="2000" dirty="0" err="1"/>
              <a:t>Due</a:t>
            </a:r>
            <a:r>
              <a:rPr lang="sv-SE" altLang="en-US" sz="2000" dirty="0"/>
              <a:t> </a:t>
            </a:r>
            <a:r>
              <a:rPr lang="sv-SE" altLang="en-US" sz="2000" dirty="0" err="1"/>
              <a:t>to</a:t>
            </a:r>
            <a:r>
              <a:rPr lang="sv-SE" altLang="en-US" sz="2000" dirty="0"/>
              <a:t> non-</a:t>
            </a:r>
            <a:r>
              <a:rPr lang="sv-SE" altLang="en-US" sz="2000" dirty="0" err="1"/>
              <a:t>supporting</a:t>
            </a:r>
            <a:r>
              <a:rPr lang="sv-SE" altLang="en-US" sz="2000" dirty="0"/>
              <a:t> </a:t>
            </a:r>
            <a:r>
              <a:rPr lang="sv-SE" altLang="en-US" sz="2000" dirty="0" err="1"/>
              <a:t>UEs</a:t>
            </a:r>
            <a:r>
              <a:rPr lang="sv-SE" altLang="en-US" sz="2000" dirty="0"/>
              <a:t>, the </a:t>
            </a:r>
            <a:r>
              <a:rPr lang="sv-SE" altLang="en-US" sz="2000" dirty="0" err="1"/>
              <a:t>needs</a:t>
            </a:r>
            <a:r>
              <a:rPr lang="sv-SE" altLang="en-US" sz="2000" dirty="0"/>
              <a:t> </a:t>
            </a:r>
            <a:r>
              <a:rPr lang="sv-SE" altLang="en-US" sz="2000" dirty="0" err="1"/>
              <a:t>are</a:t>
            </a:r>
            <a:r>
              <a:rPr lang="sv-SE" altLang="en-US" sz="2000" dirty="0"/>
              <a:t> the same as for national </a:t>
            </a:r>
            <a:r>
              <a:rPr lang="sv-SE" altLang="en-US" sz="2000" dirty="0" err="1"/>
              <a:t>roaming</a:t>
            </a:r>
            <a:r>
              <a:rPr lang="sv-SE" altLang="en-US" sz="2000" dirty="0"/>
              <a:t>.</a:t>
            </a:r>
          </a:p>
          <a:p>
            <a:pPr lvl="1">
              <a:defRPr/>
            </a:pPr>
            <a:r>
              <a:rPr lang="sv-SE" altLang="en-US" sz="2000" dirty="0" err="1" smtClean="0"/>
              <a:t>There</a:t>
            </a:r>
            <a:r>
              <a:rPr lang="sv-SE" altLang="en-US" sz="2000" dirty="0" smtClean="0"/>
              <a:t> is no </a:t>
            </a:r>
            <a:r>
              <a:rPr lang="sv-SE" altLang="en-US" sz="2000" dirty="0" err="1" smtClean="0"/>
              <a:t>specific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geographic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border</a:t>
            </a:r>
            <a:r>
              <a:rPr lang="sv-SE" altLang="en-US" sz="2000" dirty="0" smtClean="0"/>
              <a:t> area.</a:t>
            </a:r>
            <a:endParaRPr lang="sv-SE" altLang="en-US" sz="2400" dirty="0" smtClean="0"/>
          </a:p>
          <a:p>
            <a:pPr lvl="1">
              <a:defRPr/>
            </a:pPr>
            <a:endParaRPr lang="sv-SE" altLang="en-US" sz="20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0123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smtClean="0"/>
              <a:t>TeliaSonera Position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en-US" sz="2000" dirty="0" smtClean="0"/>
          </a:p>
          <a:p>
            <a:endParaRPr lang="sv-SE" altLang="en-US" sz="2400" dirty="0" smtClean="0"/>
          </a:p>
          <a:p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49263" y="908720"/>
            <a:ext cx="8399462" cy="4525962"/>
          </a:xfrm>
          <a:prstGeom prst="roundRect">
            <a:avLst>
              <a:gd name="adj" fmla="val 25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39713" indent="-239713" algn="l" rtl="0" eaLnBrk="1" fontAlgn="base" hangingPunct="1">
              <a:lnSpc>
                <a:spcPct val="95000"/>
              </a:lnSpc>
              <a:spcBef>
                <a:spcPts val="1050"/>
              </a:spcBef>
              <a:spcAft>
                <a:spcPts val="788"/>
              </a:spcAft>
              <a:buClr>
                <a:schemeClr val="accent2"/>
              </a:buClr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0075" indent="-244475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ts val="213"/>
              </a:spcAft>
              <a:buFont typeface="Arial" charset="0"/>
              <a:buChar char="–"/>
              <a:defRPr kern="120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2pPr>
            <a:lvl3pPr marL="1036638" indent="-200025" algn="l" rtl="0" eaLnBrk="1" fontAlgn="base" hangingPunct="1">
              <a:lnSpc>
                <a:spcPct val="95000"/>
              </a:lnSpc>
              <a:spcBef>
                <a:spcPts val="163"/>
              </a:spcBef>
              <a:spcAft>
                <a:spcPts val="163"/>
              </a:spcAft>
              <a:buFont typeface="Arial" charset="0"/>
              <a:buChar char="–"/>
              <a:defRPr sz="1400" kern="120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3pPr>
            <a:lvl4pPr marL="1474788" indent="-228600" algn="l" rtl="0" eaLnBrk="1" fontAlgn="base" hangingPunct="1">
              <a:lnSpc>
                <a:spcPct val="95000"/>
              </a:lnSpc>
              <a:spcBef>
                <a:spcPts val="163"/>
              </a:spcBef>
              <a:spcAft>
                <a:spcPts val="163"/>
              </a:spcAft>
              <a:buFont typeface="Arial" charset="0"/>
              <a:buChar char="–"/>
              <a:defRPr sz="1400" kern="120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4pPr>
            <a:lvl5pPr marL="1843088" indent="-190500" algn="l" rtl="0" eaLnBrk="1" fontAlgn="base" hangingPunct="1">
              <a:lnSpc>
                <a:spcPct val="95000"/>
              </a:lnSpc>
              <a:spcBef>
                <a:spcPts val="163"/>
              </a:spcBef>
              <a:spcAft>
                <a:spcPts val="163"/>
              </a:spcAft>
              <a:buFont typeface="Arial" charset="0"/>
              <a:buChar char="–"/>
              <a:defRPr sz="1400" kern="120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v-SE" altLang="en-US" sz="2400" dirty="0" err="1" smtClean="0"/>
              <a:t>Multiple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network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deployments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exist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where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one</a:t>
            </a:r>
            <a:r>
              <a:rPr lang="sv-SE" altLang="en-US" sz="2400" dirty="0" smtClean="0"/>
              <a:t> operator makes </a:t>
            </a:r>
            <a:r>
              <a:rPr lang="sv-SE" altLang="en-US" sz="2400" dirty="0" err="1" smtClean="0"/>
              <a:t>use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of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more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than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one</a:t>
            </a:r>
            <a:r>
              <a:rPr lang="sv-SE" altLang="en-US" sz="2400" dirty="0" smtClean="0"/>
              <a:t> MNC for </a:t>
            </a:r>
            <a:r>
              <a:rPr lang="sv-SE" altLang="en-US" sz="2400" dirty="0" err="1" smtClean="0"/>
              <a:t>its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network</a:t>
            </a:r>
            <a:r>
              <a:rPr lang="sv-SE" altLang="en-US" sz="2400" dirty="0" smtClean="0"/>
              <a:t>.</a:t>
            </a:r>
          </a:p>
          <a:p>
            <a:pPr>
              <a:defRPr/>
            </a:pPr>
            <a:r>
              <a:rPr lang="sv-SE" altLang="en-US" sz="2400" dirty="0" smtClean="0"/>
              <a:t>It </a:t>
            </a:r>
            <a:r>
              <a:rPr lang="sv-SE" altLang="en-US" sz="2400" dirty="0" err="1" smtClean="0"/>
              <a:t>needs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be </a:t>
            </a:r>
            <a:r>
              <a:rPr lang="sv-SE" altLang="en-US" sz="2400" dirty="0" err="1" smtClean="0"/>
              <a:t>possible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maintain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homogenous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functionality</a:t>
            </a:r>
            <a:r>
              <a:rPr lang="sv-SE" altLang="en-US" sz="2400" dirty="0" smtClean="0"/>
              <a:t> in </a:t>
            </a:r>
            <a:r>
              <a:rPr lang="sv-SE" altLang="en-US" sz="2400" dirty="0" err="1" smtClean="0"/>
              <a:t>such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deployments</a:t>
            </a:r>
            <a:r>
              <a:rPr lang="sv-SE" altLang="en-US" sz="2400" dirty="0" smtClean="0"/>
              <a:t>.</a:t>
            </a:r>
          </a:p>
          <a:p>
            <a:pPr lvl="1">
              <a:defRPr/>
            </a:pPr>
            <a:endParaRPr lang="sv-SE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760022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Proposal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268413"/>
            <a:ext cx="8399462" cy="4525962"/>
          </a:xfrm>
        </p:spPr>
        <p:txBody>
          <a:bodyPr/>
          <a:lstStyle/>
          <a:p>
            <a:endParaRPr lang="sv-SE" altLang="en-US" sz="2400" dirty="0" smtClean="0"/>
          </a:p>
          <a:p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49263" y="908720"/>
            <a:ext cx="8399462" cy="4525962"/>
          </a:xfrm>
          <a:prstGeom prst="roundRect">
            <a:avLst>
              <a:gd name="adj" fmla="val 25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39713" indent="-239713" algn="l" rtl="0" eaLnBrk="1" fontAlgn="base" hangingPunct="1">
              <a:lnSpc>
                <a:spcPct val="95000"/>
              </a:lnSpc>
              <a:spcBef>
                <a:spcPts val="1050"/>
              </a:spcBef>
              <a:spcAft>
                <a:spcPts val="788"/>
              </a:spcAft>
              <a:buClr>
                <a:schemeClr val="accent2"/>
              </a:buClr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0075" indent="-244475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ts val="213"/>
              </a:spcAft>
              <a:buFont typeface="Arial" charset="0"/>
              <a:buChar char="–"/>
              <a:defRPr kern="120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2pPr>
            <a:lvl3pPr marL="1036638" indent="-200025" algn="l" rtl="0" eaLnBrk="1" fontAlgn="base" hangingPunct="1">
              <a:lnSpc>
                <a:spcPct val="95000"/>
              </a:lnSpc>
              <a:spcBef>
                <a:spcPts val="163"/>
              </a:spcBef>
              <a:spcAft>
                <a:spcPts val="163"/>
              </a:spcAft>
              <a:buFont typeface="Arial" charset="0"/>
              <a:buChar char="–"/>
              <a:defRPr sz="1400" kern="120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3pPr>
            <a:lvl4pPr marL="1474788" indent="-228600" algn="l" rtl="0" eaLnBrk="1" fontAlgn="base" hangingPunct="1">
              <a:lnSpc>
                <a:spcPct val="95000"/>
              </a:lnSpc>
              <a:spcBef>
                <a:spcPts val="163"/>
              </a:spcBef>
              <a:spcAft>
                <a:spcPts val="163"/>
              </a:spcAft>
              <a:buFont typeface="Arial" charset="0"/>
              <a:buChar char="–"/>
              <a:defRPr sz="1400" kern="120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4pPr>
            <a:lvl5pPr marL="1843088" indent="-190500" algn="l" rtl="0" eaLnBrk="1" fontAlgn="base" hangingPunct="1">
              <a:lnSpc>
                <a:spcPct val="95000"/>
              </a:lnSpc>
              <a:spcBef>
                <a:spcPts val="163"/>
              </a:spcBef>
              <a:spcAft>
                <a:spcPts val="163"/>
              </a:spcAft>
              <a:buFont typeface="Arial" charset="0"/>
              <a:buChar char="–"/>
              <a:defRPr sz="1400" kern="1200">
                <a:solidFill>
                  <a:srgbClr val="6C6F7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v-SE" altLang="en-US" sz="2400" dirty="0" err="1" smtClean="0"/>
              <a:t>Assuming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there</a:t>
            </a:r>
            <a:r>
              <a:rPr lang="sv-SE" altLang="en-US" sz="2400" dirty="0" smtClean="0"/>
              <a:t> is an </a:t>
            </a:r>
            <a:r>
              <a:rPr lang="sv-SE" altLang="en-US" sz="2400" dirty="0" err="1" smtClean="0"/>
              <a:t>agreement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the </a:t>
            </a:r>
            <a:r>
              <a:rPr lang="sv-SE" altLang="en-US" sz="2400" dirty="0" err="1" smtClean="0"/>
              <a:t>described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deployments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are</a:t>
            </a:r>
            <a:r>
              <a:rPr lang="sv-SE" altLang="en-US" sz="2400" dirty="0" smtClean="0"/>
              <a:t> valid and </a:t>
            </a:r>
            <a:r>
              <a:rPr lang="sv-SE" altLang="en-US" sz="2400" dirty="0" err="1" smtClean="0"/>
              <a:t>need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be supported:</a:t>
            </a:r>
          </a:p>
          <a:p>
            <a:pPr lvl="1">
              <a:defRPr/>
            </a:pPr>
            <a:r>
              <a:rPr lang="sv-SE" altLang="en-US" sz="2000" dirty="0" err="1" smtClean="0"/>
              <a:t>Any</a:t>
            </a:r>
            <a:r>
              <a:rPr lang="sv-SE" altLang="en-US" sz="2000" dirty="0" smtClean="0"/>
              <a:t> solution </a:t>
            </a:r>
            <a:r>
              <a:rPr lang="sv-SE" altLang="en-US" sz="2000" dirty="0" err="1" smtClean="0"/>
              <a:t>needs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to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handle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these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deployment</a:t>
            </a:r>
            <a:r>
              <a:rPr lang="sv-SE" altLang="en-US" sz="2000" dirty="0" smtClean="0"/>
              <a:t> </a:t>
            </a:r>
            <a:r>
              <a:rPr lang="sv-SE" altLang="en-US" sz="2000" smtClean="0"/>
              <a:t>scenarios. </a:t>
            </a:r>
            <a:endParaRPr lang="sv-SE" altLang="en-US" sz="2000" dirty="0" smtClean="0"/>
          </a:p>
          <a:p>
            <a:pPr lvl="1">
              <a:defRPr/>
            </a:pPr>
            <a:endParaRPr lang="sv-SE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01656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References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268413"/>
            <a:ext cx="8399462" cy="4525962"/>
          </a:xfrm>
        </p:spPr>
        <p:txBody>
          <a:bodyPr/>
          <a:lstStyle/>
          <a:p>
            <a:r>
              <a:rPr lang="en-US" altLang="en-US" sz="2400" dirty="0" smtClean="0"/>
              <a:t>C1-143492 Reply </a:t>
            </a:r>
            <a:r>
              <a:rPr lang="en-US" altLang="en-US" sz="2400" dirty="0"/>
              <a:t>LS on applicability of equivalent PLMN concept to services (S1-143487)</a:t>
            </a:r>
            <a:endParaRPr lang="en-US" altLang="en-US" sz="2400" dirty="0" smtClean="0"/>
          </a:p>
          <a:p>
            <a:r>
              <a:rPr lang="en-US" altLang="en-US" sz="2400" dirty="0" smtClean="0"/>
              <a:t>C1-144016 </a:t>
            </a:r>
            <a:r>
              <a:rPr lang="en-US" altLang="en-US" sz="2400" dirty="0"/>
              <a:t>Handling of PDP context activation procedure in equivalent PLMN (HTC, et al</a:t>
            </a:r>
            <a:r>
              <a:rPr lang="en-US" altLang="en-US" sz="2400" dirty="0" smtClean="0"/>
              <a:t>.)</a:t>
            </a:r>
          </a:p>
          <a:p>
            <a:r>
              <a:rPr lang="en-GB" sz="2400" dirty="0" smtClean="0"/>
              <a:t>C1-143473 Allowing </a:t>
            </a:r>
            <a:r>
              <a:rPr lang="en-GB" sz="2400" dirty="0"/>
              <a:t>retry of PDN Connectivity Request procedure to not be tied to list of equivalent PLMNs – Alt </a:t>
            </a:r>
            <a:r>
              <a:rPr lang="en-GB" sz="2400" dirty="0" smtClean="0"/>
              <a:t>2</a:t>
            </a:r>
          </a:p>
          <a:p>
            <a:r>
              <a:rPr lang="en-US" sz="2400" dirty="0"/>
              <a:t>C1-144359 </a:t>
            </a:r>
            <a:r>
              <a:rPr lang="en-US" sz="2400" dirty="0"/>
              <a:t>Discussion on the Packet Data Networks and equivalent </a:t>
            </a:r>
            <a:r>
              <a:rPr lang="en-US" sz="2400" dirty="0" smtClean="0"/>
              <a:t>PLMNs</a:t>
            </a:r>
          </a:p>
          <a:p>
            <a:r>
              <a:rPr lang="sv-SE" sz="2400" dirty="0" smtClean="0"/>
              <a:t>C1-144358 </a:t>
            </a:r>
            <a:r>
              <a:rPr lang="sv-SE" altLang="en-US" sz="2400" dirty="0"/>
              <a:t>SM </a:t>
            </a:r>
            <a:r>
              <a:rPr lang="sv-SE" altLang="en-US" sz="2400" dirty="0" err="1"/>
              <a:t>backoff</a:t>
            </a:r>
            <a:r>
              <a:rPr lang="sv-SE" altLang="en-US" sz="2400" dirty="0"/>
              <a:t> – </a:t>
            </a:r>
            <a:r>
              <a:rPr lang="sv-SE" altLang="en-US" sz="2400" dirty="0" err="1"/>
              <a:t>PDNs</a:t>
            </a:r>
            <a:r>
              <a:rPr lang="sv-SE" altLang="en-US" sz="2400" dirty="0"/>
              <a:t> and </a:t>
            </a:r>
            <a:r>
              <a:rPr lang="sv-SE" altLang="en-US" sz="2400" dirty="0" err="1" smtClean="0"/>
              <a:t>ePLMNs</a:t>
            </a:r>
            <a:r>
              <a:rPr lang="sv-SE" altLang="en-US" sz="2400" dirty="0" smtClean="0"/>
              <a:t> CT1 </a:t>
            </a:r>
            <a:r>
              <a:rPr lang="sv-SE" altLang="en-US" sz="2400" dirty="0" err="1"/>
              <a:t>discussion</a:t>
            </a:r>
            <a:endParaRPr lang="en-US" sz="2400" dirty="0" smtClean="0"/>
          </a:p>
          <a:p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02667870"/>
      </p:ext>
    </p:extLst>
  </p:cSld>
  <p:clrMapOvr>
    <a:masterClrMapping/>
  </p:clrMapOvr>
</p:sld>
</file>

<file path=ppt/theme/theme1.xml><?xml version="1.0" encoding="utf-8"?>
<a:theme xmlns:a="http://schemas.openxmlformats.org/drawingml/2006/main" name="TeliaSonera requirements on SM retry">
  <a:themeElements>
    <a:clrScheme name="TeliaSonera">
      <a:dk1>
        <a:sysClr val="windowText" lastClr="000000"/>
      </a:dk1>
      <a:lt1>
        <a:sysClr val="window" lastClr="FFFFFF"/>
      </a:lt1>
      <a:dk2>
        <a:srgbClr val="652D86"/>
      </a:dk2>
      <a:lt2>
        <a:srgbClr val="C2C2BA"/>
      </a:lt2>
      <a:accent1>
        <a:srgbClr val="652D86"/>
      </a:accent1>
      <a:accent2>
        <a:srgbClr val="C41B79"/>
      </a:accent2>
      <a:accent3>
        <a:srgbClr val="FF6319"/>
      </a:accent3>
      <a:accent4>
        <a:srgbClr val="00B48C"/>
      </a:accent4>
      <a:accent5>
        <a:srgbClr val="BED600"/>
      </a:accent5>
      <a:accent6>
        <a:srgbClr val="6C6F70"/>
      </a:accent6>
      <a:hlink>
        <a:srgbClr val="FF6319"/>
      </a:hlink>
      <a:folHlink>
        <a:srgbClr val="00B48C"/>
      </a:folHlink>
    </a:clrScheme>
    <a:fontScheme name="TeliaSone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>
            <a:alpha val="79999"/>
          </a:srgbClr>
        </a:solidFill>
        <a:ln w="9525" algn="ctr">
          <a:solidFill>
            <a:schemeClr val="accent1"/>
          </a:solidFill>
          <a:miter lim="800000"/>
          <a:headEnd/>
          <a:tailEnd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wrap="none" rtlCol="0" anchor="ctr"/>
      <a:lstStyle>
        <a:defPPr marL="269875" indent="-182563" algn="l">
          <a:lnSpc>
            <a:spcPct val="95000"/>
          </a:lnSpc>
          <a:spcBef>
            <a:spcPct val="20000"/>
          </a:spcBef>
          <a:spcAft>
            <a:spcPct val="10000"/>
          </a:spcAft>
          <a:defRPr b="1" smtClean="0">
            <a:solidFill>
              <a:schemeClr val="accent1"/>
            </a:solidFill>
          </a:defRPr>
        </a:defPPr>
      </a:lstStyle>
    </a:spDef>
    <a:txDef>
      <a:spPr>
        <a:solidFill>
          <a:srgbClr val="FFFFFF">
            <a:alpha val="80000"/>
          </a:srgbClr>
        </a:solidFill>
        <a:ln>
          <a:solidFill>
            <a:schemeClr val="accent1"/>
          </a:solidFill>
        </a:ln>
      </a:spPr>
      <a:bodyPr wrap="square" rtlCol="0">
        <a:spAutoFit/>
      </a:bodyPr>
      <a:lstStyle>
        <a:defPPr>
          <a:defRPr smtClean="0">
            <a:solidFill>
              <a:schemeClr val="tx2"/>
            </a:solidFill>
          </a:defRPr>
        </a:defPPr>
      </a:lstStyle>
    </a:txDef>
  </a:objectDefaults>
  <a:extraClrSchemeLst/>
  <a:custClrLst>
    <a:custClr name="Blueberry">
      <a:srgbClr val="9E237A"/>
    </a:custClr>
    <a:custClr name="Bright Yellow">
      <a:srgbClr val="F9DC00"/>
    </a:custClr>
    <a:custClr name="Sky Blue">
      <a:srgbClr val="0083BE"/>
    </a:custClr>
  </a:custClrLst>
</a:theme>
</file>

<file path=ppt/theme/themeOverride1.xml><?xml version="1.0" encoding="utf-8"?>
<a:themeOverride xmlns:a="http://schemas.openxmlformats.org/drawingml/2006/main">
  <a:clrScheme name="TeliaSonera">
    <a:dk1>
      <a:sysClr val="windowText" lastClr="000000"/>
    </a:dk1>
    <a:lt1>
      <a:sysClr val="window" lastClr="FFFFFF"/>
    </a:lt1>
    <a:dk2>
      <a:srgbClr val="652D86"/>
    </a:dk2>
    <a:lt2>
      <a:srgbClr val="C2C2BA"/>
    </a:lt2>
    <a:accent1>
      <a:srgbClr val="652D86"/>
    </a:accent1>
    <a:accent2>
      <a:srgbClr val="C41B79"/>
    </a:accent2>
    <a:accent3>
      <a:srgbClr val="FF6319"/>
    </a:accent3>
    <a:accent4>
      <a:srgbClr val="00B48C"/>
    </a:accent4>
    <a:accent5>
      <a:srgbClr val="BED600"/>
    </a:accent5>
    <a:accent6>
      <a:srgbClr val="6C6F70"/>
    </a:accent6>
    <a:hlink>
      <a:srgbClr val="FF6319"/>
    </a:hlink>
    <a:folHlink>
      <a:srgbClr val="00B4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TeliaSonera requirements on SM retry</Template>
  <TotalTime>1366</TotalTime>
  <Words>434</Words>
  <Application>Microsoft Office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TeliaSonera requirements on SM retry</vt:lpstr>
      <vt:lpstr>National roaming, shared networks, and ePLMNs – SA1/CT1 joint meeting C1-144357</vt:lpstr>
      <vt:lpstr>Introduction</vt:lpstr>
      <vt:lpstr>Existing deployment scenarios</vt:lpstr>
      <vt:lpstr>Expected service experience</vt:lpstr>
      <vt:lpstr>TeliaSonera Position</vt:lpstr>
      <vt:lpstr>Proposal</vt:lpstr>
      <vt:lpstr>References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 backoff – PDNs and ePLMNs</dc:title>
  <dc:creator>TeliaSonera</dc:creator>
  <cp:lastModifiedBy>TeliaSonera</cp:lastModifiedBy>
  <cp:revision>57</cp:revision>
  <dcterms:created xsi:type="dcterms:W3CDTF">2014-10-31T07:27:41Z</dcterms:created>
  <dcterms:modified xsi:type="dcterms:W3CDTF">2014-11-06T09:03:05Z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 </vt:lpwstr>
  </property>
</Properties>
</file>