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5"/>
    <p:sldMasterId id="2147483774" r:id="rId6"/>
  </p:sldMasterIdLst>
  <p:notesMasterIdLst>
    <p:notesMasterId r:id="rId25"/>
  </p:notesMasterIdLst>
  <p:handoutMasterIdLst>
    <p:handoutMasterId r:id="rId26"/>
  </p:handoutMasterIdLst>
  <p:sldIdLst>
    <p:sldId id="672" r:id="rId7"/>
    <p:sldId id="727" r:id="rId8"/>
    <p:sldId id="726" r:id="rId9"/>
    <p:sldId id="747" r:id="rId10"/>
    <p:sldId id="737" r:id="rId11"/>
    <p:sldId id="748" r:id="rId12"/>
    <p:sldId id="756" r:id="rId13"/>
    <p:sldId id="740" r:id="rId14"/>
    <p:sldId id="749" r:id="rId15"/>
    <p:sldId id="752" r:id="rId16"/>
    <p:sldId id="741" r:id="rId17"/>
    <p:sldId id="742" r:id="rId18"/>
    <p:sldId id="744" r:id="rId19"/>
    <p:sldId id="746" r:id="rId20"/>
    <p:sldId id="755" r:id="rId21"/>
    <p:sldId id="754" r:id="rId22"/>
    <p:sldId id="745" r:id="rId23"/>
    <p:sldId id="736" r:id="rId24"/>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clrMru>
    <a:srgbClr val="404040"/>
    <a:srgbClr val="008D95"/>
    <a:srgbClr val="005392"/>
    <a:srgbClr val="7F7F7F"/>
    <a:srgbClr val="BC141A"/>
    <a:srgbClr val="8F297D"/>
    <a:srgbClr val="8F297C"/>
    <a:srgbClr val="003B66"/>
    <a:srgbClr val="FDF055"/>
    <a:srgbClr val="E46D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17" autoAdjust="0"/>
    <p:restoredTop sz="86387" autoAdjust="0"/>
  </p:normalViewPr>
  <p:slideViewPr>
    <p:cSldViewPr snapToGrid="0" snapToObjects="1">
      <p:cViewPr>
        <p:scale>
          <a:sx n="90" d="100"/>
          <a:sy n="90" d="100"/>
        </p:scale>
        <p:origin x="-72" y="456"/>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outlineViewPr>
    <p:cViewPr>
      <p:scale>
        <a:sx n="33" d="100"/>
        <a:sy n="33" d="100"/>
      </p:scale>
      <p:origin x="180" y="0"/>
    </p:cViewPr>
  </p:outlineViewPr>
  <p:notesTextViewPr>
    <p:cViewPr>
      <p:scale>
        <a:sx n="1" d="1"/>
        <a:sy n="1" d="1"/>
      </p:scale>
      <p:origin x="0" y="0"/>
    </p:cViewPr>
  </p:notesTextViewPr>
  <p:sorterViewPr>
    <p:cViewPr>
      <p:scale>
        <a:sx n="106" d="100"/>
        <a:sy n="106" d="100"/>
      </p:scale>
      <p:origin x="0" y="4266"/>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7/6/2014</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t>18</a:t>
            </a:fld>
            <a:endParaRPr lang="en-US" dirty="0"/>
          </a:p>
        </p:txBody>
      </p:sp>
    </p:spTree>
    <p:extLst>
      <p:ext uri="{BB962C8B-B14F-4D97-AF65-F5344CB8AC3E}">
        <p14:creationId xmlns:p14="http://schemas.microsoft.com/office/powerpoint/2010/main" val="1113897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facebook.com/qualcomm" TargetMode="External"/><Relationship Id="rId2" Type="http://schemas.openxmlformats.org/officeDocument/2006/relationships/hyperlink" Target="https://twitter.com/Qualcomm" TargetMode="External"/><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881634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7/6/2014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224255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13" y="4406900"/>
            <a:ext cx="1036002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13" y="2906713"/>
            <a:ext cx="10360025"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AFB0E-0006-42C2-A33E-C08C5D4D5B4B}" type="datetimeFigureOut">
              <a:rPr lang="en-US" smtClean="0"/>
              <a:t>7/6/2014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4179004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0613" y="1600200"/>
            <a:ext cx="54086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AFB0E-0006-42C2-A33E-C08C5D4D5B4B}" type="datetimeFigureOut">
              <a:rPr lang="en-US" smtClean="0"/>
              <a:t>7/6/2014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826944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4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4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125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25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AFB0E-0006-42C2-A33E-C08C5D4D5B4B}" type="datetimeFigureOut">
              <a:rPr lang="en-US" smtClean="0"/>
              <a:t>7/6/2014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330067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AFB0E-0006-42C2-A33E-C08C5D4D5B4B}" type="datetimeFigureOut">
              <a:rPr lang="en-US" smtClean="0"/>
              <a:t>7/6/2014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766536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AFB0E-0006-42C2-A33E-C08C5D4D5B4B}" type="datetimeFigureOut">
              <a:rPr lang="en-US" smtClean="0"/>
              <a:t>7/6/2014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76718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0025"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5675" y="273050"/>
            <a:ext cx="6813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7/6/2014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1158869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88" y="4800600"/>
            <a:ext cx="7313612"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188" y="612775"/>
            <a:ext cx="73136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188" y="5367338"/>
            <a:ext cx="73136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AFB0E-0006-42C2-A33E-C08C5D4D5B4B}" type="datetimeFigureOut">
              <a:rPr lang="en-US" smtClean="0"/>
              <a:t>7/6/2014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700885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7/6/2014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8036200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613" y="274638"/>
            <a:ext cx="2741612"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561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7/6/2014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2898587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04621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userDrawn="1"/>
        </p:nvGrpSpPr>
        <p:grpSpPr>
          <a:xfrm rot="11318852">
            <a:off x="9563361" y="4923301"/>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57" name="Group 156"/>
          <p:cNvGrpSpPr/>
          <p:nvPr userDrawn="1"/>
        </p:nvGrpSpPr>
        <p:grpSpPr bwMode="black">
          <a:xfrm>
            <a:off x="9981487" y="5364930"/>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userDrawn="1"/>
        </p:nvGrpSpPr>
        <p:grpSpPr>
          <a:xfrm rot="5694621">
            <a:off x="10939819" y="4887666"/>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83" name="Group 182"/>
          <p:cNvGrpSpPr/>
          <p:nvPr userDrawn="1"/>
        </p:nvGrpSpPr>
        <p:grpSpPr bwMode="black">
          <a:xfrm rot="15975769">
            <a:off x="11373647"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userDrawn="1"/>
        </p:nvGrpSpPr>
        <p:grpSpPr>
          <a:xfrm rot="11195837">
            <a:off x="10560235" y="4415532"/>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209" name="Group 208"/>
          <p:cNvGrpSpPr/>
          <p:nvPr userDrawn="1"/>
        </p:nvGrpSpPr>
        <p:grpSpPr bwMode="black">
          <a:xfrm rot="2463011">
            <a:off x="10758543" y="4615102"/>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403998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54" name="Group 53"/>
          <p:cNvGrpSpPr/>
          <p:nvPr userDrawn="1"/>
        </p:nvGrpSpPr>
        <p:grpSpPr bwMode="black">
          <a:xfrm rot="15975769">
            <a:off x="10402576" y="5473198"/>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3" y="4586010"/>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68" name="Group 67"/>
          <p:cNvGrpSpPr/>
          <p:nvPr userDrawn="1"/>
        </p:nvGrpSpPr>
        <p:grpSpPr bwMode="black">
          <a:xfrm rot="2463011">
            <a:off x="10774041" y="4785580"/>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6818702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01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smtClean="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a:t>
              </a:r>
              <a:r>
                <a:rPr lang="en-US" sz="1000" kern="1200" baseline="0" dirty="0" err="1" smtClean="0">
                  <a:solidFill>
                    <a:schemeClr val="bg1"/>
                  </a:solidFill>
                  <a:latin typeface="+mn-lt"/>
                  <a:ea typeface="+mn-ea"/>
                  <a:cs typeface="Arial" pitchFamily="34" charset="0"/>
                </a:rPr>
                <a:t>Vuforia</a:t>
              </a:r>
              <a:r>
                <a:rPr lang="en-US" sz="1000" kern="1200" baseline="0" dirty="0" smtClean="0">
                  <a:solidFill>
                    <a:schemeClr val="bg1"/>
                  </a:solidFill>
                  <a:latin typeface="+mn-lt"/>
                  <a:ea typeface="+mn-ea"/>
                  <a:cs typeface="Arial" pitchFamily="34" charset="0"/>
                </a:rPr>
                <a:t> and Wireless Reach are trademarks of Qualcomm Incorporated. Atheros and </a:t>
              </a:r>
              <a:r>
                <a:rPr lang="en-US" sz="1000" kern="1200" baseline="0" dirty="0" err="1" smtClean="0">
                  <a:solidFill>
                    <a:schemeClr val="bg1"/>
                  </a:solidFill>
                  <a:latin typeface="+mn-lt"/>
                  <a:ea typeface="+mn-ea"/>
                  <a:cs typeface="Arial" pitchFamily="34" charset="0"/>
                </a:rPr>
                <a:t>Skifta</a:t>
              </a:r>
              <a:r>
                <a:rPr lang="en-US" sz="1000" kern="1200" baseline="0" dirty="0" smtClean="0">
                  <a:solidFill>
                    <a:schemeClr val="bg1"/>
                  </a:solidFill>
                  <a:latin typeface="+mn-lt"/>
                  <a:ea typeface="+mn-ea"/>
                  <a:cs typeface="Arial" pitchFamily="34" charset="0"/>
                </a:rPr>
                <a:t> are trademarks of Qualcomm Atheros, Inc., registered in the united States and other countries. </a:t>
              </a:r>
              <a:r>
                <a:rPr lang="en-US" sz="1000" kern="1200" baseline="0" dirty="0" err="1" smtClean="0">
                  <a:solidFill>
                    <a:schemeClr val="bg1"/>
                  </a:solidFill>
                  <a:latin typeface="+mn-lt"/>
                  <a:ea typeface="+mn-ea"/>
                  <a:cs typeface="Arial" pitchFamily="34" charset="0"/>
                </a:rPr>
                <a:t>Hy</a:t>
              </a:r>
              <a:r>
                <a:rPr lang="en-US" sz="1000" kern="1200" baseline="0" dirty="0" smtClean="0">
                  <a:solidFill>
                    <a:schemeClr val="bg1"/>
                  </a:solidFill>
                  <a:latin typeface="+mn-lt"/>
                  <a:ea typeface="+mn-ea"/>
                  <a:cs typeface="Arial" pitchFamily="34" charset="0"/>
                </a:rPr>
                <a:t>-Fi is a trademark of Qualcomm Atheros, Inc. </a:t>
              </a:r>
              <a:r>
                <a:rPr lang="en-US" sz="1000" kern="1200" baseline="0" dirty="0" err="1" smtClean="0">
                  <a:solidFill>
                    <a:schemeClr val="bg1"/>
                  </a:solidFill>
                  <a:latin typeface="+mn-lt"/>
                  <a:ea typeface="+mn-ea"/>
                  <a:cs typeface="Arial" pitchFamily="34" charset="0"/>
                </a:rPr>
                <a:t>Alljoyn</a:t>
              </a:r>
              <a:r>
                <a:rPr lang="en-US" sz="1000" kern="1200" baseline="0" dirty="0" smtClean="0">
                  <a:solidFill>
                    <a:schemeClr val="bg1"/>
                  </a:solidFill>
                  <a:latin typeface="+mn-lt"/>
                  <a:ea typeface="+mn-ea"/>
                  <a:cs typeface="Arial" pitchFamily="34" charset="0"/>
                </a:rPr>
                <a:t> is a trademark of Qualcomm Innovation Center, Inc., registered in the United States and other countries. Other products and brand names may be trademarks or registered trademarks of their respective owners.</a:t>
              </a:r>
              <a:r>
                <a:rPr lang="en-US" sz="1000" kern="1200" baseline="0" dirty="0" smtClean="0">
                  <a:solidFill>
                    <a:schemeClr val="bg1"/>
                  </a:solidFill>
                  <a:effectLst/>
                  <a:latin typeface="+mn-lt"/>
                  <a:ea typeface="+mn-ea"/>
                  <a:cs typeface="Arial" pitchFamily="34" charset="0"/>
                </a:rPr>
                <a:t> </a:t>
              </a:r>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Regular" pitchFamily="34" charset="0"/>
                    <a:ea typeface="+mn-ea"/>
                    <a:cs typeface="Arial" pitchFamily="34" charset="0"/>
                  </a:rPr>
                  <a:t>Follow us on:</a:t>
                </a:r>
              </a:p>
            </p:txBody>
          </p:sp>
          <p:sp>
            <p:nvSpPr>
              <p:cNvPr id="56" name="Freeform 12">
                <a:hlinkClick r:id="rId2"/>
              </p:cNvPr>
              <p:cNvSpPr>
                <a:spLocks noChangeAspect="1"/>
              </p:cNvSpPr>
              <p:nvPr userDrawn="1"/>
            </p:nvSpPr>
            <p:spPr bwMode="auto">
              <a:xfrm>
                <a:off x="27533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4144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59655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0025"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122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AFB0E-0006-42C2-A33E-C08C5D4D5B4B}" type="datetimeFigureOut">
              <a:rPr lang="en-US" smtClean="0"/>
              <a:t>7/6/2014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114493725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
        <p:nvSpPr>
          <p:cNvPr id="5" name="TextBox 4"/>
          <p:cNvSpPr txBox="1"/>
          <p:nvPr userDrawn="1"/>
        </p:nvSpPr>
        <p:spPr bwMode="gray">
          <a:xfrm>
            <a:off x="283464" y="6525737"/>
            <a:ext cx="1239392" cy="215444"/>
          </a:xfrm>
          <a:prstGeom prst="rect">
            <a:avLst/>
          </a:prstGeom>
          <a:noFill/>
        </p:spPr>
        <p:txBody>
          <a:bodyPr wrap="none" rtlCol="0">
            <a:spAutoFit/>
          </a:bodyPr>
          <a:lstStyle/>
          <a:p>
            <a:pPr marL="0" algn="l" defTabSz="914400" rtl="0" eaLnBrk="1" latinLnBrk="0" hangingPunct="1"/>
            <a:r>
              <a:rPr lang="en-US" sz="800" kern="1200" dirty="0" smtClean="0">
                <a:solidFill>
                  <a:schemeClr val="bg1">
                    <a:lumMod val="75000"/>
                  </a:schemeClr>
                </a:solidFill>
                <a:latin typeface="Qualcomm Office Regular" pitchFamily="34" charset="0"/>
                <a:ea typeface="+mn-ea"/>
                <a:cs typeface="Arial" pitchFamily="34" charset="0"/>
              </a:rPr>
              <a:t>Qualcomm  Proprietary</a:t>
            </a:r>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8" r:id="rId1"/>
    <p:sldLayoutId id="2147483744" r:id="rId2"/>
    <p:sldLayoutId id="2147483745" r:id="rId3"/>
    <p:sldLayoutId id="2147483747" r:id="rId4"/>
    <p:sldLayoutId id="2147483749" r:id="rId5"/>
    <p:sldLayoutId id="2147483751" r:id="rId6"/>
    <p:sldLayoutId id="2147483753" r:id="rId7"/>
    <p:sldLayoutId id="2147483755" r:id="rId8"/>
  </p:sldLayoutIdLs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0"/>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69625"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0"/>
            <a:ext cx="10969625"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0"/>
            <a:ext cx="28432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DAFB0E-0006-42C2-A33E-C08C5D4D5B4B}" type="datetimeFigureOut">
              <a:rPr lang="en-US" smtClean="0"/>
              <a:t>7/6/2014</a:t>
            </a:fld>
            <a:endParaRPr lang="en-US"/>
          </a:p>
        </p:txBody>
      </p:sp>
      <p:sp>
        <p:nvSpPr>
          <p:cNvPr id="5" name="Footer Placeholder 4"/>
          <p:cNvSpPr>
            <a:spLocks noGrp="1"/>
          </p:cNvSpPr>
          <p:nvPr>
            <p:ph type="ftr" sz="quarter" idx="3"/>
          </p:nvPr>
        </p:nvSpPr>
        <p:spPr>
          <a:xfrm>
            <a:off x="4164013"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6013" y="6356350"/>
            <a:ext cx="28432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CCAE4-A917-4EA9-8397-CA076E34F350}" type="slidenum">
              <a:rPr lang="en-US" smtClean="0"/>
              <a:t>‹#›</a:t>
            </a:fld>
            <a:endParaRPr lang="en-US"/>
          </a:p>
        </p:txBody>
      </p:sp>
      <p:cxnSp>
        <p:nvCxnSpPr>
          <p:cNvPr id="7" name="Straight Connector 6"/>
          <p:cNvCxnSpPr/>
          <p:nvPr userDrawn="1"/>
        </p:nvCxnSpPr>
        <p:spPr>
          <a:xfrm>
            <a:off x="382588" y="901262"/>
            <a:ext cx="10817259"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Rectangle 7"/>
          <p:cNvSpPr>
            <a:spLocks noGrp="1" noChangeArrowheads="1"/>
          </p:cNvSpPr>
          <p:nvPr userDrawn="1"/>
        </p:nvSpPr>
        <p:spPr>
          <a:xfrm>
            <a:off x="9133831" y="6444829"/>
            <a:ext cx="2463501" cy="307731"/>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r>
              <a:rPr lang="en-US" sz="900" dirty="0" smtClean="0">
                <a:solidFill>
                  <a:schemeClr val="tx1"/>
                </a:solidFill>
              </a:rPr>
              <a:t>Qualcomm Confidential and Proprietary</a:t>
            </a:r>
            <a:endParaRPr lang="en-US" sz="900" dirty="0">
              <a:solidFill>
                <a:schemeClr val="tx1"/>
              </a:solidFill>
            </a:endParaRPr>
          </a:p>
        </p:txBody>
      </p:sp>
    </p:spTree>
    <p:extLst>
      <p:ext uri="{BB962C8B-B14F-4D97-AF65-F5344CB8AC3E}">
        <p14:creationId xmlns:p14="http://schemas.microsoft.com/office/powerpoint/2010/main" val="108501028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www.xmpp.org/extensions/xep-0206.html" TargetMode="External"/><Relationship Id="rId2" Type="http://schemas.openxmlformats.org/officeDocument/2006/relationships/hyperlink" Target="http://www.xmpp.org/extensions/xep-0124.html"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5175" y="1804967"/>
            <a:ext cx="8160367" cy="1505027"/>
          </a:xfrm>
        </p:spPr>
        <p:txBody>
          <a:bodyPr/>
          <a:lstStyle/>
          <a:p>
            <a:r>
              <a:rPr lang="en-US" dirty="0" smtClean="0"/>
              <a:t>HTTP for EPC-level </a:t>
            </a:r>
            <a:r>
              <a:rPr lang="en-US" dirty="0" err="1" smtClean="0"/>
              <a:t>ProSe</a:t>
            </a:r>
            <a:r>
              <a:rPr lang="en-US" dirty="0" smtClean="0"/>
              <a:t> discovery</a:t>
            </a:r>
            <a:endParaRPr lang="en-US" sz="2800" dirty="0"/>
          </a:p>
        </p:txBody>
      </p:sp>
      <p:sp>
        <p:nvSpPr>
          <p:cNvPr id="3" name="Subtitle 2"/>
          <p:cNvSpPr>
            <a:spLocks noGrp="1"/>
          </p:cNvSpPr>
          <p:nvPr>
            <p:ph type="subTitle" idx="1"/>
          </p:nvPr>
        </p:nvSpPr>
        <p:spPr>
          <a:xfrm>
            <a:off x="265176" y="598753"/>
            <a:ext cx="6903720" cy="487313"/>
          </a:xfrm>
        </p:spPr>
        <p:txBody>
          <a:bodyPr/>
          <a:lstStyle/>
          <a:p>
            <a:r>
              <a:rPr lang="en-US" dirty="0" smtClean="0"/>
              <a:t>June 2014</a:t>
            </a:r>
            <a:endParaRPr lang="en-US" dirty="0"/>
          </a:p>
        </p:txBody>
      </p:sp>
    </p:spTree>
    <p:extLst>
      <p:ext uri="{BB962C8B-B14F-4D97-AF65-F5344CB8AC3E}">
        <p14:creationId xmlns:p14="http://schemas.microsoft.com/office/powerpoint/2010/main" val="277210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11135377" y="2573076"/>
            <a:ext cx="19355" cy="3523731"/>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316132" y="2338762"/>
            <a:ext cx="0" cy="3641087"/>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283464" y="736007"/>
            <a:ext cx="11430000" cy="509050"/>
          </a:xfrm>
        </p:spPr>
        <p:txBody>
          <a:bodyPr/>
          <a:lstStyle/>
          <a:p>
            <a:r>
              <a:rPr lang="en-US" dirty="0" smtClean="0"/>
              <a:t>Signaling flow (polling with SUPL optimization)</a:t>
            </a:r>
            <a:endParaRPr lang="en-US" dirty="0"/>
          </a:p>
        </p:txBody>
      </p:sp>
      <p:cxnSp>
        <p:nvCxnSpPr>
          <p:cNvPr id="6" name="Straight Connector 5"/>
          <p:cNvCxnSpPr/>
          <p:nvPr/>
        </p:nvCxnSpPr>
        <p:spPr>
          <a:xfrm>
            <a:off x="1182848" y="2489502"/>
            <a:ext cx="25108" cy="3490347"/>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364452" y="2458241"/>
            <a:ext cx="35304" cy="3521608"/>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69951" y="2065138"/>
            <a:ext cx="925034"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UE A</a:t>
            </a:r>
          </a:p>
        </p:txBody>
      </p:sp>
      <p:sp>
        <p:nvSpPr>
          <p:cNvPr id="9" name="TextBox 8"/>
          <p:cNvSpPr txBox="1"/>
          <p:nvPr/>
        </p:nvSpPr>
        <p:spPr>
          <a:xfrm>
            <a:off x="5810229" y="1900590"/>
            <a:ext cx="1481615" cy="590931"/>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ProSe</a:t>
            </a:r>
            <a:r>
              <a:rPr lang="en-US" dirty="0" smtClean="0">
                <a:solidFill>
                  <a:schemeClr val="tx1">
                    <a:lumMod val="75000"/>
                    <a:lumOff val="25000"/>
                  </a:schemeClr>
                </a:solidFill>
                <a:latin typeface="Calibre Semibold" pitchFamily="34" charset="0"/>
              </a:rPr>
              <a:t> Function A</a:t>
            </a:r>
          </a:p>
        </p:txBody>
      </p:sp>
      <p:cxnSp>
        <p:nvCxnSpPr>
          <p:cNvPr id="11" name="Straight Arrow Connector 10"/>
          <p:cNvCxnSpPr/>
          <p:nvPr/>
        </p:nvCxnSpPr>
        <p:spPr>
          <a:xfrm flipV="1">
            <a:off x="1182851" y="2796465"/>
            <a:ext cx="5170969" cy="10633"/>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182848" y="4420890"/>
            <a:ext cx="5160336" cy="1"/>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31043" y="2471027"/>
            <a:ext cx="2815557"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Poll ()</a:t>
            </a:r>
          </a:p>
        </p:txBody>
      </p:sp>
      <p:sp>
        <p:nvSpPr>
          <p:cNvPr id="16" name="TextBox 15"/>
          <p:cNvSpPr txBox="1"/>
          <p:nvPr/>
        </p:nvSpPr>
        <p:spPr>
          <a:xfrm>
            <a:off x="1567840" y="4090119"/>
            <a:ext cx="4274288" cy="341632"/>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Poll_Response</a:t>
            </a:r>
            <a:r>
              <a:rPr lang="en-US" dirty="0" smtClean="0">
                <a:solidFill>
                  <a:schemeClr val="tx1">
                    <a:lumMod val="75000"/>
                    <a:lumOff val="25000"/>
                  </a:schemeClr>
                </a:solidFill>
                <a:latin typeface="Calibre Semibold" pitchFamily="34" charset="0"/>
              </a:rPr>
              <a:t>(</a:t>
            </a:r>
            <a:r>
              <a:rPr lang="en-US" dirty="0" err="1" smtClean="0">
                <a:solidFill>
                  <a:schemeClr val="tx1">
                    <a:lumMod val="75000"/>
                    <a:lumOff val="25000"/>
                  </a:schemeClr>
                </a:solidFill>
                <a:latin typeface="Calibre Semibold" pitchFamily="34" charset="0"/>
              </a:rPr>
              <a:t>next_poll</a:t>
            </a:r>
            <a:r>
              <a:rPr lang="en-US" dirty="0" err="1">
                <a:solidFill>
                  <a:schemeClr val="tx1">
                    <a:lumMod val="75000"/>
                    <a:lumOff val="25000"/>
                  </a:schemeClr>
                </a:solidFill>
                <a:latin typeface="Calibre Semibold" pitchFamily="34" charset="0"/>
              </a:rPr>
              <a:t>_</a:t>
            </a:r>
            <a:r>
              <a:rPr lang="en-US" dirty="0" err="1" smtClean="0">
                <a:solidFill>
                  <a:schemeClr val="tx1">
                    <a:lumMod val="75000"/>
                    <a:lumOff val="25000"/>
                  </a:schemeClr>
                </a:solidFill>
                <a:latin typeface="Calibre Semibold" pitchFamily="34" charset="0"/>
              </a:rPr>
              <a:t>time</a:t>
            </a:r>
            <a:r>
              <a:rPr lang="en-US" dirty="0" smtClean="0">
                <a:solidFill>
                  <a:schemeClr val="tx1">
                    <a:lumMod val="75000"/>
                    <a:lumOff val="25000"/>
                  </a:schemeClr>
                </a:solidFill>
                <a:latin typeface="Calibre Semibold" pitchFamily="34" charset="0"/>
              </a:rPr>
              <a:t>)</a:t>
            </a:r>
          </a:p>
        </p:txBody>
      </p:sp>
      <p:sp>
        <p:nvSpPr>
          <p:cNvPr id="17" name="Rectangle 16"/>
          <p:cNvSpPr/>
          <p:nvPr/>
        </p:nvSpPr>
        <p:spPr bwMode="auto">
          <a:xfrm>
            <a:off x="4588815" y="2872544"/>
            <a:ext cx="3657599" cy="462254"/>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smtClean="0">
                <a:solidFill>
                  <a:schemeClr val="bg1"/>
                </a:solidFill>
              </a:rPr>
              <a:t>hold the HTTP response until receiving the location update from Prose Function B and  SLP A</a:t>
            </a:r>
          </a:p>
        </p:txBody>
      </p:sp>
      <p:cxnSp>
        <p:nvCxnSpPr>
          <p:cNvPr id="18" name="Straight Connector 17"/>
          <p:cNvCxnSpPr/>
          <p:nvPr/>
        </p:nvCxnSpPr>
        <p:spPr>
          <a:xfrm>
            <a:off x="9749600" y="2512480"/>
            <a:ext cx="14035" cy="3467369"/>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274014" y="2147870"/>
            <a:ext cx="951171" cy="341632"/>
          </a:xfrm>
          <a:prstGeom prst="rect">
            <a:avLst/>
          </a:prstGeom>
          <a:noFill/>
        </p:spPr>
        <p:txBody>
          <a:bodyPr wrap="square" rtlCol="0">
            <a:spAutoFit/>
          </a:bodyPr>
          <a:lstStyle/>
          <a:p>
            <a:pPr algn="r">
              <a:lnSpc>
                <a:spcPct val="90000"/>
              </a:lnSpc>
              <a:spcAft>
                <a:spcPts val="300"/>
              </a:spcAft>
            </a:pPr>
            <a:r>
              <a:rPr lang="en-US" dirty="0" smtClean="0"/>
              <a:t>SLP </a:t>
            </a:r>
            <a:r>
              <a:rPr lang="en-US" dirty="0" smtClean="0">
                <a:solidFill>
                  <a:schemeClr val="tx1">
                    <a:lumMod val="75000"/>
                    <a:lumOff val="25000"/>
                  </a:schemeClr>
                </a:solidFill>
                <a:latin typeface="Calibre Semibold" pitchFamily="34" charset="0"/>
              </a:rPr>
              <a:t>B</a:t>
            </a:r>
          </a:p>
        </p:txBody>
      </p:sp>
      <p:cxnSp>
        <p:nvCxnSpPr>
          <p:cNvPr id="21" name="Straight Arrow Connector 20"/>
          <p:cNvCxnSpPr/>
          <p:nvPr/>
        </p:nvCxnSpPr>
        <p:spPr>
          <a:xfrm flipH="1">
            <a:off x="8420075" y="3712586"/>
            <a:ext cx="1329521" cy="0"/>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427330" y="3518907"/>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LCS Location report</a:t>
            </a:r>
          </a:p>
        </p:txBody>
      </p:sp>
      <p:sp>
        <p:nvSpPr>
          <p:cNvPr id="24" name="Rectangle 23"/>
          <p:cNvSpPr/>
          <p:nvPr/>
        </p:nvSpPr>
        <p:spPr bwMode="auto">
          <a:xfrm>
            <a:off x="5122868" y="3805500"/>
            <a:ext cx="3123546" cy="531840"/>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smtClean="0">
                <a:solidFill>
                  <a:schemeClr val="bg1"/>
                </a:solidFill>
              </a:rPr>
              <a:t>Not in proximity yet, determine next polling time from Prose Function B configuration</a:t>
            </a:r>
          </a:p>
        </p:txBody>
      </p:sp>
      <p:sp>
        <p:nvSpPr>
          <p:cNvPr id="28" name="TextBox 27"/>
          <p:cNvSpPr txBox="1"/>
          <p:nvPr/>
        </p:nvSpPr>
        <p:spPr>
          <a:xfrm>
            <a:off x="2068457" y="3260375"/>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SUPL_POS</a:t>
            </a:r>
          </a:p>
        </p:txBody>
      </p:sp>
      <p:sp>
        <p:nvSpPr>
          <p:cNvPr id="30" name="TextBox 29"/>
          <p:cNvSpPr txBox="1"/>
          <p:nvPr/>
        </p:nvSpPr>
        <p:spPr>
          <a:xfrm>
            <a:off x="2552678" y="5359330"/>
            <a:ext cx="3257551" cy="341632"/>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Proximity_Alert</a:t>
            </a:r>
            <a:endParaRPr lang="en-US" dirty="0" smtClean="0">
              <a:solidFill>
                <a:schemeClr val="tx1">
                  <a:lumMod val="75000"/>
                  <a:lumOff val="25000"/>
                </a:schemeClr>
              </a:solidFill>
              <a:latin typeface="Calibre Semibold" pitchFamily="34" charset="0"/>
            </a:endParaRPr>
          </a:p>
        </p:txBody>
      </p:sp>
      <p:sp>
        <p:nvSpPr>
          <p:cNvPr id="33" name="Rectangle 32"/>
          <p:cNvSpPr/>
          <p:nvPr/>
        </p:nvSpPr>
        <p:spPr bwMode="auto">
          <a:xfrm>
            <a:off x="10359190" y="4943907"/>
            <a:ext cx="1794243" cy="489557"/>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UE B is triggered to report position fix</a:t>
            </a:r>
          </a:p>
        </p:txBody>
      </p:sp>
      <p:sp>
        <p:nvSpPr>
          <p:cNvPr id="36" name="Rounded Rectangle 35"/>
          <p:cNvSpPr/>
          <p:nvPr/>
        </p:nvSpPr>
        <p:spPr bwMode="auto">
          <a:xfrm>
            <a:off x="6353820" y="3439288"/>
            <a:ext cx="63795" cy="407230"/>
          </a:xfrm>
          <a:prstGeom prst="roundRect">
            <a:avLst/>
          </a:prstGeom>
          <a:solidFill>
            <a:schemeClr val="accent2">
              <a:lumMod val="60000"/>
              <a:lumOff val="4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27" name="TextBox 26"/>
          <p:cNvSpPr txBox="1"/>
          <p:nvPr/>
        </p:nvSpPr>
        <p:spPr>
          <a:xfrm>
            <a:off x="3763237" y="1989053"/>
            <a:ext cx="951171" cy="341632"/>
          </a:xfrm>
          <a:prstGeom prst="rect">
            <a:avLst/>
          </a:prstGeom>
          <a:noFill/>
        </p:spPr>
        <p:txBody>
          <a:bodyPr wrap="square" rtlCol="0">
            <a:spAutoFit/>
          </a:bodyPr>
          <a:lstStyle/>
          <a:p>
            <a:pPr algn="r">
              <a:lnSpc>
                <a:spcPct val="90000"/>
              </a:lnSpc>
              <a:spcAft>
                <a:spcPts val="300"/>
              </a:spcAft>
            </a:pPr>
            <a:r>
              <a:rPr lang="en-US" dirty="0" smtClean="0"/>
              <a:t>SLP </a:t>
            </a:r>
            <a:r>
              <a:rPr lang="en-US" dirty="0" smtClean="0">
                <a:solidFill>
                  <a:schemeClr val="tx1">
                    <a:lumMod val="75000"/>
                    <a:lumOff val="25000"/>
                  </a:schemeClr>
                </a:solidFill>
                <a:latin typeface="Calibre Semibold" pitchFamily="34" charset="0"/>
              </a:rPr>
              <a:t>A</a:t>
            </a:r>
          </a:p>
        </p:txBody>
      </p:sp>
      <p:sp>
        <p:nvSpPr>
          <p:cNvPr id="34" name="TextBox 33"/>
          <p:cNvSpPr txBox="1"/>
          <p:nvPr/>
        </p:nvSpPr>
        <p:spPr>
          <a:xfrm>
            <a:off x="7755776" y="1878237"/>
            <a:ext cx="1394857" cy="590931"/>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ProSe</a:t>
            </a:r>
            <a:r>
              <a:rPr lang="en-US" dirty="0" smtClean="0">
                <a:solidFill>
                  <a:schemeClr val="tx1">
                    <a:lumMod val="75000"/>
                    <a:lumOff val="25000"/>
                  </a:schemeClr>
                </a:solidFill>
                <a:latin typeface="Calibre Semibold" pitchFamily="34" charset="0"/>
              </a:rPr>
              <a:t> Function B</a:t>
            </a:r>
          </a:p>
        </p:txBody>
      </p:sp>
      <p:cxnSp>
        <p:nvCxnSpPr>
          <p:cNvPr id="35" name="Straight Connector 34"/>
          <p:cNvCxnSpPr/>
          <p:nvPr/>
        </p:nvCxnSpPr>
        <p:spPr>
          <a:xfrm>
            <a:off x="8453204" y="2471027"/>
            <a:ext cx="10632" cy="3508822"/>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4316132" y="3528263"/>
            <a:ext cx="2027052" cy="11799"/>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flipV="1">
            <a:off x="6417614" y="3712586"/>
            <a:ext cx="2002461" cy="11798"/>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0683492" y="2116609"/>
            <a:ext cx="925034"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UE B</a:t>
            </a:r>
          </a:p>
        </p:txBody>
      </p:sp>
      <p:sp>
        <p:nvSpPr>
          <p:cNvPr id="47" name="TextBox 46"/>
          <p:cNvSpPr txBox="1"/>
          <p:nvPr/>
        </p:nvSpPr>
        <p:spPr>
          <a:xfrm>
            <a:off x="8420074" y="3440012"/>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LCS Location report</a:t>
            </a:r>
          </a:p>
        </p:txBody>
      </p:sp>
      <p:sp>
        <p:nvSpPr>
          <p:cNvPr id="48" name="TextBox 47"/>
          <p:cNvSpPr txBox="1"/>
          <p:nvPr/>
        </p:nvSpPr>
        <p:spPr>
          <a:xfrm>
            <a:off x="9971999" y="3726471"/>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SUPL_POS</a:t>
            </a:r>
          </a:p>
        </p:txBody>
      </p:sp>
      <p:sp>
        <p:nvSpPr>
          <p:cNvPr id="51" name="TextBox 50"/>
          <p:cNvSpPr txBox="1"/>
          <p:nvPr/>
        </p:nvSpPr>
        <p:spPr>
          <a:xfrm>
            <a:off x="6658620" y="3422131"/>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Location Update</a:t>
            </a:r>
          </a:p>
        </p:txBody>
      </p:sp>
      <p:sp>
        <p:nvSpPr>
          <p:cNvPr id="54" name="Rectangle 53"/>
          <p:cNvSpPr/>
          <p:nvPr/>
        </p:nvSpPr>
        <p:spPr bwMode="auto">
          <a:xfrm>
            <a:off x="82970" y="2491521"/>
            <a:ext cx="2407242" cy="257492"/>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Poll before SUPL exchange</a:t>
            </a:r>
          </a:p>
        </p:txBody>
      </p:sp>
      <p:sp>
        <p:nvSpPr>
          <p:cNvPr id="55" name="TextBox 54"/>
          <p:cNvSpPr txBox="1"/>
          <p:nvPr/>
        </p:nvSpPr>
        <p:spPr>
          <a:xfrm>
            <a:off x="2162671" y="4941907"/>
            <a:ext cx="2815557"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Poll ()</a:t>
            </a:r>
          </a:p>
        </p:txBody>
      </p:sp>
      <p:cxnSp>
        <p:nvCxnSpPr>
          <p:cNvPr id="56" name="Straight Arrow Connector 55"/>
          <p:cNvCxnSpPr/>
          <p:nvPr/>
        </p:nvCxnSpPr>
        <p:spPr>
          <a:xfrm flipV="1">
            <a:off x="1207956" y="5266786"/>
            <a:ext cx="5170969" cy="10633"/>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8434114" y="5503147"/>
            <a:ext cx="1329521" cy="0"/>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58" name="Rounded Rectangle 57"/>
          <p:cNvSpPr/>
          <p:nvPr/>
        </p:nvSpPr>
        <p:spPr bwMode="auto">
          <a:xfrm>
            <a:off x="6367859" y="5229849"/>
            <a:ext cx="63795" cy="407230"/>
          </a:xfrm>
          <a:prstGeom prst="roundRect">
            <a:avLst/>
          </a:prstGeom>
          <a:solidFill>
            <a:schemeClr val="accent2">
              <a:lumMod val="60000"/>
              <a:lumOff val="4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cxnSp>
        <p:nvCxnSpPr>
          <p:cNvPr id="59" name="Straight Arrow Connector 58"/>
          <p:cNvCxnSpPr/>
          <p:nvPr/>
        </p:nvCxnSpPr>
        <p:spPr>
          <a:xfrm flipH="1" flipV="1">
            <a:off x="6431653" y="5503147"/>
            <a:ext cx="2002461" cy="11798"/>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420075" y="5183053"/>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LCS Location report</a:t>
            </a:r>
          </a:p>
        </p:txBody>
      </p:sp>
      <p:sp>
        <p:nvSpPr>
          <p:cNvPr id="61" name="TextBox 60"/>
          <p:cNvSpPr txBox="1"/>
          <p:nvPr/>
        </p:nvSpPr>
        <p:spPr>
          <a:xfrm>
            <a:off x="9890988" y="5571696"/>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SUPL_POS</a:t>
            </a:r>
          </a:p>
        </p:txBody>
      </p:sp>
      <p:sp>
        <p:nvSpPr>
          <p:cNvPr id="63" name="TextBox 62"/>
          <p:cNvSpPr txBox="1"/>
          <p:nvPr/>
        </p:nvSpPr>
        <p:spPr>
          <a:xfrm>
            <a:off x="6672659" y="5212692"/>
            <a:ext cx="179117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Location Update</a:t>
            </a:r>
          </a:p>
        </p:txBody>
      </p:sp>
      <p:cxnSp>
        <p:nvCxnSpPr>
          <p:cNvPr id="64" name="Straight Arrow Connector 63"/>
          <p:cNvCxnSpPr/>
          <p:nvPr/>
        </p:nvCxnSpPr>
        <p:spPr>
          <a:xfrm flipH="1">
            <a:off x="1188167" y="5637079"/>
            <a:ext cx="5160336" cy="1"/>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bwMode="auto">
          <a:xfrm>
            <a:off x="10197355" y="3090019"/>
            <a:ext cx="1794243" cy="489557"/>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UE B is triggered to report position fix</a:t>
            </a:r>
          </a:p>
        </p:txBody>
      </p:sp>
      <p:sp>
        <p:nvSpPr>
          <p:cNvPr id="72" name="TextBox 71"/>
          <p:cNvSpPr txBox="1"/>
          <p:nvPr/>
        </p:nvSpPr>
        <p:spPr>
          <a:xfrm rot="5400000">
            <a:off x="3191519" y="4675220"/>
            <a:ext cx="685298"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a:t>
            </a:r>
          </a:p>
        </p:txBody>
      </p:sp>
      <p:sp>
        <p:nvSpPr>
          <p:cNvPr id="73" name="TextBox 72"/>
          <p:cNvSpPr txBox="1"/>
          <p:nvPr/>
        </p:nvSpPr>
        <p:spPr>
          <a:xfrm rot="5400000">
            <a:off x="8742186" y="4675220"/>
            <a:ext cx="685298"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a:t>
            </a:r>
          </a:p>
        </p:txBody>
      </p:sp>
      <p:sp>
        <p:nvSpPr>
          <p:cNvPr id="74" name="TextBox 73"/>
          <p:cNvSpPr txBox="1"/>
          <p:nvPr/>
        </p:nvSpPr>
        <p:spPr>
          <a:xfrm rot="5400000">
            <a:off x="5829719" y="4669588"/>
            <a:ext cx="685298"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a:t>
            </a:r>
          </a:p>
        </p:txBody>
      </p:sp>
      <p:sp>
        <p:nvSpPr>
          <p:cNvPr id="75" name="Left-Right Arrow 74"/>
          <p:cNvSpPr/>
          <p:nvPr/>
        </p:nvSpPr>
        <p:spPr bwMode="auto">
          <a:xfrm>
            <a:off x="9756617" y="5433464"/>
            <a:ext cx="1398659" cy="179807"/>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6" name="Left-Right Arrow 75"/>
          <p:cNvSpPr/>
          <p:nvPr/>
        </p:nvSpPr>
        <p:spPr bwMode="auto">
          <a:xfrm>
            <a:off x="9763635" y="3579576"/>
            <a:ext cx="1371742" cy="210693"/>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7" name="Rectangle 76"/>
          <p:cNvSpPr/>
          <p:nvPr/>
        </p:nvSpPr>
        <p:spPr bwMode="auto">
          <a:xfrm>
            <a:off x="374590" y="4954219"/>
            <a:ext cx="1715755" cy="258473"/>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Repeat Polling</a:t>
            </a:r>
          </a:p>
        </p:txBody>
      </p:sp>
      <p:sp>
        <p:nvSpPr>
          <p:cNvPr id="78" name="Left-Right Arrow 77"/>
          <p:cNvSpPr/>
          <p:nvPr/>
        </p:nvSpPr>
        <p:spPr bwMode="auto">
          <a:xfrm>
            <a:off x="1188166" y="3434715"/>
            <a:ext cx="3127965" cy="213458"/>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Tree>
    <p:extLst>
      <p:ext uri="{BB962C8B-B14F-4D97-AF65-F5344CB8AC3E}">
        <p14:creationId xmlns:p14="http://schemas.microsoft.com/office/powerpoint/2010/main" val="3472295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4362733"/>
          </a:xfrm>
        </p:spPr>
        <p:txBody>
          <a:bodyPr/>
          <a:lstStyle/>
          <a:p>
            <a:r>
              <a:rPr lang="en-US" dirty="0" smtClean="0"/>
              <a:t>From RFC 6202: </a:t>
            </a:r>
          </a:p>
          <a:p>
            <a:pPr lvl="1"/>
            <a:r>
              <a:rPr lang="en-US" sz="1800" dirty="0" smtClean="0"/>
              <a:t>Server “keeps </a:t>
            </a:r>
            <a:r>
              <a:rPr lang="en-US" sz="1800" dirty="0"/>
              <a:t>a request open indefinitely. It never terminates the request or closes the connection, even after the server pushes data to the client. This mechanism significantly reduces the network latency because the client and the server do not need to open and close the </a:t>
            </a:r>
            <a:r>
              <a:rPr lang="en-US" sz="1800" dirty="0" smtClean="0"/>
              <a:t>connection.”</a:t>
            </a:r>
          </a:p>
          <a:p>
            <a:pPr lvl="1"/>
            <a:endParaRPr lang="en-US" sz="800" dirty="0" smtClean="0"/>
          </a:p>
          <a:p>
            <a:r>
              <a:rPr lang="en-US" dirty="0" smtClean="0"/>
              <a:t>In practice:</a:t>
            </a:r>
          </a:p>
          <a:p>
            <a:pPr lvl="1">
              <a:buFont typeface="+mj-lt"/>
              <a:buAutoNum type="arabicPeriod"/>
            </a:pPr>
            <a:r>
              <a:rPr lang="en-US" sz="1800" dirty="0" smtClean="0"/>
              <a:t>Client sends request</a:t>
            </a:r>
          </a:p>
          <a:p>
            <a:pPr lvl="1">
              <a:buFont typeface="+mj-lt"/>
              <a:buAutoNum type="arabicPeriod"/>
            </a:pPr>
            <a:r>
              <a:rPr lang="en-US" sz="1800" dirty="0" smtClean="0"/>
              <a:t>Server </a:t>
            </a:r>
            <a:r>
              <a:rPr lang="en-US" sz="1800" dirty="0"/>
              <a:t>defers its response until </a:t>
            </a:r>
            <a:r>
              <a:rPr lang="en-US" sz="1800" dirty="0" smtClean="0"/>
              <a:t>new data for client is </a:t>
            </a:r>
            <a:r>
              <a:rPr lang="en-US" sz="1800" dirty="0"/>
              <a:t>available or until a particular status or timeout has </a:t>
            </a:r>
            <a:r>
              <a:rPr lang="en-US" sz="1800" dirty="0" smtClean="0"/>
              <a:t>occurred</a:t>
            </a:r>
          </a:p>
          <a:p>
            <a:pPr lvl="1">
              <a:buFont typeface="+mj-lt"/>
              <a:buAutoNum type="arabicPeriod"/>
            </a:pPr>
            <a:r>
              <a:rPr lang="en-US" sz="1800" dirty="0" smtClean="0"/>
              <a:t>After sending response, server does not terminate the request or close the connection and goes back to Step 2.</a:t>
            </a:r>
          </a:p>
          <a:p>
            <a:pPr lvl="1">
              <a:buFont typeface="+mj-lt"/>
              <a:buAutoNum type="arabicPeriod"/>
            </a:pPr>
            <a:endParaRPr lang="en-US" sz="800" dirty="0" smtClean="0"/>
          </a:p>
          <a:p>
            <a:r>
              <a:rPr lang="en-US" dirty="0" smtClean="0"/>
              <a:t>Requires length of HTTP response to be </a:t>
            </a:r>
            <a:r>
              <a:rPr lang="en-US" dirty="0" err="1" smtClean="0"/>
              <a:t>signalled</a:t>
            </a:r>
            <a:endParaRPr lang="en-US" dirty="0" smtClean="0"/>
          </a:p>
          <a:p>
            <a:pPr lvl="1"/>
            <a:r>
              <a:rPr lang="en-US" sz="1800" dirty="0" smtClean="0"/>
              <a:t>Can be done </a:t>
            </a:r>
            <a:r>
              <a:rPr lang="en-US" sz="1800" dirty="0"/>
              <a:t>via Content-Length header, Transfer-Encoding header or End of File (EOF</a:t>
            </a:r>
            <a:r>
              <a:rPr lang="en-US" sz="1800" dirty="0" smtClean="0"/>
              <a:t>)</a:t>
            </a:r>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96841"/>
            <a:ext cx="11430000" cy="409343"/>
          </a:xfrm>
        </p:spPr>
        <p:txBody>
          <a:bodyPr/>
          <a:lstStyle/>
          <a:p>
            <a:r>
              <a:rPr lang="en-US" sz="2800" dirty="0" smtClean="0"/>
              <a:t>#3: HTTP streaming	</a:t>
            </a:r>
            <a:endParaRPr lang="en-US" sz="2800" dirty="0"/>
          </a:p>
        </p:txBody>
      </p:sp>
    </p:spTree>
    <p:extLst>
      <p:ext uri="{BB962C8B-B14F-4D97-AF65-F5344CB8AC3E}">
        <p14:creationId xmlns:p14="http://schemas.microsoft.com/office/powerpoint/2010/main" val="3207399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3031599"/>
          </a:xfrm>
        </p:spPr>
        <p:txBody>
          <a:bodyPr/>
          <a:lstStyle/>
          <a:p>
            <a:r>
              <a:rPr lang="en-US" dirty="0" smtClean="0"/>
              <a:t>Pros:</a:t>
            </a:r>
          </a:p>
          <a:p>
            <a:pPr lvl="1"/>
            <a:r>
              <a:rPr lang="en-US" dirty="0" smtClean="0"/>
              <a:t>Same as HTTP long polling + significantly reduces latency as compared to HTTP long polling because </a:t>
            </a:r>
            <a:r>
              <a:rPr lang="en-US" dirty="0"/>
              <a:t>the client and the server do not need to open and close the </a:t>
            </a:r>
            <a:r>
              <a:rPr lang="en-US" dirty="0" smtClean="0"/>
              <a:t>connection </a:t>
            </a:r>
          </a:p>
          <a:p>
            <a:r>
              <a:rPr lang="en-US" dirty="0" smtClean="0"/>
              <a:t>Cons:</a:t>
            </a:r>
          </a:p>
          <a:p>
            <a:pPr lvl="1"/>
            <a:r>
              <a:rPr lang="en-US" dirty="0" smtClean="0"/>
              <a:t>Potential issues with network intermediaries (proxies, gateways, </a:t>
            </a:r>
            <a:r>
              <a:rPr lang="en-US" dirty="0" err="1" smtClean="0"/>
              <a:t>etc</a:t>
            </a:r>
            <a:r>
              <a:rPr lang="en-US" dirty="0" smtClean="0"/>
              <a:t>)</a:t>
            </a:r>
          </a:p>
          <a:p>
            <a:pPr lvl="2"/>
            <a:r>
              <a:rPr lang="en-US" sz="1600" dirty="0" smtClean="0"/>
              <a:t>No request for these to immediately forward a partial response =&gt; HTTP streaming may not work with if such intermediaries buffer partial responses</a:t>
            </a:r>
            <a:endParaRPr lang="en-US" dirty="0" smtClean="0"/>
          </a:p>
          <a:p>
            <a:pPr lvl="1"/>
            <a:r>
              <a:rPr lang="en-US" dirty="0" smtClean="0"/>
              <a:t>Same cons as HTTP long polling about header overhead, allocated resources, and inability of client to send new request until long poll response is received</a:t>
            </a:r>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96841"/>
            <a:ext cx="11430000" cy="409343"/>
          </a:xfrm>
        </p:spPr>
        <p:txBody>
          <a:bodyPr/>
          <a:lstStyle/>
          <a:p>
            <a:r>
              <a:rPr lang="en-US" sz="2800" dirty="0" smtClean="0"/>
              <a:t>#3: HTTP streaming (cont.)</a:t>
            </a:r>
            <a:endParaRPr lang="en-US" sz="2800" dirty="0"/>
          </a:p>
        </p:txBody>
      </p:sp>
    </p:spTree>
    <p:extLst>
      <p:ext uri="{BB962C8B-B14F-4D97-AF65-F5344CB8AC3E}">
        <p14:creationId xmlns:p14="http://schemas.microsoft.com/office/powerpoint/2010/main" val="1854833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4930581"/>
          </a:xfrm>
        </p:spPr>
        <p:txBody>
          <a:bodyPr/>
          <a:lstStyle/>
          <a:p>
            <a:r>
              <a:rPr lang="en-US" dirty="0"/>
              <a:t>BOSH = Bidirectional-streams Over Synchronous </a:t>
            </a:r>
            <a:r>
              <a:rPr lang="en-US" dirty="0" smtClean="0"/>
              <a:t>HTTP</a:t>
            </a:r>
          </a:p>
          <a:p>
            <a:r>
              <a:rPr lang="en-US" dirty="0" smtClean="0"/>
              <a:t>Uses HTTP long polling + the following:</a:t>
            </a:r>
          </a:p>
          <a:p>
            <a:pPr lvl="1"/>
            <a:r>
              <a:rPr lang="en-US" dirty="0"/>
              <a:t>If client needs </a:t>
            </a:r>
            <a:r>
              <a:rPr lang="en-US" dirty="0" smtClean="0"/>
              <a:t>to </a:t>
            </a:r>
            <a:r>
              <a:rPr lang="en-US" dirty="0"/>
              <a:t>send data to the server while it is waiting </a:t>
            </a:r>
            <a:r>
              <a:rPr lang="en-US" dirty="0" smtClean="0"/>
              <a:t>for polling response, client sends the data in </a:t>
            </a:r>
            <a:r>
              <a:rPr lang="en-US" dirty="0"/>
              <a:t>a second HTTP request over a second TCP connection</a:t>
            </a:r>
            <a:r>
              <a:rPr lang="en-US" dirty="0" smtClean="0"/>
              <a:t>.</a:t>
            </a:r>
          </a:p>
          <a:p>
            <a:pPr lvl="1"/>
            <a:r>
              <a:rPr lang="en-US" dirty="0" smtClean="0"/>
              <a:t>Server is then mandated to </a:t>
            </a:r>
            <a:r>
              <a:rPr lang="en-US" dirty="0"/>
              <a:t>respond to the request it has been holding on the first connection as soon as it receives a new request from the client, even if it has no data to send to the client</a:t>
            </a:r>
            <a:endParaRPr lang="en-US" dirty="0" smtClean="0"/>
          </a:p>
          <a:p>
            <a:r>
              <a:rPr lang="en-US" dirty="0" smtClean="0"/>
              <a:t>Developed </a:t>
            </a:r>
            <a:r>
              <a:rPr lang="en-US" dirty="0"/>
              <a:t>by the XMPP Standards </a:t>
            </a:r>
            <a:r>
              <a:rPr lang="en-US" dirty="0" smtClean="0"/>
              <a:t>Foundation</a:t>
            </a:r>
          </a:p>
          <a:p>
            <a:pPr lvl="1"/>
            <a:r>
              <a:rPr lang="en-US" dirty="0" smtClean="0"/>
              <a:t>Replaced HTTP long polling as transport protocol for XMPP (aka Jabber)</a:t>
            </a:r>
          </a:p>
          <a:p>
            <a:r>
              <a:rPr lang="en-US" dirty="0" smtClean="0"/>
              <a:t>Specified in </a:t>
            </a:r>
          </a:p>
          <a:p>
            <a:pPr lvl="1"/>
            <a:r>
              <a:rPr lang="en-US" u="sng" dirty="0">
                <a:solidFill>
                  <a:schemeClr val="bg2"/>
                </a:solidFill>
                <a:hlinkClick r:id="rId2"/>
              </a:rPr>
              <a:t>XEP-0124: Bidirectional-streams Over Synchronous HTTP</a:t>
            </a:r>
            <a:endParaRPr lang="en-US" u="sng" dirty="0">
              <a:solidFill>
                <a:schemeClr val="bg2"/>
              </a:solidFill>
            </a:endParaRPr>
          </a:p>
          <a:p>
            <a:pPr lvl="1"/>
            <a:r>
              <a:rPr lang="en-US" u="sng" dirty="0">
                <a:solidFill>
                  <a:schemeClr val="bg2"/>
                </a:solidFill>
                <a:hlinkClick r:id="rId3"/>
              </a:rPr>
              <a:t>XEP-0206: XMPP Over BOSH</a:t>
            </a:r>
            <a:endParaRPr lang="en-US" u="sng" dirty="0">
              <a:solidFill>
                <a:schemeClr val="bg2"/>
              </a:solidFill>
            </a:endParaRPr>
          </a:p>
          <a:p>
            <a:r>
              <a:rPr lang="en-US" dirty="0" smtClean="0"/>
              <a:t>No corresponding RFC</a:t>
            </a:r>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96841"/>
            <a:ext cx="11430000" cy="409343"/>
          </a:xfrm>
        </p:spPr>
        <p:txBody>
          <a:bodyPr/>
          <a:lstStyle/>
          <a:p>
            <a:r>
              <a:rPr lang="en-US" sz="2800" dirty="0" smtClean="0"/>
              <a:t>#4: BOSH</a:t>
            </a:r>
            <a:endParaRPr lang="en-US" sz="2800" dirty="0"/>
          </a:p>
        </p:txBody>
      </p:sp>
    </p:spTree>
    <p:extLst>
      <p:ext uri="{BB962C8B-B14F-4D97-AF65-F5344CB8AC3E}">
        <p14:creationId xmlns:p14="http://schemas.microsoft.com/office/powerpoint/2010/main" val="2156943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3299365"/>
          </a:xfrm>
        </p:spPr>
        <p:txBody>
          <a:bodyPr/>
          <a:lstStyle/>
          <a:p>
            <a:r>
              <a:rPr lang="en-US" dirty="0" smtClean="0"/>
              <a:t>Pros:</a:t>
            </a:r>
          </a:p>
          <a:p>
            <a:pPr lvl="1"/>
            <a:r>
              <a:rPr lang="en-US" dirty="0" smtClean="0"/>
              <a:t>Same as HTTP long polling + resolves the issue of client data being blocked until long poll response is received from server</a:t>
            </a:r>
          </a:p>
          <a:p>
            <a:r>
              <a:rPr lang="en-US" dirty="0" smtClean="0"/>
              <a:t>Cons:</a:t>
            </a:r>
          </a:p>
          <a:p>
            <a:pPr lvl="1"/>
            <a:r>
              <a:rPr lang="en-US" dirty="0" smtClean="0"/>
              <a:t>Allocated resources;</a:t>
            </a:r>
          </a:p>
          <a:p>
            <a:pPr lvl="2"/>
            <a:r>
              <a:rPr lang="en-US" dirty="0" smtClean="0"/>
              <a:t>Double # of TCP and HTTP connections required when client needs to send data while waiting for long poll response from server</a:t>
            </a:r>
          </a:p>
          <a:p>
            <a:pPr lvl="1"/>
            <a:r>
              <a:rPr lang="en-US" dirty="0" smtClean="0"/>
              <a:t>Header overhead</a:t>
            </a:r>
          </a:p>
          <a:p>
            <a:pPr lvl="1"/>
            <a:r>
              <a:rPr lang="en-US" dirty="0" smtClean="0"/>
              <a:t>Not specified in RFC. Can 3GPP accept to go for mechanism specified in XMPP Standards Foundation?</a:t>
            </a:r>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a:t>
            </a:r>
            <a:r>
              <a:rPr lang="en-US" dirty="0"/>
              <a:t>options (cont.)</a:t>
            </a:r>
          </a:p>
        </p:txBody>
      </p:sp>
      <p:sp>
        <p:nvSpPr>
          <p:cNvPr id="4" name="Text Placeholder 3"/>
          <p:cNvSpPr>
            <a:spLocks noGrp="1"/>
          </p:cNvSpPr>
          <p:nvPr>
            <p:ph type="body" idx="13"/>
          </p:nvPr>
        </p:nvSpPr>
        <p:spPr>
          <a:xfrm>
            <a:off x="283464" y="1096841"/>
            <a:ext cx="11430000" cy="409343"/>
          </a:xfrm>
        </p:spPr>
        <p:txBody>
          <a:bodyPr/>
          <a:lstStyle/>
          <a:p>
            <a:r>
              <a:rPr lang="en-US" sz="2800" dirty="0" smtClean="0"/>
              <a:t>#4: BOSH (cont.)</a:t>
            </a:r>
            <a:endParaRPr lang="en-US" sz="2800" dirty="0"/>
          </a:p>
        </p:txBody>
      </p:sp>
    </p:spTree>
    <p:extLst>
      <p:ext uri="{BB962C8B-B14F-4D97-AF65-F5344CB8AC3E}">
        <p14:creationId xmlns:p14="http://schemas.microsoft.com/office/powerpoint/2010/main" val="1684111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2859244"/>
          </a:xfrm>
        </p:spPr>
        <p:txBody>
          <a:bodyPr/>
          <a:lstStyle/>
          <a:p>
            <a:r>
              <a:rPr lang="en-US" dirty="0"/>
              <a:t>The WebSocket Protocol is an independent TCP-based protocol. </a:t>
            </a:r>
          </a:p>
          <a:p>
            <a:pPr lvl="1"/>
            <a:r>
              <a:rPr lang="en-US" dirty="0"/>
              <a:t>Has two parts: handshake and data transfer.</a:t>
            </a:r>
          </a:p>
          <a:p>
            <a:pPr lvl="1"/>
            <a:r>
              <a:rPr lang="en-US" dirty="0" smtClean="0"/>
              <a:t>Handshake </a:t>
            </a:r>
            <a:r>
              <a:rPr lang="en-US" dirty="0"/>
              <a:t>to establish a WebSocket connection: </a:t>
            </a:r>
            <a:endParaRPr lang="en-US" dirty="0" smtClean="0"/>
          </a:p>
          <a:p>
            <a:pPr lvl="2"/>
            <a:r>
              <a:rPr lang="en-US" dirty="0" smtClean="0"/>
              <a:t>Client sends </a:t>
            </a:r>
            <a:r>
              <a:rPr lang="en-US" dirty="0"/>
              <a:t>a WebSocket handshake </a:t>
            </a:r>
            <a:r>
              <a:rPr lang="en-US" dirty="0" smtClean="0"/>
              <a:t>request (interpreted </a:t>
            </a:r>
            <a:r>
              <a:rPr lang="en-US" dirty="0"/>
              <a:t>by HTTP servers as an Upgrade </a:t>
            </a:r>
            <a:r>
              <a:rPr lang="en-US" dirty="0" smtClean="0"/>
              <a:t>request)</a:t>
            </a:r>
          </a:p>
          <a:p>
            <a:pPr lvl="2"/>
            <a:r>
              <a:rPr lang="en-US" dirty="0" smtClean="0"/>
              <a:t>Server </a:t>
            </a:r>
            <a:r>
              <a:rPr lang="en-US" dirty="0"/>
              <a:t>responds with WebSocket handshake response</a:t>
            </a:r>
          </a:p>
          <a:p>
            <a:pPr lvl="1"/>
            <a:r>
              <a:rPr lang="en-US" dirty="0" smtClean="0"/>
              <a:t>Resulting </a:t>
            </a:r>
            <a:r>
              <a:rPr lang="en-US" dirty="0"/>
              <a:t>WebSocket connection is a TCP two-way communication channel where each side can, </a:t>
            </a:r>
            <a:r>
              <a:rPr lang="en-US" dirty="0" smtClean="0"/>
              <a:t>independently from </a:t>
            </a:r>
            <a:r>
              <a:rPr lang="en-US" dirty="0"/>
              <a:t>the other, send data at will</a:t>
            </a:r>
            <a:r>
              <a:rPr lang="en-US" dirty="0" smtClean="0"/>
              <a:t>.</a:t>
            </a:r>
            <a:endParaRPr lang="en-US" dirty="0"/>
          </a:p>
          <a:p>
            <a:endParaRPr lang="en-US"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a:t>
            </a:r>
            <a:r>
              <a:rPr lang="en-US" dirty="0"/>
              <a:t>options (cont.)</a:t>
            </a:r>
          </a:p>
        </p:txBody>
      </p:sp>
      <p:sp>
        <p:nvSpPr>
          <p:cNvPr id="4" name="Text Placeholder 3"/>
          <p:cNvSpPr>
            <a:spLocks noGrp="1"/>
          </p:cNvSpPr>
          <p:nvPr>
            <p:ph type="body" idx="13"/>
          </p:nvPr>
        </p:nvSpPr>
        <p:spPr>
          <a:xfrm>
            <a:off x="283464" y="1096841"/>
            <a:ext cx="11430000" cy="409343"/>
          </a:xfrm>
        </p:spPr>
        <p:txBody>
          <a:bodyPr/>
          <a:lstStyle/>
          <a:p>
            <a:r>
              <a:rPr lang="en-US" sz="2800" dirty="0" smtClean="0"/>
              <a:t>#5: WebSocket (RFC 6455)</a:t>
            </a:r>
            <a:endParaRPr lang="en-US" sz="2800" dirty="0"/>
          </a:p>
        </p:txBody>
      </p:sp>
      <p:sp>
        <p:nvSpPr>
          <p:cNvPr id="5" name="TextBox 4"/>
          <p:cNvSpPr txBox="1"/>
          <p:nvPr/>
        </p:nvSpPr>
        <p:spPr>
          <a:xfrm>
            <a:off x="4248385" y="5776083"/>
            <a:ext cx="1522345"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Data transfer</a:t>
            </a:r>
          </a:p>
        </p:txBody>
      </p:sp>
      <p:sp>
        <p:nvSpPr>
          <p:cNvPr id="6" name="TextBox 5"/>
          <p:cNvSpPr txBox="1"/>
          <p:nvPr/>
        </p:nvSpPr>
        <p:spPr>
          <a:xfrm>
            <a:off x="5009558" y="4999099"/>
            <a:ext cx="1461020"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Handshake</a:t>
            </a:r>
          </a:p>
        </p:txBody>
      </p:sp>
      <p:sp>
        <p:nvSpPr>
          <p:cNvPr id="7" name="TextBox 6"/>
          <p:cNvSpPr txBox="1"/>
          <p:nvPr/>
        </p:nvSpPr>
        <p:spPr>
          <a:xfrm>
            <a:off x="4424765" y="5466574"/>
            <a:ext cx="2510760" cy="341632"/>
          </a:xfrm>
          <a:prstGeom prst="rect">
            <a:avLst/>
          </a:prstGeom>
          <a:noFill/>
        </p:spPr>
        <p:txBody>
          <a:bodyPr wrap="square" rtlCol="0">
            <a:spAutoFit/>
          </a:bodyPr>
          <a:lstStyle/>
          <a:p>
            <a:pPr>
              <a:lnSpc>
                <a:spcPct val="90000"/>
              </a:lnSpc>
              <a:spcAft>
                <a:spcPts val="300"/>
              </a:spcAft>
            </a:pPr>
            <a:r>
              <a:rPr lang="en-US" i="1" dirty="0" smtClean="0">
                <a:solidFill>
                  <a:schemeClr val="accent6"/>
                </a:solidFill>
                <a:latin typeface="Calibre Semibold" pitchFamily="34" charset="0"/>
              </a:rPr>
              <a:t>HTTP Connection </a:t>
            </a:r>
          </a:p>
        </p:txBody>
      </p:sp>
      <p:sp>
        <p:nvSpPr>
          <p:cNvPr id="8" name="TextBox 7"/>
          <p:cNvSpPr txBox="1"/>
          <p:nvPr/>
        </p:nvSpPr>
        <p:spPr>
          <a:xfrm>
            <a:off x="3922152" y="6273289"/>
            <a:ext cx="2417950" cy="341632"/>
          </a:xfrm>
          <a:prstGeom prst="rect">
            <a:avLst/>
          </a:prstGeom>
          <a:noFill/>
        </p:spPr>
        <p:txBody>
          <a:bodyPr wrap="square" rtlCol="0">
            <a:spAutoFit/>
          </a:bodyPr>
          <a:lstStyle/>
          <a:p>
            <a:pPr>
              <a:lnSpc>
                <a:spcPct val="90000"/>
              </a:lnSpc>
              <a:spcAft>
                <a:spcPts val="300"/>
              </a:spcAft>
            </a:pPr>
            <a:r>
              <a:rPr lang="en-US" i="1" dirty="0" smtClean="0">
                <a:solidFill>
                  <a:schemeClr val="accent6"/>
                </a:solidFill>
                <a:latin typeface="Calibre Semibold" pitchFamily="34" charset="0"/>
              </a:rPr>
              <a:t>TCP Connection </a:t>
            </a:r>
          </a:p>
        </p:txBody>
      </p:sp>
      <p:sp>
        <p:nvSpPr>
          <p:cNvPr id="9" name="Rectangle 8"/>
          <p:cNvSpPr/>
          <p:nvPr/>
        </p:nvSpPr>
        <p:spPr bwMode="auto">
          <a:xfrm>
            <a:off x="2235642" y="4324955"/>
            <a:ext cx="1510116" cy="362068"/>
          </a:xfrm>
          <a:prstGeom prst="rect">
            <a:avLst/>
          </a:prstGeom>
          <a:noFill/>
          <a:ln w="28575">
            <a:solidFill>
              <a:schemeClr val="bg2">
                <a:lumMod val="75000"/>
              </a:schemeClr>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smtClean="0">
                <a:solidFill>
                  <a:schemeClr val="bg2"/>
                </a:solidFill>
              </a:rPr>
              <a:t>UE</a:t>
            </a:r>
            <a:r>
              <a:rPr lang="en-US" dirty="0" smtClean="0">
                <a:solidFill>
                  <a:schemeClr val="bg1"/>
                </a:solidFill>
              </a:rPr>
              <a:t>E</a:t>
            </a:r>
          </a:p>
        </p:txBody>
      </p:sp>
      <p:sp>
        <p:nvSpPr>
          <p:cNvPr id="10" name="Rectangle 9"/>
          <p:cNvSpPr/>
          <p:nvPr/>
        </p:nvSpPr>
        <p:spPr bwMode="auto">
          <a:xfrm>
            <a:off x="6624084" y="4335026"/>
            <a:ext cx="3724491" cy="362068"/>
          </a:xfrm>
          <a:prstGeom prst="rect">
            <a:avLst/>
          </a:prstGeom>
          <a:noFill/>
          <a:ln w="28575">
            <a:solidFill>
              <a:schemeClr val="bg2">
                <a:lumMod val="75000"/>
              </a:schemeClr>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err="1" smtClean="0">
                <a:solidFill>
                  <a:schemeClr val="bg2"/>
                </a:solidFill>
              </a:rPr>
              <a:t>ProSe</a:t>
            </a:r>
            <a:r>
              <a:rPr lang="en-US" dirty="0" smtClean="0">
                <a:solidFill>
                  <a:schemeClr val="bg2"/>
                </a:solidFill>
              </a:rPr>
              <a:t> Function</a:t>
            </a:r>
          </a:p>
        </p:txBody>
      </p:sp>
      <p:cxnSp>
        <p:nvCxnSpPr>
          <p:cNvPr id="11" name="Straight Connector 10"/>
          <p:cNvCxnSpPr/>
          <p:nvPr/>
        </p:nvCxnSpPr>
        <p:spPr>
          <a:xfrm flipH="1">
            <a:off x="3339725" y="4958289"/>
            <a:ext cx="13290" cy="871215"/>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8469492" y="4958289"/>
            <a:ext cx="16837" cy="1718677"/>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 name="Left-Right Arrow 12"/>
          <p:cNvSpPr/>
          <p:nvPr/>
        </p:nvSpPr>
        <p:spPr bwMode="auto">
          <a:xfrm>
            <a:off x="3333080" y="5244827"/>
            <a:ext cx="5149702" cy="327932"/>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4" name="Rounded Rectangle 13"/>
          <p:cNvSpPr/>
          <p:nvPr/>
        </p:nvSpPr>
        <p:spPr bwMode="auto">
          <a:xfrm>
            <a:off x="2990700" y="4697094"/>
            <a:ext cx="755058" cy="268694"/>
          </a:xfrm>
          <a:prstGeom prst="roundRect">
            <a:avLst/>
          </a:prstGeom>
          <a:noFill/>
          <a:ln>
            <a:solidFill>
              <a:schemeClr val="bg2"/>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smtClean="0">
                <a:solidFill>
                  <a:schemeClr val="bg2"/>
                </a:solidFill>
              </a:rPr>
              <a:t>Port A</a:t>
            </a:r>
          </a:p>
        </p:txBody>
      </p:sp>
      <p:cxnSp>
        <p:nvCxnSpPr>
          <p:cNvPr id="15" name="Straight Connector 14"/>
          <p:cNvCxnSpPr/>
          <p:nvPr/>
        </p:nvCxnSpPr>
        <p:spPr>
          <a:xfrm flipH="1">
            <a:off x="2659464" y="4965788"/>
            <a:ext cx="13290" cy="1712931"/>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Left-Right Arrow 15"/>
          <p:cNvSpPr/>
          <p:nvPr/>
        </p:nvSpPr>
        <p:spPr bwMode="auto">
          <a:xfrm>
            <a:off x="2659463" y="5978297"/>
            <a:ext cx="5816673" cy="327932"/>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7" name="Rounded Rectangle 16"/>
          <p:cNvSpPr/>
          <p:nvPr/>
        </p:nvSpPr>
        <p:spPr bwMode="auto">
          <a:xfrm>
            <a:off x="2193112" y="4699249"/>
            <a:ext cx="755058" cy="268694"/>
          </a:xfrm>
          <a:prstGeom prst="roundRect">
            <a:avLst/>
          </a:prstGeom>
          <a:noFill/>
          <a:ln>
            <a:solidFill>
              <a:schemeClr val="bg2"/>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smtClean="0">
                <a:solidFill>
                  <a:schemeClr val="bg2"/>
                </a:solidFill>
              </a:rPr>
              <a:t>Port B</a:t>
            </a:r>
          </a:p>
        </p:txBody>
      </p:sp>
      <p:sp>
        <p:nvSpPr>
          <p:cNvPr id="21" name="TextBox 20"/>
          <p:cNvSpPr txBox="1"/>
          <p:nvPr/>
        </p:nvSpPr>
        <p:spPr>
          <a:xfrm>
            <a:off x="9101578" y="5247319"/>
            <a:ext cx="2849525" cy="964880"/>
          </a:xfrm>
          <a:prstGeom prst="rect">
            <a:avLst/>
          </a:prstGeom>
          <a:solidFill>
            <a:schemeClr val="accent4">
              <a:lumMod val="20000"/>
              <a:lumOff val="80000"/>
            </a:schemeClr>
          </a:solidFill>
        </p:spPr>
        <p:txBody>
          <a:bodyPr wrap="square" rtlCol="0">
            <a:spAutoFit/>
          </a:bodyPr>
          <a:lstStyle/>
          <a:p>
            <a:pPr marL="0" lvl="2">
              <a:lnSpc>
                <a:spcPct val="90000"/>
              </a:lnSpc>
              <a:spcAft>
                <a:spcPts val="300"/>
              </a:spcAft>
            </a:pPr>
            <a:r>
              <a:rPr lang="en-US" sz="1050" dirty="0"/>
              <a:t>Handshake resembles HTTP so that servers can handle HTTP connections as well as WebSocket connections on the same port. However the specific fields involved, and what follows after the handshake, do not conform to the HTTP protocol</a:t>
            </a:r>
            <a:r>
              <a:rPr lang="en-US" sz="1050" dirty="0" smtClean="0"/>
              <a:t>.</a:t>
            </a:r>
            <a:endParaRPr lang="en-US" sz="1050" dirty="0"/>
          </a:p>
        </p:txBody>
      </p:sp>
      <p:sp>
        <p:nvSpPr>
          <p:cNvPr id="22" name="Rounded Rectangle 21"/>
          <p:cNvSpPr/>
          <p:nvPr/>
        </p:nvSpPr>
        <p:spPr bwMode="auto">
          <a:xfrm>
            <a:off x="8108800" y="4710187"/>
            <a:ext cx="755058" cy="268694"/>
          </a:xfrm>
          <a:prstGeom prst="roundRect">
            <a:avLst/>
          </a:prstGeom>
          <a:noFill/>
          <a:ln>
            <a:solidFill>
              <a:schemeClr val="bg2"/>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200" dirty="0" smtClean="0">
                <a:solidFill>
                  <a:schemeClr val="bg2"/>
                </a:solidFill>
              </a:rPr>
              <a:t>Port 80</a:t>
            </a:r>
          </a:p>
        </p:txBody>
      </p:sp>
      <p:cxnSp>
        <p:nvCxnSpPr>
          <p:cNvPr id="24" name="Straight Arrow Connector 23"/>
          <p:cNvCxnSpPr/>
          <p:nvPr/>
        </p:nvCxnSpPr>
        <p:spPr>
          <a:xfrm flipH="1" flipV="1">
            <a:off x="8863858" y="4999099"/>
            <a:ext cx="475441" cy="245728"/>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913860" y="4970919"/>
            <a:ext cx="419061" cy="198996"/>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2160604" y="5005769"/>
            <a:ext cx="1002412" cy="460805"/>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67833" y="4939365"/>
            <a:ext cx="1350334" cy="383182"/>
          </a:xfrm>
          <a:prstGeom prst="rect">
            <a:avLst/>
          </a:prstGeom>
          <a:solidFill>
            <a:schemeClr val="accent4">
              <a:lumMod val="20000"/>
              <a:lumOff val="80000"/>
            </a:schemeClr>
          </a:solidFill>
        </p:spPr>
        <p:txBody>
          <a:bodyPr wrap="square" rtlCol="0">
            <a:spAutoFit/>
          </a:bodyPr>
          <a:lstStyle/>
          <a:p>
            <a:pPr marL="0" lvl="2">
              <a:lnSpc>
                <a:spcPct val="90000"/>
              </a:lnSpc>
              <a:spcAft>
                <a:spcPts val="300"/>
              </a:spcAft>
            </a:pPr>
            <a:r>
              <a:rPr lang="en-US" sz="1050" dirty="0" smtClean="0"/>
              <a:t>Client port used for HTTP connection.</a:t>
            </a:r>
            <a:endParaRPr lang="en-US" sz="1050" dirty="0"/>
          </a:p>
        </p:txBody>
      </p:sp>
      <p:sp>
        <p:nvSpPr>
          <p:cNvPr id="31" name="TextBox 30"/>
          <p:cNvSpPr txBox="1"/>
          <p:nvPr/>
        </p:nvSpPr>
        <p:spPr>
          <a:xfrm>
            <a:off x="595423" y="5507050"/>
            <a:ext cx="1737498" cy="383182"/>
          </a:xfrm>
          <a:prstGeom prst="rect">
            <a:avLst/>
          </a:prstGeom>
          <a:solidFill>
            <a:schemeClr val="accent4">
              <a:lumMod val="20000"/>
              <a:lumOff val="80000"/>
            </a:schemeClr>
          </a:solidFill>
        </p:spPr>
        <p:txBody>
          <a:bodyPr wrap="square" rtlCol="0">
            <a:spAutoFit/>
          </a:bodyPr>
          <a:lstStyle/>
          <a:p>
            <a:pPr marL="0" lvl="2">
              <a:lnSpc>
                <a:spcPct val="90000"/>
              </a:lnSpc>
              <a:spcAft>
                <a:spcPts val="300"/>
              </a:spcAft>
            </a:pPr>
            <a:r>
              <a:rPr lang="en-US" sz="1050" dirty="0" smtClean="0"/>
              <a:t>Client port used for WebSocket connection</a:t>
            </a:r>
            <a:endParaRPr lang="en-US" sz="1050" dirty="0"/>
          </a:p>
        </p:txBody>
      </p:sp>
    </p:spTree>
    <p:extLst>
      <p:ext uri="{BB962C8B-B14F-4D97-AF65-F5344CB8AC3E}">
        <p14:creationId xmlns:p14="http://schemas.microsoft.com/office/powerpoint/2010/main" val="3751353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3325526"/>
          </a:xfrm>
        </p:spPr>
        <p:txBody>
          <a:bodyPr/>
          <a:lstStyle/>
          <a:p>
            <a:r>
              <a:rPr lang="en-US" dirty="0" smtClean="0"/>
              <a:t>Pros:</a:t>
            </a:r>
          </a:p>
          <a:p>
            <a:pPr lvl="1"/>
            <a:r>
              <a:rPr lang="en-US" dirty="0" smtClean="0"/>
              <a:t>Uses one TCP connection for bi-directional traffic. No need for polling. </a:t>
            </a:r>
          </a:p>
          <a:p>
            <a:pPr lvl="1"/>
            <a:r>
              <a:rPr lang="en-US" dirty="0" smtClean="0"/>
              <a:t>Reduced header overhead (no HTTP header for </a:t>
            </a:r>
            <a:r>
              <a:rPr lang="en-US" dirty="0" err="1" smtClean="0"/>
              <a:t>websocket</a:t>
            </a:r>
            <a:r>
              <a:rPr lang="en-US" dirty="0" smtClean="0"/>
              <a:t> traffic)</a:t>
            </a:r>
          </a:p>
          <a:p>
            <a:pPr lvl="1"/>
            <a:r>
              <a:rPr lang="en-US" dirty="0" smtClean="0"/>
              <a:t>IETF Standards  (RFC )</a:t>
            </a:r>
          </a:p>
          <a:p>
            <a:r>
              <a:rPr lang="en-US" dirty="0" smtClean="0"/>
              <a:t>Cons:</a:t>
            </a:r>
          </a:p>
          <a:p>
            <a:pPr lvl="1"/>
            <a:r>
              <a:rPr lang="en-US" dirty="0" smtClean="0"/>
              <a:t>Weak relation to HTTP</a:t>
            </a:r>
            <a:endParaRPr lang="en-US" dirty="0"/>
          </a:p>
          <a:p>
            <a:pPr lvl="2"/>
            <a:r>
              <a:rPr lang="en-US" dirty="0" smtClean="0"/>
              <a:t>WebSocket may be regarded as a separate protocol because it has its own message framing and protocol-level control signaling (e.g. </a:t>
            </a:r>
            <a:r>
              <a:rPr lang="en-US" dirty="0" err="1" smtClean="0"/>
              <a:t>ping-pong</a:t>
            </a:r>
            <a:r>
              <a:rPr lang="en-US" dirty="0" smtClean="0"/>
              <a:t> message)</a:t>
            </a:r>
          </a:p>
          <a:p>
            <a:pPr lvl="2"/>
            <a:r>
              <a:rPr lang="en-US" dirty="0"/>
              <a:t>Specific fields used in handshake and in data sending after handshake do not conform to the HTTP protocol</a:t>
            </a:r>
            <a:endParaRPr lang="en-US" dirty="0" smtClean="0"/>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a:t>
            </a:r>
            <a:r>
              <a:rPr lang="en-US" dirty="0"/>
              <a:t>options (cont.)</a:t>
            </a:r>
          </a:p>
        </p:txBody>
      </p:sp>
      <p:sp>
        <p:nvSpPr>
          <p:cNvPr id="4" name="Text Placeholder 3"/>
          <p:cNvSpPr>
            <a:spLocks noGrp="1"/>
          </p:cNvSpPr>
          <p:nvPr>
            <p:ph type="body" idx="13"/>
          </p:nvPr>
        </p:nvSpPr>
        <p:spPr>
          <a:xfrm>
            <a:off x="283464" y="1096841"/>
            <a:ext cx="11430000" cy="904863"/>
          </a:xfrm>
        </p:spPr>
        <p:txBody>
          <a:bodyPr/>
          <a:lstStyle/>
          <a:p>
            <a:r>
              <a:rPr lang="en-US" sz="2800" dirty="0" smtClean="0"/>
              <a:t>#5: WebSocket</a:t>
            </a:r>
            <a:r>
              <a:rPr lang="en-US" sz="2800" dirty="0"/>
              <a:t> (cont.)</a:t>
            </a:r>
          </a:p>
          <a:p>
            <a:endParaRPr lang="en-US" sz="2800" dirty="0"/>
          </a:p>
        </p:txBody>
      </p:sp>
    </p:spTree>
    <p:extLst>
      <p:ext uri="{BB962C8B-B14F-4D97-AF65-F5344CB8AC3E}">
        <p14:creationId xmlns:p14="http://schemas.microsoft.com/office/powerpoint/2010/main" val="1398531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3" y="1151177"/>
            <a:ext cx="11957822" cy="2289858"/>
          </a:xfrm>
        </p:spPr>
        <p:txBody>
          <a:bodyPr/>
          <a:lstStyle/>
          <a:p>
            <a:endParaRPr lang="en-US" dirty="0" smtClean="0"/>
          </a:p>
          <a:p>
            <a:endParaRPr lang="en-US" dirty="0" smtClean="0"/>
          </a:p>
          <a:p>
            <a:r>
              <a:rPr lang="en-US" dirty="0" smtClean="0"/>
              <a:t>We propose to use HTTP with long polling enhanced with the following feature from BOSH for EPC-level </a:t>
            </a:r>
            <a:r>
              <a:rPr lang="en-US" dirty="0" err="1" smtClean="0"/>
              <a:t>ProSe</a:t>
            </a:r>
            <a:r>
              <a:rPr lang="en-US" smtClean="0"/>
              <a:t> discovery:</a:t>
            </a:r>
            <a:endParaRPr lang="en-US" dirty="0"/>
          </a:p>
          <a:p>
            <a:pPr lvl="1"/>
            <a:r>
              <a:rPr lang="en-GB" dirty="0"/>
              <a:t>If the UE is </a:t>
            </a:r>
            <a:r>
              <a:rPr lang="en-GB" dirty="0" smtClean="0"/>
              <a:t>triggered </a:t>
            </a:r>
            <a:r>
              <a:rPr lang="en-GB" dirty="0"/>
              <a:t>to </a:t>
            </a:r>
            <a:r>
              <a:rPr lang="en-GB" dirty="0" smtClean="0"/>
              <a:t>initiate </a:t>
            </a:r>
            <a:r>
              <a:rPr lang="en-GB" dirty="0"/>
              <a:t>a new </a:t>
            </a:r>
            <a:r>
              <a:rPr lang="en-GB" dirty="0" err="1"/>
              <a:t>ProSe</a:t>
            </a:r>
            <a:r>
              <a:rPr lang="en-GB" dirty="0"/>
              <a:t> transaction to the </a:t>
            </a:r>
            <a:r>
              <a:rPr lang="en-GB" dirty="0" err="1"/>
              <a:t>ProSe</a:t>
            </a:r>
            <a:r>
              <a:rPr lang="en-GB" dirty="0"/>
              <a:t> Function while it has a pending HTTP polling request, the UE </a:t>
            </a:r>
            <a:r>
              <a:rPr lang="en-GB" dirty="0" smtClean="0"/>
              <a:t>opens </a:t>
            </a:r>
            <a:r>
              <a:rPr lang="en-GB" dirty="0"/>
              <a:t>another HTTP connection to the </a:t>
            </a:r>
            <a:r>
              <a:rPr lang="en-GB" dirty="0" err="1"/>
              <a:t>ProSe</a:t>
            </a:r>
            <a:r>
              <a:rPr lang="en-GB" dirty="0"/>
              <a:t> </a:t>
            </a:r>
            <a:r>
              <a:rPr lang="en-GB" dirty="0" smtClean="0"/>
              <a:t>Function </a:t>
            </a:r>
            <a:r>
              <a:rPr lang="en-GB" dirty="0"/>
              <a:t>to send the new request</a:t>
            </a:r>
            <a:endParaRPr lang="en-US" dirty="0" smtClean="0"/>
          </a:p>
        </p:txBody>
      </p:sp>
      <p:sp>
        <p:nvSpPr>
          <p:cNvPr id="3" name="Title 2"/>
          <p:cNvSpPr>
            <a:spLocks noGrp="1"/>
          </p:cNvSpPr>
          <p:nvPr>
            <p:ph type="title"/>
          </p:nvPr>
        </p:nvSpPr>
        <p:spPr>
          <a:xfrm>
            <a:off x="283464" y="609020"/>
            <a:ext cx="11430000" cy="507831"/>
          </a:xfrm>
        </p:spPr>
        <p:txBody>
          <a:bodyPr/>
          <a:lstStyle/>
          <a:p>
            <a:r>
              <a:rPr lang="en-US" dirty="0" smtClean="0"/>
              <a:t>Proposed way forward</a:t>
            </a:r>
            <a:endParaRPr lang="en-US" dirty="0"/>
          </a:p>
        </p:txBody>
      </p:sp>
    </p:spTree>
    <p:extLst>
      <p:ext uri="{BB962C8B-B14F-4D97-AF65-F5344CB8AC3E}">
        <p14:creationId xmlns:p14="http://schemas.microsoft.com/office/powerpoint/2010/main" val="2989070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55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933395"/>
            <a:ext cx="11430000" cy="3345531"/>
          </a:xfrm>
        </p:spPr>
        <p:txBody>
          <a:bodyPr/>
          <a:lstStyle/>
          <a:p>
            <a:r>
              <a:rPr lang="en-US" dirty="0" smtClean="0">
                <a:solidFill>
                  <a:schemeClr val="tx1"/>
                </a:solidFill>
              </a:rPr>
              <a:t>Introduction</a:t>
            </a:r>
          </a:p>
          <a:p>
            <a:pPr marL="0" indent="0">
              <a:buNone/>
            </a:pPr>
            <a:endParaRPr lang="en-US" sz="800" dirty="0" smtClean="0">
              <a:solidFill>
                <a:schemeClr val="tx1"/>
              </a:solidFill>
            </a:endParaRPr>
          </a:p>
          <a:p>
            <a:r>
              <a:rPr lang="en-US" dirty="0" smtClean="0"/>
              <a:t>Possible options for HTTP for EPC-level </a:t>
            </a:r>
            <a:r>
              <a:rPr lang="en-US" dirty="0" err="1" smtClean="0"/>
              <a:t>ProSe</a:t>
            </a:r>
            <a:r>
              <a:rPr lang="en-US" dirty="0" smtClean="0"/>
              <a:t> Discovery</a:t>
            </a:r>
          </a:p>
          <a:p>
            <a:pPr lvl="1"/>
            <a:r>
              <a:rPr lang="en-US" dirty="0" smtClean="0"/>
              <a:t>HTTP with SMS </a:t>
            </a:r>
            <a:r>
              <a:rPr lang="en-US" dirty="0"/>
              <a:t>push</a:t>
            </a:r>
          </a:p>
          <a:p>
            <a:pPr lvl="1"/>
            <a:r>
              <a:rPr lang="en-US" dirty="0" smtClean="0"/>
              <a:t>HTTP long polling</a:t>
            </a:r>
          </a:p>
          <a:p>
            <a:pPr lvl="1"/>
            <a:r>
              <a:rPr lang="en-US" dirty="0" smtClean="0"/>
              <a:t>HTTP streaming</a:t>
            </a:r>
          </a:p>
          <a:p>
            <a:pPr lvl="1"/>
            <a:r>
              <a:rPr lang="en-US" dirty="0" smtClean="0"/>
              <a:t>BOSH (variant of HTTP long polling)</a:t>
            </a:r>
          </a:p>
          <a:p>
            <a:pPr lvl="1"/>
            <a:r>
              <a:rPr lang="en-US" dirty="0" smtClean="0"/>
              <a:t>WebSocket</a:t>
            </a:r>
          </a:p>
          <a:p>
            <a:pPr marL="0" indent="0">
              <a:buNone/>
            </a:pPr>
            <a:r>
              <a:rPr lang="en-US" sz="800" dirty="0" smtClean="0"/>
              <a:t>	</a:t>
            </a:r>
          </a:p>
          <a:p>
            <a:r>
              <a:rPr lang="en-US" dirty="0" smtClean="0"/>
              <a:t>Proposed way forward</a:t>
            </a:r>
            <a:endParaRPr lang="en-US" dirty="0"/>
          </a:p>
        </p:txBody>
      </p:sp>
      <p:sp>
        <p:nvSpPr>
          <p:cNvPr id="3" name="Title 2"/>
          <p:cNvSpPr>
            <a:spLocks noGrp="1"/>
          </p:cNvSpPr>
          <p:nvPr>
            <p:ph type="title"/>
          </p:nvPr>
        </p:nvSpPr>
        <p:spPr>
          <a:xfrm>
            <a:off x="283464" y="736616"/>
            <a:ext cx="11430000" cy="507831"/>
          </a:xfrm>
        </p:spPr>
        <p:txBody>
          <a:bodyPr/>
          <a:lstStyle/>
          <a:p>
            <a:r>
              <a:rPr lang="en-US" dirty="0" smtClean="0"/>
              <a:t>Agenda</a:t>
            </a:r>
            <a:endParaRPr lang="en-US" dirty="0"/>
          </a:p>
        </p:txBody>
      </p:sp>
    </p:spTree>
    <p:extLst>
      <p:ext uri="{BB962C8B-B14F-4D97-AF65-F5344CB8AC3E}">
        <p14:creationId xmlns:p14="http://schemas.microsoft.com/office/powerpoint/2010/main" val="88118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454910"/>
            <a:ext cx="11430000" cy="5179880"/>
          </a:xfrm>
        </p:spPr>
        <p:txBody>
          <a:bodyPr/>
          <a:lstStyle/>
          <a:p>
            <a:r>
              <a:rPr lang="en-GB" dirty="0" smtClean="0"/>
              <a:t>CT1 needs to decide which transport protocol to use for </a:t>
            </a:r>
            <a:r>
              <a:rPr lang="en-GB" dirty="0" err="1" smtClean="0"/>
              <a:t>ProSe</a:t>
            </a:r>
            <a:r>
              <a:rPr lang="en-GB" dirty="0" smtClean="0"/>
              <a:t> direct discovery and EPC-level </a:t>
            </a:r>
            <a:r>
              <a:rPr lang="en-GB" dirty="0" err="1" smtClean="0"/>
              <a:t>ProSe</a:t>
            </a:r>
            <a:r>
              <a:rPr lang="en-GB" dirty="0" smtClean="0"/>
              <a:t> discovery over PC3</a:t>
            </a:r>
          </a:p>
          <a:p>
            <a:pPr lvl="1"/>
            <a:r>
              <a:rPr lang="en-GB" dirty="0" smtClean="0"/>
              <a:t>Technical vote on HTTP vs SIP at CT1#88 (July 2014)</a:t>
            </a:r>
          </a:p>
          <a:p>
            <a:pPr lvl="1"/>
            <a:endParaRPr lang="en-GB" sz="800" dirty="0" smtClean="0"/>
          </a:p>
          <a:p>
            <a:r>
              <a:rPr lang="en-GB" dirty="0" smtClean="0"/>
              <a:t>HTTP is a very good fit for </a:t>
            </a:r>
            <a:r>
              <a:rPr lang="en-GB" dirty="0" err="1" smtClean="0"/>
              <a:t>ProSe</a:t>
            </a:r>
            <a:r>
              <a:rPr lang="en-GB" dirty="0" smtClean="0"/>
              <a:t> direct discovery and no potential issues with using HTTP for that feature have been identified</a:t>
            </a:r>
          </a:p>
          <a:p>
            <a:pPr lvl="1"/>
            <a:endParaRPr lang="en-GB" sz="800" dirty="0" smtClean="0"/>
          </a:p>
          <a:p>
            <a:r>
              <a:rPr lang="en-GB" dirty="0" smtClean="0"/>
              <a:t>Some companies have concerns with using HTTP for EPC-level </a:t>
            </a:r>
            <a:r>
              <a:rPr lang="en-GB" dirty="0" err="1" smtClean="0"/>
              <a:t>ProSe</a:t>
            </a:r>
            <a:r>
              <a:rPr lang="en-GB" dirty="0" smtClean="0"/>
              <a:t> discovery</a:t>
            </a:r>
          </a:p>
          <a:p>
            <a:pPr lvl="1"/>
            <a:r>
              <a:rPr lang="en-GB" dirty="0" smtClean="0"/>
              <a:t>Concerns are mostly about how to achieve  server-initiated transactions for</a:t>
            </a:r>
          </a:p>
          <a:p>
            <a:pPr lvl="2"/>
            <a:r>
              <a:rPr lang="en-GB" dirty="0" smtClean="0"/>
              <a:t>Proximity Alert</a:t>
            </a:r>
          </a:p>
          <a:p>
            <a:pPr lvl="2"/>
            <a:r>
              <a:rPr lang="en-GB" dirty="0"/>
              <a:t>Proximity Request </a:t>
            </a:r>
            <a:r>
              <a:rPr lang="en-GB" dirty="0" smtClean="0"/>
              <a:t>Validation</a:t>
            </a:r>
          </a:p>
          <a:p>
            <a:pPr lvl="2"/>
            <a:r>
              <a:rPr lang="en-GB" dirty="0" smtClean="0"/>
              <a:t>Network-initiated Cancel Proximity Request</a:t>
            </a:r>
          </a:p>
          <a:p>
            <a:pPr lvl="2"/>
            <a:r>
              <a:rPr lang="en-GB" dirty="0" smtClean="0"/>
              <a:t>Network-initiated UE de-registration</a:t>
            </a:r>
          </a:p>
          <a:p>
            <a:pPr lvl="2"/>
            <a:endParaRPr lang="en-GB" sz="800" dirty="0" smtClean="0"/>
          </a:p>
          <a:p>
            <a:r>
              <a:rPr lang="en-US" dirty="0" smtClean="0"/>
              <a:t>Several </a:t>
            </a:r>
            <a:r>
              <a:rPr lang="en-US" dirty="0"/>
              <a:t>options are available to enable server-initiated transactions with HTTP </a:t>
            </a:r>
          </a:p>
          <a:p>
            <a:pPr lvl="1"/>
            <a:r>
              <a:rPr lang="en-US" dirty="0" smtClean="0"/>
              <a:t>Their </a:t>
            </a:r>
            <a:r>
              <a:rPr lang="en-US" dirty="0"/>
              <a:t>pros and cons need to be evaluated to select the option best suited to EPC-level discovery </a:t>
            </a:r>
          </a:p>
        </p:txBody>
      </p:sp>
      <p:sp>
        <p:nvSpPr>
          <p:cNvPr id="3" name="Title 2"/>
          <p:cNvSpPr>
            <a:spLocks noGrp="1"/>
          </p:cNvSpPr>
          <p:nvPr>
            <p:ph type="title"/>
          </p:nvPr>
        </p:nvSpPr>
        <p:spPr/>
        <p:txBody>
          <a:bodyPr/>
          <a:lstStyle/>
          <a:p>
            <a:r>
              <a:rPr lang="en-US" dirty="0" smtClean="0"/>
              <a:t>Introduction</a:t>
            </a:r>
            <a:endParaRPr lang="en-US" dirty="0"/>
          </a:p>
        </p:txBody>
      </p:sp>
    </p:spTree>
    <p:extLst>
      <p:ext uri="{BB962C8B-B14F-4D97-AF65-F5344CB8AC3E}">
        <p14:creationId xmlns:p14="http://schemas.microsoft.com/office/powerpoint/2010/main" val="3398094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87130"/>
            <a:ext cx="11430000" cy="4741298"/>
          </a:xfrm>
        </p:spPr>
        <p:txBody>
          <a:bodyPr/>
          <a:lstStyle/>
          <a:p>
            <a:r>
              <a:rPr lang="en-US" dirty="0" smtClean="0"/>
              <a:t>Server sends SMS to UE to trigger UE to initiate HTTP session</a:t>
            </a:r>
          </a:p>
          <a:p>
            <a:r>
              <a:rPr lang="en-US" dirty="0" smtClean="0"/>
              <a:t>Pros</a:t>
            </a:r>
          </a:p>
          <a:p>
            <a:pPr lvl="1"/>
            <a:r>
              <a:rPr lang="en-US" dirty="0" smtClean="0"/>
              <a:t>Simple</a:t>
            </a:r>
          </a:p>
          <a:p>
            <a:pPr lvl="1"/>
            <a:r>
              <a:rPr lang="en-US" dirty="0" smtClean="0"/>
              <a:t>Widely used</a:t>
            </a:r>
          </a:p>
          <a:p>
            <a:r>
              <a:rPr lang="en-US" dirty="0" smtClean="0"/>
              <a:t>Cons</a:t>
            </a:r>
          </a:p>
          <a:p>
            <a:pPr lvl="1"/>
            <a:r>
              <a:rPr lang="en-US" dirty="0" smtClean="0"/>
              <a:t>Latency</a:t>
            </a:r>
          </a:p>
          <a:p>
            <a:pPr lvl="2"/>
            <a:r>
              <a:rPr lang="en-US" dirty="0" smtClean="0"/>
              <a:t>Delivery time = SMS delivery time + HTTP request time + HTTP response time</a:t>
            </a:r>
          </a:p>
          <a:p>
            <a:pPr lvl="2"/>
            <a:r>
              <a:rPr lang="en-US" dirty="0" smtClean="0"/>
              <a:t>a </a:t>
            </a:r>
            <a:r>
              <a:rPr lang="en-US" dirty="0"/>
              <a:t>dedicated SMSC would mitigate the delay</a:t>
            </a:r>
            <a:endParaRPr lang="en-US" dirty="0" smtClean="0"/>
          </a:p>
          <a:p>
            <a:pPr lvl="1"/>
            <a:r>
              <a:rPr lang="en-US" dirty="0" smtClean="0"/>
              <a:t>Requires SMS support at UE</a:t>
            </a:r>
          </a:p>
          <a:p>
            <a:pPr lvl="2"/>
            <a:r>
              <a:rPr lang="en-US" dirty="0" smtClean="0"/>
              <a:t>Seems unlikely that </a:t>
            </a:r>
            <a:r>
              <a:rPr lang="en-US" dirty="0" err="1" smtClean="0"/>
              <a:t>ProSe</a:t>
            </a:r>
            <a:r>
              <a:rPr lang="en-US" dirty="0" smtClean="0"/>
              <a:t> UEs won’t support SMS, but some companies did see this as an issue in CT1</a:t>
            </a:r>
          </a:p>
          <a:p>
            <a:pPr lvl="1"/>
            <a:r>
              <a:rPr lang="en-US" dirty="0" smtClean="0"/>
              <a:t>Requires </a:t>
            </a:r>
            <a:r>
              <a:rPr lang="en-US" dirty="0" err="1" smtClean="0"/>
              <a:t>ProSe</a:t>
            </a:r>
            <a:r>
              <a:rPr lang="en-US" dirty="0" smtClean="0"/>
              <a:t> Function to know UE’s phone number</a:t>
            </a:r>
          </a:p>
          <a:p>
            <a:pPr lvl="2"/>
            <a:r>
              <a:rPr lang="en-US" dirty="0" smtClean="0"/>
              <a:t>Should not be an issue for </a:t>
            </a:r>
            <a:r>
              <a:rPr lang="en-US" dirty="0" err="1" smtClean="0"/>
              <a:t>ProSe</a:t>
            </a:r>
            <a:r>
              <a:rPr lang="en-US" dirty="0" smtClean="0"/>
              <a:t> Function in HPLMN</a:t>
            </a:r>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a:t>
            </a:r>
            <a:endParaRPr lang="en-US" dirty="0"/>
          </a:p>
        </p:txBody>
      </p:sp>
      <p:sp>
        <p:nvSpPr>
          <p:cNvPr id="4" name="Text Placeholder 3"/>
          <p:cNvSpPr>
            <a:spLocks noGrp="1"/>
          </p:cNvSpPr>
          <p:nvPr>
            <p:ph type="body" idx="13"/>
          </p:nvPr>
        </p:nvSpPr>
        <p:spPr>
          <a:xfrm>
            <a:off x="283464" y="1096841"/>
            <a:ext cx="11430000" cy="409343"/>
          </a:xfrm>
        </p:spPr>
        <p:txBody>
          <a:bodyPr/>
          <a:lstStyle/>
          <a:p>
            <a:r>
              <a:rPr lang="en-US" sz="2800" dirty="0" smtClean="0"/>
              <a:t>#1: HTTP with SMS push</a:t>
            </a:r>
            <a:endParaRPr lang="en-US" sz="2800" dirty="0"/>
          </a:p>
        </p:txBody>
      </p:sp>
    </p:spTree>
    <p:extLst>
      <p:ext uri="{BB962C8B-B14F-4D97-AF65-F5344CB8AC3E}">
        <p14:creationId xmlns:p14="http://schemas.microsoft.com/office/powerpoint/2010/main" val="2389507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3" y="1587130"/>
            <a:ext cx="11957822" cy="4430444"/>
          </a:xfrm>
        </p:spPr>
        <p:txBody>
          <a:bodyPr/>
          <a:lstStyle/>
          <a:p>
            <a:r>
              <a:rPr lang="en-US" dirty="0" smtClean="0"/>
              <a:t>From RFC 6202 (informational) : </a:t>
            </a:r>
          </a:p>
          <a:p>
            <a:pPr lvl="1"/>
            <a:r>
              <a:rPr lang="en-US" sz="1800" dirty="0" smtClean="0"/>
              <a:t>“The </a:t>
            </a:r>
            <a:r>
              <a:rPr lang="en-US" sz="1800" dirty="0"/>
              <a:t>server attempts to "hold open" (not immediately reply to) each HTTP request, responding only when there are events to deliver. In this way, there is always a pending request to which the server can reply for the purpose of delivering events as they occur, thereby minimizing the latency in message delivery</a:t>
            </a:r>
            <a:r>
              <a:rPr lang="en-US" sz="1800" dirty="0" smtClean="0"/>
              <a:t>.”</a:t>
            </a:r>
          </a:p>
          <a:p>
            <a:r>
              <a:rPr lang="en-US" dirty="0" smtClean="0"/>
              <a:t>In practice:</a:t>
            </a:r>
          </a:p>
          <a:p>
            <a:pPr lvl="1">
              <a:buFont typeface="+mj-lt"/>
              <a:buAutoNum type="arabicPeriod"/>
            </a:pPr>
            <a:r>
              <a:rPr lang="en-US" sz="1800" dirty="0" smtClean="0"/>
              <a:t>Client sends request</a:t>
            </a:r>
          </a:p>
          <a:p>
            <a:pPr lvl="1">
              <a:buFont typeface="+mj-lt"/>
              <a:buAutoNum type="arabicPeriod"/>
            </a:pPr>
            <a:r>
              <a:rPr lang="en-US" sz="1800" dirty="0" smtClean="0"/>
              <a:t>Server </a:t>
            </a:r>
            <a:r>
              <a:rPr lang="en-US" sz="1800" dirty="0"/>
              <a:t>defers its response until </a:t>
            </a:r>
            <a:r>
              <a:rPr lang="en-US" sz="1800" dirty="0" smtClean="0"/>
              <a:t>new data for client is </a:t>
            </a:r>
            <a:r>
              <a:rPr lang="en-US" sz="1800" dirty="0"/>
              <a:t>available or until a particular status or timeout has </a:t>
            </a:r>
            <a:r>
              <a:rPr lang="en-US" sz="1800" dirty="0" smtClean="0"/>
              <a:t>occurred</a:t>
            </a:r>
          </a:p>
          <a:p>
            <a:pPr lvl="1">
              <a:buFont typeface="+mj-lt"/>
              <a:buAutoNum type="arabicPeriod"/>
            </a:pPr>
            <a:r>
              <a:rPr lang="en-US" sz="1800" dirty="0" smtClean="0"/>
              <a:t>When server closes connection after sending response, client processes new data (if any), wait for a pre-defined time (can be zero) and then sends a new request (i.e., back to Step 1.)</a:t>
            </a:r>
          </a:p>
          <a:p>
            <a:r>
              <a:rPr lang="en-US" dirty="0" smtClean="0"/>
              <a:t>HTTP </a:t>
            </a:r>
            <a:r>
              <a:rPr lang="en-US" dirty="0"/>
              <a:t>long polling mechanism can be applied to either persistent or non-persistent HTTP connections. </a:t>
            </a:r>
            <a:endParaRPr lang="en-US" dirty="0" smtClean="0"/>
          </a:p>
          <a:p>
            <a:pPr lvl="1"/>
            <a:r>
              <a:rPr lang="en-US" sz="1800" dirty="0" smtClean="0"/>
              <a:t>The </a:t>
            </a:r>
            <a:r>
              <a:rPr lang="en-US" sz="1800" dirty="0"/>
              <a:t>use of persistent HTTP connections will avoid the additional overhead of establishing a new TCP/IP </a:t>
            </a:r>
            <a:r>
              <a:rPr lang="en-US" sz="1800" dirty="0" smtClean="0"/>
              <a:t>connection </a:t>
            </a:r>
            <a:r>
              <a:rPr lang="en-US" sz="1800" dirty="0"/>
              <a:t>for every long poll request</a:t>
            </a:r>
            <a:r>
              <a:rPr lang="en-US" sz="1800" dirty="0" smtClean="0"/>
              <a:t>.</a:t>
            </a:r>
          </a:p>
          <a:p>
            <a:pPr lvl="1"/>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96841"/>
            <a:ext cx="11430000" cy="409343"/>
          </a:xfrm>
        </p:spPr>
        <p:txBody>
          <a:bodyPr/>
          <a:lstStyle/>
          <a:p>
            <a:r>
              <a:rPr lang="en-US" sz="2800" dirty="0" smtClean="0"/>
              <a:t>#2: HTTP with long polling</a:t>
            </a:r>
            <a:endParaRPr lang="en-US" sz="2800" dirty="0"/>
          </a:p>
        </p:txBody>
      </p:sp>
    </p:spTree>
    <p:extLst>
      <p:ext uri="{BB962C8B-B14F-4D97-AF65-F5344CB8AC3E}">
        <p14:creationId xmlns:p14="http://schemas.microsoft.com/office/powerpoint/2010/main" val="2444241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7622" y="5444488"/>
            <a:ext cx="11430000" cy="867930"/>
          </a:xfrm>
        </p:spPr>
        <p:txBody>
          <a:bodyPr/>
          <a:lstStyle/>
          <a:p>
            <a:r>
              <a:rPr lang="en-US" dirty="0" smtClean="0"/>
              <a:t>One HTTP  response could include multiple alerts for the same UE, if desired</a:t>
            </a:r>
          </a:p>
          <a:p>
            <a:r>
              <a:rPr lang="en-US" dirty="0" smtClean="0"/>
              <a:t>If server has no data to send, it sends an empty HTTP response when </a:t>
            </a:r>
            <a:r>
              <a:rPr lang="en-US" dirty="0" err="1" smtClean="0"/>
              <a:t>wait_time</a:t>
            </a:r>
            <a:r>
              <a:rPr lang="en-US" dirty="0" smtClean="0"/>
              <a:t> expires</a:t>
            </a:r>
            <a:endParaRPr lang="en-US" dirty="0"/>
          </a:p>
        </p:txBody>
      </p:sp>
      <p:sp>
        <p:nvSpPr>
          <p:cNvPr id="3" name="Title 2"/>
          <p:cNvSpPr>
            <a:spLocks noGrp="1"/>
          </p:cNvSpPr>
          <p:nvPr>
            <p:ph type="title"/>
          </p:nvPr>
        </p:nvSpPr>
        <p:spPr/>
        <p:txBody>
          <a:bodyPr/>
          <a:lstStyle/>
          <a:p>
            <a:r>
              <a:rPr lang="en-US" dirty="0" smtClean="0"/>
              <a:t>Signaling </a:t>
            </a:r>
            <a:r>
              <a:rPr lang="en-US" dirty="0"/>
              <a:t>f</a:t>
            </a:r>
            <a:r>
              <a:rPr lang="en-US" dirty="0" smtClean="0"/>
              <a:t>low example (HTTP Long-Polling)</a:t>
            </a:r>
            <a:endParaRPr lang="en-US" dirty="0"/>
          </a:p>
        </p:txBody>
      </p:sp>
      <p:sp>
        <p:nvSpPr>
          <p:cNvPr id="4" name="Text Placeholder 3"/>
          <p:cNvSpPr>
            <a:spLocks noGrp="1"/>
          </p:cNvSpPr>
          <p:nvPr>
            <p:ph type="body" idx="13"/>
          </p:nvPr>
        </p:nvSpPr>
        <p:spPr/>
        <p:txBody>
          <a:bodyPr/>
          <a:lstStyle/>
          <a:p>
            <a:r>
              <a:rPr lang="en-US" dirty="0" smtClean="0"/>
              <a:t>Proximity Alert Procedure</a:t>
            </a:r>
            <a:endParaRPr lang="en-US" dirty="0"/>
          </a:p>
        </p:txBody>
      </p:sp>
      <p:cxnSp>
        <p:nvCxnSpPr>
          <p:cNvPr id="6" name="Straight Connector 5"/>
          <p:cNvCxnSpPr/>
          <p:nvPr/>
        </p:nvCxnSpPr>
        <p:spPr>
          <a:xfrm>
            <a:off x="1844161" y="2273137"/>
            <a:ext cx="0" cy="3181983"/>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71288" y="2177443"/>
            <a:ext cx="38986" cy="3277677"/>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408224" y="1835811"/>
            <a:ext cx="925034"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UE A</a:t>
            </a:r>
          </a:p>
        </p:txBody>
      </p:sp>
      <p:sp>
        <p:nvSpPr>
          <p:cNvPr id="9" name="TextBox 8"/>
          <p:cNvSpPr txBox="1"/>
          <p:nvPr/>
        </p:nvSpPr>
        <p:spPr>
          <a:xfrm>
            <a:off x="6410225" y="1592603"/>
            <a:ext cx="1322126" cy="590931"/>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ProSe</a:t>
            </a:r>
            <a:r>
              <a:rPr lang="en-US" dirty="0" smtClean="0">
                <a:solidFill>
                  <a:schemeClr val="tx1">
                    <a:lumMod val="75000"/>
                    <a:lumOff val="25000"/>
                  </a:schemeClr>
                </a:solidFill>
                <a:latin typeface="Calibre Semibold" pitchFamily="34" charset="0"/>
              </a:rPr>
              <a:t> Function A</a:t>
            </a:r>
          </a:p>
        </p:txBody>
      </p:sp>
      <p:cxnSp>
        <p:nvCxnSpPr>
          <p:cNvPr id="11" name="Straight Arrow Connector 10"/>
          <p:cNvCxnSpPr/>
          <p:nvPr/>
        </p:nvCxnSpPr>
        <p:spPr>
          <a:xfrm flipV="1">
            <a:off x="1844161" y="2515667"/>
            <a:ext cx="5170969" cy="10633"/>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865426" y="4126777"/>
            <a:ext cx="5160336" cy="1"/>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181205" y="2155619"/>
            <a:ext cx="2815557"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Poll (</a:t>
            </a:r>
            <a:r>
              <a:rPr lang="en-US" dirty="0" err="1" smtClean="0">
                <a:solidFill>
                  <a:schemeClr val="tx1">
                    <a:lumMod val="75000"/>
                    <a:lumOff val="25000"/>
                  </a:schemeClr>
                </a:solidFill>
                <a:latin typeface="Calibre Semibold" pitchFamily="34" charset="0"/>
              </a:rPr>
              <a:t>wait_time</a:t>
            </a:r>
            <a:r>
              <a:rPr lang="en-US" dirty="0" smtClean="0">
                <a:solidFill>
                  <a:schemeClr val="tx1">
                    <a:lumMod val="75000"/>
                    <a:lumOff val="25000"/>
                  </a:schemeClr>
                </a:solidFill>
                <a:latin typeface="Calibre Semibold" pitchFamily="34" charset="0"/>
              </a:rPr>
              <a:t>)</a:t>
            </a:r>
          </a:p>
        </p:txBody>
      </p:sp>
      <p:sp>
        <p:nvSpPr>
          <p:cNvPr id="16" name="TextBox 15"/>
          <p:cNvSpPr txBox="1"/>
          <p:nvPr/>
        </p:nvSpPr>
        <p:spPr>
          <a:xfrm>
            <a:off x="2333258" y="3753908"/>
            <a:ext cx="3869364" cy="341632"/>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Proximity_Alert</a:t>
            </a:r>
            <a:r>
              <a:rPr lang="en-US" dirty="0" smtClean="0">
                <a:solidFill>
                  <a:schemeClr val="tx1">
                    <a:lumMod val="75000"/>
                    <a:lumOff val="25000"/>
                  </a:schemeClr>
                </a:solidFill>
                <a:latin typeface="Calibre Semibold" pitchFamily="34" charset="0"/>
              </a:rPr>
              <a:t>(ALUID_B…)</a:t>
            </a:r>
          </a:p>
        </p:txBody>
      </p:sp>
      <p:sp>
        <p:nvSpPr>
          <p:cNvPr id="17" name="Rectangle 16"/>
          <p:cNvSpPr/>
          <p:nvPr/>
        </p:nvSpPr>
        <p:spPr bwMode="auto">
          <a:xfrm>
            <a:off x="5799473" y="2657368"/>
            <a:ext cx="2668772" cy="501122"/>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Not in proximity yet, holding the HTTP response</a:t>
            </a:r>
          </a:p>
        </p:txBody>
      </p:sp>
      <p:cxnSp>
        <p:nvCxnSpPr>
          <p:cNvPr id="18" name="Straight Connector 17"/>
          <p:cNvCxnSpPr/>
          <p:nvPr/>
        </p:nvCxnSpPr>
        <p:spPr>
          <a:xfrm>
            <a:off x="10293540" y="2245458"/>
            <a:ext cx="21265" cy="2700669"/>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675521" y="1813987"/>
            <a:ext cx="951171"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SLP B</a:t>
            </a:r>
          </a:p>
        </p:txBody>
      </p:sp>
      <p:sp>
        <p:nvSpPr>
          <p:cNvPr id="20" name="TextBox 19"/>
          <p:cNvSpPr txBox="1"/>
          <p:nvPr/>
        </p:nvSpPr>
        <p:spPr>
          <a:xfrm>
            <a:off x="11348377" y="1837965"/>
            <a:ext cx="749153"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UE B</a:t>
            </a:r>
          </a:p>
        </p:txBody>
      </p:sp>
      <p:cxnSp>
        <p:nvCxnSpPr>
          <p:cNvPr id="21" name="Straight Arrow Connector 20"/>
          <p:cNvCxnSpPr/>
          <p:nvPr/>
        </p:nvCxnSpPr>
        <p:spPr>
          <a:xfrm flipH="1">
            <a:off x="8998919" y="3585562"/>
            <a:ext cx="1294622" cy="0"/>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9018412" y="3324200"/>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LCS Location report</a:t>
            </a:r>
          </a:p>
        </p:txBody>
      </p:sp>
      <p:sp>
        <p:nvSpPr>
          <p:cNvPr id="24" name="Rectangle 23"/>
          <p:cNvSpPr/>
          <p:nvPr/>
        </p:nvSpPr>
        <p:spPr bwMode="auto">
          <a:xfrm>
            <a:off x="6134842" y="3753908"/>
            <a:ext cx="2003352" cy="250561"/>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Now in proximity</a:t>
            </a:r>
          </a:p>
        </p:txBody>
      </p:sp>
      <p:cxnSp>
        <p:nvCxnSpPr>
          <p:cNvPr id="25" name="Straight Connector 24"/>
          <p:cNvCxnSpPr/>
          <p:nvPr/>
        </p:nvCxnSpPr>
        <p:spPr>
          <a:xfrm>
            <a:off x="11722954" y="2235229"/>
            <a:ext cx="21265" cy="2700669"/>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529265" y="3008347"/>
            <a:ext cx="1636527" cy="258532"/>
          </a:xfrm>
          <a:prstGeom prst="rect">
            <a:avLst/>
          </a:prstGeom>
          <a:noFill/>
        </p:spPr>
        <p:txBody>
          <a:bodyPr wrap="squar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SUPL_POS</a:t>
            </a:r>
          </a:p>
        </p:txBody>
      </p:sp>
      <p:cxnSp>
        <p:nvCxnSpPr>
          <p:cNvPr id="29" name="Straight Arrow Connector 28"/>
          <p:cNvCxnSpPr/>
          <p:nvPr/>
        </p:nvCxnSpPr>
        <p:spPr>
          <a:xfrm flipV="1">
            <a:off x="1893779" y="5038295"/>
            <a:ext cx="5170969" cy="10633"/>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746943" y="4696663"/>
            <a:ext cx="3257551" cy="341632"/>
          </a:xfrm>
          <a:prstGeom prst="rect">
            <a:avLst/>
          </a:prstGeom>
          <a:noFill/>
        </p:spPr>
        <p:txBody>
          <a:bodyPr wrap="square" rtlCol="0">
            <a:spAutoFit/>
          </a:bodyPr>
          <a:lstStyle/>
          <a:p>
            <a:pPr>
              <a:lnSpc>
                <a:spcPct val="90000"/>
              </a:lnSpc>
              <a:spcAft>
                <a:spcPts val="300"/>
              </a:spcAft>
            </a:pPr>
            <a:r>
              <a:rPr lang="en-US" dirty="0" smtClean="0">
                <a:solidFill>
                  <a:schemeClr val="tx1">
                    <a:lumMod val="75000"/>
                    <a:lumOff val="25000"/>
                  </a:schemeClr>
                </a:solidFill>
                <a:latin typeface="Calibre Semibold" pitchFamily="34" charset="0"/>
              </a:rPr>
              <a:t>Poll (</a:t>
            </a:r>
            <a:r>
              <a:rPr lang="en-US" dirty="0" err="1" smtClean="0">
                <a:solidFill>
                  <a:schemeClr val="tx1">
                    <a:lumMod val="75000"/>
                    <a:lumOff val="25000"/>
                  </a:schemeClr>
                </a:solidFill>
                <a:latin typeface="Calibre Semibold" pitchFamily="34" charset="0"/>
              </a:rPr>
              <a:t>wait_time</a:t>
            </a:r>
            <a:r>
              <a:rPr lang="en-US" dirty="0">
                <a:solidFill>
                  <a:schemeClr val="tx1">
                    <a:lumMod val="75000"/>
                    <a:lumOff val="25000"/>
                  </a:schemeClr>
                </a:solidFill>
                <a:latin typeface="Calibre Semibold" pitchFamily="34" charset="0"/>
              </a:rPr>
              <a:t>)</a:t>
            </a:r>
            <a:endParaRPr lang="en-US" dirty="0" smtClean="0">
              <a:solidFill>
                <a:schemeClr val="tx1">
                  <a:lumMod val="75000"/>
                  <a:lumOff val="25000"/>
                </a:schemeClr>
              </a:solidFill>
              <a:latin typeface="Calibre Semibold" pitchFamily="34" charset="0"/>
            </a:endParaRPr>
          </a:p>
        </p:txBody>
      </p:sp>
      <p:sp>
        <p:nvSpPr>
          <p:cNvPr id="33" name="Rectangle 32"/>
          <p:cNvSpPr/>
          <p:nvPr/>
        </p:nvSpPr>
        <p:spPr bwMode="auto">
          <a:xfrm>
            <a:off x="460043" y="4225674"/>
            <a:ext cx="2867471" cy="720857"/>
          </a:xfrm>
          <a:prstGeom prst="rect">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1400" dirty="0" smtClean="0">
                <a:solidFill>
                  <a:schemeClr val="bg1"/>
                </a:solidFill>
              </a:rPr>
              <a:t>Process the Alerts and send a new poll request (if there is still pending Proximity requests)</a:t>
            </a:r>
          </a:p>
        </p:txBody>
      </p:sp>
      <p:sp>
        <p:nvSpPr>
          <p:cNvPr id="36" name="Rounded Rectangle 35"/>
          <p:cNvSpPr/>
          <p:nvPr/>
        </p:nvSpPr>
        <p:spPr bwMode="auto">
          <a:xfrm>
            <a:off x="7060656" y="3158490"/>
            <a:ext cx="63795" cy="595418"/>
          </a:xfrm>
          <a:prstGeom prst="roundRect">
            <a:avLst/>
          </a:prstGeom>
          <a:solidFill>
            <a:schemeClr val="accent2">
              <a:lumMod val="60000"/>
              <a:lumOff val="4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cxnSp>
        <p:nvCxnSpPr>
          <p:cNvPr id="37" name="Straight Connector 36"/>
          <p:cNvCxnSpPr/>
          <p:nvPr/>
        </p:nvCxnSpPr>
        <p:spPr>
          <a:xfrm>
            <a:off x="8998919" y="2166811"/>
            <a:ext cx="38986" cy="3277677"/>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309300" y="1586512"/>
            <a:ext cx="1457210" cy="590931"/>
          </a:xfrm>
          <a:prstGeom prst="rect">
            <a:avLst/>
          </a:prstGeom>
          <a:noFill/>
        </p:spPr>
        <p:txBody>
          <a:bodyPr wrap="square" rtlCol="0">
            <a:spAutoFit/>
          </a:bodyPr>
          <a:lstStyle/>
          <a:p>
            <a:pPr>
              <a:lnSpc>
                <a:spcPct val="90000"/>
              </a:lnSpc>
              <a:spcAft>
                <a:spcPts val="300"/>
              </a:spcAft>
            </a:pPr>
            <a:r>
              <a:rPr lang="en-US" dirty="0" err="1" smtClean="0">
                <a:solidFill>
                  <a:schemeClr val="tx1">
                    <a:lumMod val="75000"/>
                    <a:lumOff val="25000"/>
                  </a:schemeClr>
                </a:solidFill>
                <a:latin typeface="Calibre Semibold" pitchFamily="34" charset="0"/>
              </a:rPr>
              <a:t>ProSe</a:t>
            </a:r>
            <a:r>
              <a:rPr lang="en-US" dirty="0" smtClean="0">
                <a:solidFill>
                  <a:schemeClr val="tx1">
                    <a:lumMod val="75000"/>
                    <a:lumOff val="25000"/>
                  </a:schemeClr>
                </a:solidFill>
                <a:latin typeface="Calibre Semibold" pitchFamily="34" charset="0"/>
              </a:rPr>
              <a:t> Function B</a:t>
            </a:r>
          </a:p>
        </p:txBody>
      </p:sp>
      <p:cxnSp>
        <p:nvCxnSpPr>
          <p:cNvPr id="41" name="Straight Arrow Connector 40"/>
          <p:cNvCxnSpPr/>
          <p:nvPr/>
        </p:nvCxnSpPr>
        <p:spPr>
          <a:xfrm flipH="1">
            <a:off x="7136518" y="3706679"/>
            <a:ext cx="1862401" cy="0"/>
          </a:xfrm>
          <a:prstGeom prst="straightConnector1">
            <a:avLst/>
          </a:prstGeom>
          <a:ln w="38100">
            <a:gradFill flip="none" rotWithShape="1">
              <a:gsLst>
                <a:gs pos="0">
                  <a:srgbClr val="143C66"/>
                </a:gs>
                <a:gs pos="100000">
                  <a:srgbClr val="008080"/>
                </a:gs>
              </a:gsLst>
              <a:lin ang="0" scaled="1"/>
              <a:tileRect/>
            </a:gra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338294" y="3446686"/>
            <a:ext cx="1899076" cy="258532"/>
          </a:xfrm>
          <a:prstGeom prst="rect">
            <a:avLst/>
          </a:prstGeom>
          <a:noFill/>
        </p:spPr>
        <p:txBody>
          <a:bodyPr wrap="square" rtlCol="0">
            <a:spAutoFit/>
          </a:bodyPr>
          <a:lstStyle/>
          <a:p>
            <a:pPr>
              <a:lnSpc>
                <a:spcPct val="90000"/>
              </a:lnSpc>
              <a:spcAft>
                <a:spcPts val="300"/>
              </a:spcAft>
            </a:pPr>
            <a:r>
              <a:rPr lang="en-US" sz="1200" dirty="0" err="1" smtClean="0">
                <a:solidFill>
                  <a:schemeClr val="tx1">
                    <a:lumMod val="75000"/>
                    <a:lumOff val="25000"/>
                  </a:schemeClr>
                </a:solidFill>
                <a:latin typeface="Calibre Semibold" pitchFamily="34" charset="0"/>
              </a:rPr>
              <a:t>ProSe</a:t>
            </a:r>
            <a:r>
              <a:rPr lang="en-US" sz="1200" dirty="0" smtClean="0">
                <a:solidFill>
                  <a:schemeClr val="tx1">
                    <a:lumMod val="75000"/>
                    <a:lumOff val="25000"/>
                  </a:schemeClr>
                </a:solidFill>
                <a:latin typeface="Calibre Semibold" pitchFamily="34" charset="0"/>
              </a:rPr>
              <a:t> Location Update</a:t>
            </a:r>
          </a:p>
        </p:txBody>
      </p:sp>
      <p:sp>
        <p:nvSpPr>
          <p:cNvPr id="46" name="Left-Right Arrow 45"/>
          <p:cNvSpPr/>
          <p:nvPr/>
        </p:nvSpPr>
        <p:spPr bwMode="auto">
          <a:xfrm>
            <a:off x="10314805" y="3213714"/>
            <a:ext cx="1398659" cy="179807"/>
          </a:xfrm>
          <a:prstGeom prst="leftRight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Tree>
    <p:extLst>
      <p:ext uri="{BB962C8B-B14F-4D97-AF65-F5344CB8AC3E}">
        <p14:creationId xmlns:p14="http://schemas.microsoft.com/office/powerpoint/2010/main" val="1606250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02066"/>
            <a:ext cx="11430000" cy="5241435"/>
          </a:xfrm>
        </p:spPr>
        <p:txBody>
          <a:bodyPr/>
          <a:lstStyle/>
          <a:p>
            <a:r>
              <a:rPr lang="en-US" dirty="0" smtClean="0"/>
              <a:t>Interaction of</a:t>
            </a:r>
            <a:r>
              <a:rPr lang="en-US" dirty="0" smtClean="0"/>
              <a:t> </a:t>
            </a:r>
            <a:r>
              <a:rPr lang="en-US" dirty="0" smtClean="0"/>
              <a:t>TCP </a:t>
            </a:r>
            <a:r>
              <a:rPr lang="en-US" dirty="0"/>
              <a:t>keep-alive </a:t>
            </a:r>
            <a:r>
              <a:rPr lang="en-US" dirty="0" smtClean="0"/>
              <a:t>and HTTP long polling:</a:t>
            </a:r>
            <a:endParaRPr lang="en-US" dirty="0" smtClean="0"/>
          </a:p>
          <a:p>
            <a:pPr lvl="1"/>
            <a:r>
              <a:rPr lang="en-US" dirty="0" smtClean="0"/>
              <a:t>The </a:t>
            </a:r>
            <a:r>
              <a:rPr lang="en-US" dirty="0" err="1" smtClean="0"/>
              <a:t>ProSe</a:t>
            </a:r>
            <a:r>
              <a:rPr lang="en-US" dirty="0" smtClean="0"/>
              <a:t> </a:t>
            </a:r>
            <a:r>
              <a:rPr lang="en-US" dirty="0" smtClean="0"/>
              <a:t>Function does not terminate </a:t>
            </a:r>
            <a:r>
              <a:rPr lang="en-US" dirty="0" smtClean="0"/>
              <a:t>the TCP </a:t>
            </a:r>
            <a:r>
              <a:rPr lang="en-US" dirty="0" smtClean="0"/>
              <a:t>connection even after long idle periods, if a polling response is still </a:t>
            </a:r>
            <a:r>
              <a:rPr lang="en-US" dirty="0" smtClean="0"/>
              <a:t>pending</a:t>
            </a:r>
            <a:endParaRPr lang="en-US" dirty="0" smtClean="0"/>
          </a:p>
          <a:p>
            <a:pPr lvl="1"/>
            <a:r>
              <a:rPr lang="en-US" dirty="0" smtClean="0"/>
              <a:t>The default TCP keep-alive </a:t>
            </a:r>
            <a:r>
              <a:rPr lang="en-US" dirty="0" smtClean="0"/>
              <a:t>timer is </a:t>
            </a:r>
            <a:r>
              <a:rPr lang="en-US" dirty="0" smtClean="0"/>
              <a:t>2 </a:t>
            </a:r>
            <a:r>
              <a:rPr lang="en-US" dirty="0" smtClean="0"/>
              <a:t>hours -&gt; </a:t>
            </a:r>
            <a:r>
              <a:rPr lang="en-US" dirty="0" smtClean="0"/>
              <a:t>much longer than the normally configured  RRC inactivity </a:t>
            </a:r>
            <a:r>
              <a:rPr lang="en-US" dirty="0" smtClean="0"/>
              <a:t>timer</a:t>
            </a:r>
            <a:endParaRPr lang="en-US" dirty="0" smtClean="0"/>
          </a:p>
          <a:p>
            <a:pPr lvl="1"/>
            <a:r>
              <a:rPr lang="en-US" dirty="0" smtClean="0"/>
              <a:t>If no response from </a:t>
            </a:r>
            <a:r>
              <a:rPr lang="en-US" dirty="0" smtClean="0"/>
              <a:t>the </a:t>
            </a:r>
            <a:r>
              <a:rPr lang="en-US" dirty="0" err="1" smtClean="0"/>
              <a:t>ProSe</a:t>
            </a:r>
            <a:r>
              <a:rPr lang="en-US" dirty="0" smtClean="0"/>
              <a:t> Function within RRC inactivity timer, t</a:t>
            </a:r>
            <a:r>
              <a:rPr lang="en-US" dirty="0" smtClean="0"/>
              <a:t>he UE will go to RRC_IDLE </a:t>
            </a:r>
            <a:r>
              <a:rPr lang="en-US" dirty="0" smtClean="0"/>
              <a:t>mode </a:t>
            </a:r>
            <a:r>
              <a:rPr lang="en-US" dirty="0" smtClean="0"/>
              <a:t>and stay in </a:t>
            </a:r>
            <a:r>
              <a:rPr lang="en-US" dirty="0" smtClean="0"/>
              <a:t>RRC_IDLE </a:t>
            </a:r>
            <a:r>
              <a:rPr lang="en-US" dirty="0"/>
              <a:t>mode for </a:t>
            </a:r>
            <a:r>
              <a:rPr lang="en-US" dirty="0" smtClean="0"/>
              <a:t>the most of the </a:t>
            </a:r>
            <a:r>
              <a:rPr lang="en-US" dirty="0" smtClean="0"/>
              <a:t>time</a:t>
            </a:r>
            <a:endParaRPr lang="en-US" dirty="0" smtClean="0"/>
          </a:p>
          <a:p>
            <a:pPr lvl="1"/>
            <a:r>
              <a:rPr lang="en-US" dirty="0" smtClean="0"/>
              <a:t>The response from the </a:t>
            </a:r>
            <a:r>
              <a:rPr lang="en-US" dirty="0" err="1" smtClean="0"/>
              <a:t>ProSe</a:t>
            </a:r>
            <a:r>
              <a:rPr lang="en-US" dirty="0" smtClean="0"/>
              <a:t> Function </a:t>
            </a:r>
            <a:r>
              <a:rPr lang="en-US" dirty="0" smtClean="0"/>
              <a:t>will trigger the MME </a:t>
            </a:r>
            <a:r>
              <a:rPr lang="en-US" dirty="0" smtClean="0"/>
              <a:t>to page the </a:t>
            </a:r>
            <a:r>
              <a:rPr lang="en-US" dirty="0" smtClean="0"/>
              <a:t>UE to bring it back to RRC_CONNECTED mode</a:t>
            </a:r>
            <a:endParaRPr lang="en-US" dirty="0" smtClean="0"/>
          </a:p>
          <a:p>
            <a:pPr lvl="1"/>
            <a:r>
              <a:rPr lang="en-US" dirty="0" smtClean="0"/>
              <a:t>Conclusion: HTTP </a:t>
            </a:r>
            <a:r>
              <a:rPr lang="en-US" dirty="0" smtClean="0"/>
              <a:t>long polling does not force </a:t>
            </a:r>
            <a:r>
              <a:rPr lang="en-US" dirty="0" smtClean="0"/>
              <a:t>the UE </a:t>
            </a:r>
            <a:r>
              <a:rPr lang="en-US" dirty="0" smtClean="0"/>
              <a:t>to stay in RRC_CONNECTED mode, UE power consumption is not affected.</a:t>
            </a:r>
          </a:p>
          <a:p>
            <a:r>
              <a:rPr lang="en-US" dirty="0" smtClean="0"/>
              <a:t>Regarding NAT traversal:</a:t>
            </a:r>
          </a:p>
          <a:p>
            <a:pPr lvl="1"/>
            <a:r>
              <a:rPr lang="en-US" dirty="0" smtClean="0"/>
              <a:t>NAT </a:t>
            </a:r>
            <a:r>
              <a:rPr lang="en-US" dirty="0" smtClean="0"/>
              <a:t>should </a:t>
            </a:r>
            <a:r>
              <a:rPr lang="en-US" dirty="0" smtClean="0"/>
              <a:t>not occur between </a:t>
            </a:r>
            <a:r>
              <a:rPr lang="en-US" dirty="0" smtClean="0"/>
              <a:t>the UE </a:t>
            </a:r>
            <a:r>
              <a:rPr lang="en-US" dirty="0" smtClean="0"/>
              <a:t>and its </a:t>
            </a:r>
            <a:r>
              <a:rPr lang="en-US" dirty="0"/>
              <a:t>H</a:t>
            </a:r>
            <a:r>
              <a:rPr lang="en-US" dirty="0" smtClean="0"/>
              <a:t>PLMN </a:t>
            </a:r>
            <a:r>
              <a:rPr lang="en-US" dirty="0" smtClean="0"/>
              <a:t>Prose Function</a:t>
            </a:r>
          </a:p>
          <a:p>
            <a:pPr lvl="1"/>
            <a:r>
              <a:rPr lang="en-US" dirty="0" smtClean="0"/>
              <a:t>Even if </a:t>
            </a:r>
            <a:r>
              <a:rPr lang="en-US" dirty="0"/>
              <a:t>NAT policy </a:t>
            </a:r>
            <a:r>
              <a:rPr lang="en-US" dirty="0" smtClean="0"/>
              <a:t>dictates </a:t>
            </a:r>
            <a:r>
              <a:rPr lang="en-US" dirty="0"/>
              <a:t>that </a:t>
            </a:r>
            <a:r>
              <a:rPr lang="en-US" dirty="0" smtClean="0"/>
              <a:t>connections </a:t>
            </a:r>
            <a:r>
              <a:rPr lang="en-US" dirty="0"/>
              <a:t>should be closed after a period of </a:t>
            </a:r>
            <a:r>
              <a:rPr lang="en-US" dirty="0" smtClean="0"/>
              <a:t>inactivity,  keep-alive solutions </a:t>
            </a:r>
            <a:r>
              <a:rPr lang="en-US" dirty="0" smtClean="0"/>
              <a:t>available </a:t>
            </a:r>
            <a:r>
              <a:rPr lang="en-US" dirty="0" smtClean="0"/>
              <a:t>in </a:t>
            </a:r>
            <a:r>
              <a:rPr lang="en-US" dirty="0" smtClean="0"/>
              <a:t>RFC 5626 </a:t>
            </a:r>
            <a:r>
              <a:rPr lang="en-US" dirty="0" smtClean="0"/>
              <a:t>for SIP </a:t>
            </a:r>
            <a:r>
              <a:rPr lang="en-US" dirty="0" smtClean="0"/>
              <a:t>can be used </a:t>
            </a:r>
            <a:r>
              <a:rPr lang="en-US" dirty="0" smtClean="0"/>
              <a:t>for </a:t>
            </a:r>
            <a:r>
              <a:rPr lang="en-US" dirty="0" smtClean="0"/>
              <a:t>HTTP as well</a:t>
            </a:r>
            <a:endParaRPr lang="en-US" dirty="0" smtClean="0"/>
          </a:p>
          <a:p>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75575"/>
            <a:ext cx="11430000" cy="409343"/>
          </a:xfrm>
        </p:spPr>
        <p:txBody>
          <a:bodyPr/>
          <a:lstStyle/>
          <a:p>
            <a:r>
              <a:rPr lang="en-US" sz="2800" dirty="0" smtClean="0"/>
              <a:t>#2: HTTP with long polling: Impact on UE </a:t>
            </a:r>
            <a:r>
              <a:rPr lang="en-US" sz="2800" dirty="0" smtClean="0"/>
              <a:t>power consumption</a:t>
            </a:r>
            <a:endParaRPr lang="en-US" sz="2800" dirty="0"/>
          </a:p>
        </p:txBody>
      </p:sp>
    </p:spTree>
    <p:extLst>
      <p:ext uri="{BB962C8B-B14F-4D97-AF65-F5344CB8AC3E}">
        <p14:creationId xmlns:p14="http://schemas.microsoft.com/office/powerpoint/2010/main" val="583624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04" y="1502066"/>
            <a:ext cx="11430000" cy="4607415"/>
          </a:xfrm>
        </p:spPr>
        <p:txBody>
          <a:bodyPr/>
          <a:lstStyle/>
          <a:p>
            <a:r>
              <a:rPr lang="en-US" dirty="0" smtClean="0"/>
              <a:t>Pros:</a:t>
            </a:r>
          </a:p>
          <a:p>
            <a:pPr lvl="1"/>
            <a:r>
              <a:rPr lang="en-US" sz="1800" dirty="0" smtClean="0"/>
              <a:t>Simple, widely used, less latency than SMS push</a:t>
            </a:r>
          </a:p>
          <a:p>
            <a:r>
              <a:rPr lang="en-US" dirty="0" smtClean="0"/>
              <a:t>Cons:</a:t>
            </a:r>
          </a:p>
          <a:p>
            <a:pPr lvl="1"/>
            <a:r>
              <a:rPr lang="en-US" sz="1800" dirty="0" smtClean="0"/>
              <a:t>Client cannot send any new request until it has received a response from the server	</a:t>
            </a:r>
          </a:p>
          <a:p>
            <a:pPr lvl="2"/>
            <a:r>
              <a:rPr lang="en-US" sz="1600" dirty="0" smtClean="0"/>
              <a:t>Can be resolved by using a 2</a:t>
            </a:r>
            <a:r>
              <a:rPr lang="en-US" sz="1600" baseline="30000" dirty="0" smtClean="0"/>
              <a:t>nd</a:t>
            </a:r>
            <a:r>
              <a:rPr lang="en-US" sz="1600" dirty="0" smtClean="0"/>
              <a:t> HTTP connection for new (non-polling related) request, see slide 13 on BOSH</a:t>
            </a:r>
          </a:p>
          <a:p>
            <a:pPr lvl="1"/>
            <a:r>
              <a:rPr lang="en-US" sz="1800" dirty="0" smtClean="0"/>
              <a:t>Latency is usually just one network transit</a:t>
            </a:r>
            <a:r>
              <a:rPr lang="en-US" sz="1800" dirty="0"/>
              <a:t>, </a:t>
            </a:r>
            <a:r>
              <a:rPr lang="en-US" sz="1800" dirty="0" smtClean="0"/>
              <a:t>but the </a:t>
            </a:r>
            <a:r>
              <a:rPr lang="en-US" sz="1800" dirty="0"/>
              <a:t>server </a:t>
            </a:r>
            <a:r>
              <a:rPr lang="en-US" sz="1800" dirty="0" smtClean="0"/>
              <a:t>needs to </a:t>
            </a:r>
            <a:r>
              <a:rPr lang="en-US" sz="1800" dirty="0"/>
              <a:t>wait longer if a polling response has just been sent out (another round trip, plus client wait time)</a:t>
            </a:r>
          </a:p>
          <a:p>
            <a:pPr lvl="1"/>
            <a:r>
              <a:rPr lang="en-US" sz="1800" dirty="0" smtClean="0"/>
              <a:t>Header overhead</a:t>
            </a:r>
          </a:p>
          <a:p>
            <a:pPr lvl="2"/>
            <a:r>
              <a:rPr lang="en-US" sz="1600" dirty="0" smtClean="0"/>
              <a:t>Every long poll request and long poll response is a complete HTTP message and thus contains full set of headers overhead</a:t>
            </a:r>
          </a:p>
          <a:p>
            <a:pPr lvl="1"/>
            <a:r>
              <a:rPr lang="en-US" sz="1800" dirty="0" smtClean="0"/>
              <a:t>Allocated resources</a:t>
            </a:r>
          </a:p>
          <a:p>
            <a:pPr lvl="2"/>
            <a:r>
              <a:rPr lang="en-US" sz="1600" dirty="0" smtClean="0"/>
              <a:t>OS will </a:t>
            </a:r>
            <a:r>
              <a:rPr lang="en-US" sz="1600" dirty="0"/>
              <a:t>allocate resources to TCP/IP connections and to HTTP requests outstanding on those </a:t>
            </a:r>
            <a:r>
              <a:rPr lang="en-US" sz="1600" dirty="0" smtClean="0"/>
              <a:t>connections</a:t>
            </a:r>
          </a:p>
          <a:p>
            <a:pPr lvl="2"/>
            <a:r>
              <a:rPr lang="en-US" sz="1600" dirty="0" smtClean="0"/>
              <a:t>Per RFC 6202 “Typically</a:t>
            </a:r>
            <a:r>
              <a:rPr lang="en-US" sz="1600" dirty="0"/>
              <a:t>, the resources used per TCP/IP connection are minimal and can scale </a:t>
            </a:r>
            <a:r>
              <a:rPr lang="en-US" sz="1600" dirty="0" smtClean="0"/>
              <a:t>reasonably”</a:t>
            </a:r>
          </a:p>
          <a:p>
            <a:pPr lvl="2"/>
            <a:r>
              <a:rPr lang="en-US" sz="1600" dirty="0" smtClean="0"/>
              <a:t>However “Frequently</a:t>
            </a:r>
            <a:r>
              <a:rPr lang="en-US" sz="1600" dirty="0"/>
              <a:t>, the resources allocated to HTTP requests can be significant, and scaling the total number of requests outstanding can be limited on some gateways, proxies, and </a:t>
            </a:r>
            <a:r>
              <a:rPr lang="en-US" sz="1600" dirty="0" smtClean="0"/>
              <a:t>servers.”</a:t>
            </a:r>
            <a:endParaRPr lang="en-US" sz="800" dirty="0" smtClean="0"/>
          </a:p>
        </p:txBody>
      </p:sp>
      <p:sp>
        <p:nvSpPr>
          <p:cNvPr id="3" name="Title 2"/>
          <p:cNvSpPr>
            <a:spLocks noGrp="1"/>
          </p:cNvSpPr>
          <p:nvPr>
            <p:ph type="title"/>
          </p:nvPr>
        </p:nvSpPr>
        <p:spPr>
          <a:xfrm>
            <a:off x="283464" y="609020"/>
            <a:ext cx="11430000" cy="507831"/>
          </a:xfrm>
        </p:spPr>
        <p:txBody>
          <a:bodyPr/>
          <a:lstStyle/>
          <a:p>
            <a:r>
              <a:rPr lang="en-US" dirty="0" smtClean="0"/>
              <a:t>Possible options (cont.)</a:t>
            </a:r>
            <a:endParaRPr lang="en-US" dirty="0"/>
          </a:p>
        </p:txBody>
      </p:sp>
      <p:sp>
        <p:nvSpPr>
          <p:cNvPr id="4" name="Text Placeholder 3"/>
          <p:cNvSpPr>
            <a:spLocks noGrp="1"/>
          </p:cNvSpPr>
          <p:nvPr>
            <p:ph type="body" idx="13"/>
          </p:nvPr>
        </p:nvSpPr>
        <p:spPr>
          <a:xfrm>
            <a:off x="283464" y="1075575"/>
            <a:ext cx="11430000" cy="409343"/>
          </a:xfrm>
        </p:spPr>
        <p:txBody>
          <a:bodyPr/>
          <a:lstStyle/>
          <a:p>
            <a:r>
              <a:rPr lang="en-US" sz="2800" dirty="0" smtClean="0"/>
              <a:t>#2: HTTP with long polling (cont.)</a:t>
            </a:r>
            <a:endParaRPr lang="en-US" sz="2800" dirty="0"/>
          </a:p>
        </p:txBody>
      </p:sp>
    </p:spTree>
    <p:extLst>
      <p:ext uri="{BB962C8B-B14F-4D97-AF65-F5344CB8AC3E}">
        <p14:creationId xmlns:p14="http://schemas.microsoft.com/office/powerpoint/2010/main" val="1244269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3" y="1097701"/>
            <a:ext cx="11625001" cy="6241709"/>
          </a:xfrm>
        </p:spPr>
        <p:txBody>
          <a:bodyPr/>
          <a:lstStyle/>
          <a:p>
            <a:r>
              <a:rPr lang="en-GB" dirty="0"/>
              <a:t>P</a:t>
            </a:r>
            <a:r>
              <a:rPr lang="en-US" dirty="0" err="1"/>
              <a:t>olling</a:t>
            </a:r>
            <a:r>
              <a:rPr lang="en-US" dirty="0"/>
              <a:t> could be initiated only if there are any pending Proximity </a:t>
            </a:r>
            <a:r>
              <a:rPr lang="en-US" dirty="0" smtClean="0"/>
              <a:t>Requests</a:t>
            </a:r>
            <a:endParaRPr lang="en-GB" dirty="0" smtClean="0"/>
          </a:p>
          <a:p>
            <a:pPr lvl="1"/>
            <a:r>
              <a:rPr lang="en-GB" dirty="0" smtClean="0"/>
              <a:t>Probability </a:t>
            </a:r>
            <a:r>
              <a:rPr lang="en-GB" dirty="0"/>
              <a:t>of Prose Function-initiated message to UE is very low if no Proximity Requests pending (would be only </a:t>
            </a:r>
            <a:r>
              <a:rPr lang="en-US" dirty="0"/>
              <a:t>Proximity Request Validation or a </a:t>
            </a:r>
            <a:r>
              <a:rPr lang="en-GB" dirty="0"/>
              <a:t>Network-initiated UE de-registration)</a:t>
            </a:r>
            <a:endParaRPr lang="en-US" dirty="0"/>
          </a:p>
          <a:p>
            <a:r>
              <a:rPr lang="en-US" dirty="0" smtClean="0"/>
              <a:t>Two options:</a:t>
            </a:r>
          </a:p>
          <a:p>
            <a:pPr lvl="1"/>
            <a:r>
              <a:rPr lang="en-US" b="1" dirty="0"/>
              <a:t>Option 1</a:t>
            </a:r>
            <a:r>
              <a:rPr lang="en-US" dirty="0"/>
              <a:t>: the UE starts polling immediately after a Proximity Request procedure has been initiated and continues until:</a:t>
            </a:r>
          </a:p>
          <a:p>
            <a:pPr lvl="2"/>
            <a:r>
              <a:rPr lang="en-US" dirty="0"/>
              <a:t>the time window included by the UE in the Proximity Request message expires;  OR</a:t>
            </a:r>
          </a:p>
          <a:p>
            <a:pPr lvl="2"/>
            <a:r>
              <a:rPr lang="en-US" dirty="0"/>
              <a:t>the UE receives a Proximity Alert or a Cancel Proximity Request</a:t>
            </a:r>
          </a:p>
          <a:p>
            <a:pPr lvl="1"/>
            <a:r>
              <a:rPr lang="en-US" b="1" dirty="0"/>
              <a:t>Option 2</a:t>
            </a:r>
            <a:r>
              <a:rPr lang="en-US" dirty="0"/>
              <a:t>: the UE starts polling when it is triggered to </a:t>
            </a:r>
            <a:r>
              <a:rPr lang="en-US" dirty="0" smtClean="0"/>
              <a:t>report </a:t>
            </a:r>
            <a:r>
              <a:rPr lang="en-US" dirty="0"/>
              <a:t>a SUPL position fix, and polling is performed intermittently based on received responses from the </a:t>
            </a:r>
            <a:r>
              <a:rPr lang="en-US" dirty="0" err="1"/>
              <a:t>ProSe</a:t>
            </a:r>
            <a:r>
              <a:rPr lang="en-US" dirty="0"/>
              <a:t> Function, as follow:</a:t>
            </a:r>
          </a:p>
          <a:p>
            <a:pPr lvl="2"/>
            <a:r>
              <a:rPr lang="en-US" dirty="0"/>
              <a:t>The ProSe Function only responds after receiving at least one “fresh” location report from either SLP A or Prose Function B.  </a:t>
            </a:r>
            <a:endParaRPr lang="en-US" dirty="0" smtClean="0"/>
          </a:p>
          <a:p>
            <a:pPr lvl="3"/>
            <a:r>
              <a:rPr lang="en-US" dirty="0" smtClean="0"/>
              <a:t>If </a:t>
            </a:r>
            <a:r>
              <a:rPr lang="en-US" dirty="0"/>
              <a:t>the ProSe Function does not have any data to send to the UE (Proximity Alert of Cancel Proximity Request), the ProSe Function may indicate the recommended next polling time in its response to the UE</a:t>
            </a:r>
          </a:p>
          <a:p>
            <a:pPr lvl="2"/>
            <a:r>
              <a:rPr lang="en-US" dirty="0"/>
              <a:t>The UE could choose to </a:t>
            </a:r>
            <a:endParaRPr lang="en-US" dirty="0" smtClean="0"/>
          </a:p>
          <a:p>
            <a:pPr lvl="3">
              <a:buFont typeface="+mj-lt"/>
              <a:buAutoNum type="alphaUcPeriod"/>
            </a:pPr>
            <a:r>
              <a:rPr lang="en-US" dirty="0" smtClean="0"/>
              <a:t>keep </a:t>
            </a:r>
            <a:r>
              <a:rPr lang="en-US" dirty="0"/>
              <a:t>polling (similar to </a:t>
            </a:r>
            <a:r>
              <a:rPr lang="en-US" b="1" dirty="0"/>
              <a:t>O</a:t>
            </a:r>
            <a:r>
              <a:rPr lang="en-US" b="1" dirty="0" smtClean="0"/>
              <a:t>ption 1</a:t>
            </a:r>
            <a:r>
              <a:rPr lang="en-US" dirty="0" smtClean="0"/>
              <a:t> </a:t>
            </a:r>
            <a:r>
              <a:rPr lang="en-US" dirty="0"/>
              <a:t>above);</a:t>
            </a:r>
          </a:p>
          <a:p>
            <a:pPr lvl="3">
              <a:buFont typeface="+mj-lt"/>
              <a:buAutoNum type="alphaUcPeriod"/>
            </a:pPr>
            <a:r>
              <a:rPr lang="en-US" dirty="0" smtClean="0"/>
              <a:t>repeat </a:t>
            </a:r>
            <a:r>
              <a:rPr lang="en-US" dirty="0"/>
              <a:t>polling when </a:t>
            </a:r>
            <a:r>
              <a:rPr lang="en-US" dirty="0" smtClean="0"/>
              <a:t>triggered </a:t>
            </a:r>
            <a:r>
              <a:rPr lang="en-US" dirty="0"/>
              <a:t>to </a:t>
            </a:r>
            <a:r>
              <a:rPr lang="en-US" dirty="0" smtClean="0"/>
              <a:t>report a SUPL position fix</a:t>
            </a:r>
            <a:r>
              <a:rPr lang="en-US" dirty="0"/>
              <a:t>; OR</a:t>
            </a:r>
          </a:p>
          <a:p>
            <a:pPr lvl="3">
              <a:buFont typeface="+mj-lt"/>
              <a:buAutoNum type="alphaUcPeriod"/>
            </a:pPr>
            <a:r>
              <a:rPr lang="en-US" dirty="0" smtClean="0"/>
              <a:t>repeat </a:t>
            </a:r>
            <a:r>
              <a:rPr lang="en-US" dirty="0"/>
              <a:t>polling at next polling time recommended in the </a:t>
            </a:r>
            <a:r>
              <a:rPr lang="en-US" dirty="0" err="1"/>
              <a:t>ProSe</a:t>
            </a:r>
            <a:r>
              <a:rPr lang="en-US" dirty="0"/>
              <a:t> Function’s </a:t>
            </a:r>
            <a:r>
              <a:rPr lang="en-US" dirty="0" smtClean="0"/>
              <a:t>response.</a:t>
            </a:r>
            <a:endParaRPr lang="en-US" dirty="0"/>
          </a:p>
          <a:p>
            <a:pPr lvl="3"/>
            <a:endParaRPr lang="en-US" dirty="0" smtClean="0"/>
          </a:p>
          <a:p>
            <a:pPr lvl="3"/>
            <a:endParaRPr lang="en-US" dirty="0" smtClean="0"/>
          </a:p>
        </p:txBody>
      </p:sp>
      <p:sp>
        <p:nvSpPr>
          <p:cNvPr id="3" name="Title 2"/>
          <p:cNvSpPr>
            <a:spLocks noGrp="1"/>
          </p:cNvSpPr>
          <p:nvPr>
            <p:ph type="title"/>
          </p:nvPr>
        </p:nvSpPr>
        <p:spPr>
          <a:xfrm>
            <a:off x="283464" y="577124"/>
            <a:ext cx="11430000" cy="507831"/>
          </a:xfrm>
        </p:spPr>
        <p:txBody>
          <a:bodyPr/>
          <a:lstStyle/>
          <a:p>
            <a:r>
              <a:rPr lang="en-US" dirty="0"/>
              <a:t>Possible polling </a:t>
            </a:r>
            <a:r>
              <a:rPr lang="en-US" dirty="0" smtClean="0"/>
              <a:t>optimizations</a:t>
            </a:r>
            <a:endParaRPr lang="en-US" dirty="0"/>
          </a:p>
        </p:txBody>
      </p:sp>
    </p:spTree>
    <p:extLst>
      <p:ext uri="{BB962C8B-B14F-4D97-AF65-F5344CB8AC3E}">
        <p14:creationId xmlns:p14="http://schemas.microsoft.com/office/powerpoint/2010/main" val="1990607607"/>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3" ma:contentTypeDescription="" ma:contentTypeScope="" ma:versionID="b7807d371b2439bc9410a5c86d27bae1">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ce90459addb09d7152d79caf0ece92e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3:_dlc_DocId" minOccurs="0"/>
                <xsd:element ref="ns3:_dlc_DocIdUrl" minOccurs="0"/>
                <xsd:element ref="ns3:_dlc_DocIdPersistId" minOccurs="0"/>
                <xsd:element ref="ns2:RelatedItem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RelatedItems" ma:index="13" nillable="true" ma:displayName="Related Items" ma:internalName="RelatedItem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RelatedItems xmlns="66EEDB98-F073-460B-B9B0-9643F9FE785E" xsi:nil="true"/>
    <Owner xmlns="66EEDB98-F073-460B-B9B0-9643F9FE785E">
      <UserInfo>
        <DisplayName/>
        <AccountId xsi:nil="true"/>
        <AccountType/>
      </UserInfo>
    </Owner>
    <_dlc_DocId xmlns="17c5c574-4f42-45b3-8a7f-77d8e859d074">H4P5ACNAWDMP-2-4390</_dlc_DocId>
    <Status xmlns="66EEDB98-F073-460B-B9B0-9643F9FE785E">Draft</Status>
    <_dlc_DocIdUrl xmlns="17c5c574-4f42-45b3-8a7f-77d8e859d074">
      <Url>https://projects.qualcomm.com/sites/LTED/_layouts/15/DocIdRedir.aspx?ID=H4P5ACNAWDMP-2-4390</Url>
      <Description>H4P5ACNAWDMP-2-4390</Description>
    </_dlc_DocIdUrl>
  </documentManagement>
</p:properties>
</file>

<file path=customXml/itemProps1.xml><?xml version="1.0" encoding="utf-8"?>
<ds:datastoreItem xmlns:ds="http://schemas.openxmlformats.org/officeDocument/2006/customXml" ds:itemID="{B8545F92-F3BF-49FC-A560-3140CCF67D32}">
  <ds:schemaRefs>
    <ds:schemaRef ds:uri="http://schemas.microsoft.com/sharepoint/v3/contenttype/forms"/>
  </ds:schemaRefs>
</ds:datastoreItem>
</file>

<file path=customXml/itemProps2.xml><?xml version="1.0" encoding="utf-8"?>
<ds:datastoreItem xmlns:ds="http://schemas.openxmlformats.org/officeDocument/2006/customXml" ds:itemID="{ED576A64-32C3-42CB-B55D-EE1653308648}">
  <ds:schemaRefs>
    <ds:schemaRef ds:uri="http://schemas.microsoft.com/sharepoint/events"/>
  </ds:schemaRefs>
</ds:datastoreItem>
</file>

<file path=customXml/itemProps3.xml><?xml version="1.0" encoding="utf-8"?>
<ds:datastoreItem xmlns:ds="http://schemas.openxmlformats.org/officeDocument/2006/customXml" ds:itemID="{CB17EDB0-4FAE-4EEA-BD02-B941D4C873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6AF9EA8D-6EA5-4C31-99A7-12FB5BDA57F6}">
  <ds:schemaRefs>
    <ds:schemaRef ds:uri="http://purl.org/dc/elements/1.1/"/>
    <ds:schemaRef ds:uri="http://www.w3.org/XML/1998/namespace"/>
    <ds:schemaRef ds:uri="66EEDB98-F073-460B-B9B0-9643F9FE785E"/>
    <ds:schemaRef ds:uri="http://schemas.microsoft.com/office/2006/documentManagement/types"/>
    <ds:schemaRef ds:uri="http://schemas.openxmlformats.org/package/2006/metadata/core-properties"/>
    <ds:schemaRef ds:uri="http://purl.org/dc/dcmitype/"/>
    <ds:schemaRef ds:uri="http://purl.org/dc/terms/"/>
    <ds:schemaRef ds:uri="http://schemas.microsoft.com/office/infopath/2007/PartnerControls"/>
    <ds:schemaRef ds:uri="17c5c574-4f42-45b3-8a7f-77d8e859d07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Qualcomm_Template_Standard</Template>
  <TotalTime>18210</TotalTime>
  <Words>1706</Words>
  <Application>Microsoft Office PowerPoint</Application>
  <PresentationFormat>Custom</PresentationFormat>
  <Paragraphs>214</Paragraphs>
  <Slides>18</Slides>
  <Notes>1</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Qualcomm_Template_Standard</vt:lpstr>
      <vt:lpstr>Custom Design</vt:lpstr>
      <vt:lpstr>HTTP for EPC-level ProSe discovery</vt:lpstr>
      <vt:lpstr>Agenda</vt:lpstr>
      <vt:lpstr>Introduction</vt:lpstr>
      <vt:lpstr>Possible options</vt:lpstr>
      <vt:lpstr>Possible options (cont.)</vt:lpstr>
      <vt:lpstr>Signaling flow example (HTTP Long-Polling)</vt:lpstr>
      <vt:lpstr>Possible options (cont.)</vt:lpstr>
      <vt:lpstr>Possible options (cont.)</vt:lpstr>
      <vt:lpstr>Possible polling optimizations</vt:lpstr>
      <vt:lpstr>Signaling flow (polling with SUPL optimization)</vt:lpstr>
      <vt:lpstr>Possible options (cont.)</vt:lpstr>
      <vt:lpstr>Possible options (cont.)</vt:lpstr>
      <vt:lpstr>Possible options (cont.)</vt:lpstr>
      <vt:lpstr>Possible options (cont.)</vt:lpstr>
      <vt:lpstr>Possible options (cont.)</vt:lpstr>
      <vt:lpstr>Possible options (cont.)</vt:lpstr>
      <vt:lpstr>Proposed way forward</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Lena Chaponniere</cp:lastModifiedBy>
  <cp:revision>703</cp:revision>
  <cp:lastPrinted>2014-04-03T18:11:03Z</cp:lastPrinted>
  <dcterms:created xsi:type="dcterms:W3CDTF">2013-03-06T00:13:51Z</dcterms:created>
  <dcterms:modified xsi:type="dcterms:W3CDTF">2014-07-06T21:43:42Z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-1407934564</vt:i4>
  </property>
  <property fmtid="{D5CDD505-2E9C-101B-9397-08002B2CF9AE}" pid="3" name="_NewReviewCycle">
    <vt:lpwstr/>
  </property>
  <property fmtid="{D5CDD505-2E9C-101B-9397-08002B2CF9AE}" pid="4" name="_EmailSubject">
    <vt:lpwstr>LTE-D Upper Layers weekly meeting</vt:lpwstr>
  </property>
  <property fmtid="{D5CDD505-2E9C-101B-9397-08002B2CF9AE}" pid="5" name="_AuthorEmail">
    <vt:lpwstr>lguellec@qti.qualcomm.com</vt:lpwstr>
  </property>
  <property fmtid="{D5CDD505-2E9C-101B-9397-08002B2CF9AE}" pid="6" name="_AuthorEmailDisplayName">
    <vt:lpwstr>Chaponniere, Lena</vt:lpwstr>
  </property>
  <property fmtid="{D5CDD505-2E9C-101B-9397-08002B2CF9AE}" pid="7" name="_PreviousAdHocReviewCycleID">
    <vt:i4>-159425437</vt:i4>
  </property>
  <property fmtid="{D5CDD505-2E9C-101B-9397-08002B2CF9AE}" pid="8" name="ContentTypeId">
    <vt:lpwstr>0x0101008A98423170284BEEB635F43C3CF4E98B00C295C80E1AC1FA4D858807D5CFC8A6BB</vt:lpwstr>
  </property>
  <property fmtid="{D5CDD505-2E9C-101B-9397-08002B2CF9AE}" pid="9" name="_dlc_DocIdItemGuid">
    <vt:lpwstr>29e3d1e9-2474-470d-bc3f-350936fbfa0d</vt:lpwstr>
  </property>
</Properties>
</file>