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651" r:id="rId5"/>
    <p:sldMasterId id="2147483650" r:id="rId6"/>
    <p:sldMasterId id="2147483652" r:id="rId7"/>
  </p:sldMasterIdLst>
  <p:notesMasterIdLst>
    <p:notesMasterId r:id="rId16"/>
  </p:notesMasterIdLst>
  <p:handoutMasterIdLst>
    <p:handoutMasterId r:id="rId17"/>
  </p:handoutMasterIdLst>
  <p:sldIdLst>
    <p:sldId id="819" r:id="rId8"/>
    <p:sldId id="816" r:id="rId9"/>
    <p:sldId id="817" r:id="rId10"/>
    <p:sldId id="818" r:id="rId11"/>
    <p:sldId id="807" r:id="rId12"/>
    <p:sldId id="805" r:id="rId13"/>
    <p:sldId id="810" r:id="rId14"/>
    <p:sldId id="812" r:id="rId15"/>
  </p:sldIdLst>
  <p:sldSz cx="12195175" cy="6858000"/>
  <p:notesSz cx="7099300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Clr>
        <a:srgbClr val="CC9900"/>
      </a:buClr>
      <a:buFont typeface="Wingdings" pitchFamily="2" charset="2"/>
      <a:buChar char="n"/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99"/>
    <a:srgbClr val="0000CC"/>
    <a:srgbClr val="FFCCCC"/>
    <a:srgbClr val="FFFF66"/>
    <a:srgbClr val="0033CC"/>
    <a:srgbClr val="CCFFCC"/>
    <a:srgbClr val="33CCFF"/>
    <a:srgbClr val="CCCCFF"/>
    <a:srgbClr val="66CCFF"/>
    <a:srgbClr val="33CC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2579" autoAdjust="0"/>
    <p:restoredTop sz="98302" autoAdjust="0"/>
  </p:normalViewPr>
  <p:slideViewPr>
    <p:cSldViewPr snapToGrid="0">
      <p:cViewPr varScale="1">
        <p:scale>
          <a:sx n="85" d="100"/>
          <a:sy n="85" d="100"/>
        </p:scale>
        <p:origin x="-726" y="10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-2490" y="-72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10" Type="http://schemas.openxmlformats.org/officeDocument/2006/relationships/slide" Target="slides/slide3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7A67A2-1C94-46DF-BF22-D103211AA996}" type="doc">
      <dgm:prSet loTypeId="urn:microsoft.com/office/officeart/2005/8/layout/vList3#3" loCatId="list" qsTypeId="urn:microsoft.com/office/officeart/2005/8/quickstyle/simple1#1" qsCatId="simple" csTypeId="urn:microsoft.com/office/officeart/2005/8/colors/accent1_1" csCatId="accent1" phldr="1"/>
      <dgm:spPr/>
    </dgm:pt>
    <dgm:pt modelId="{D4667E05-2B00-4AB7-8E74-B07636E59E05}">
      <dgm:prSet phldrT="[文本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xfrm rot="10800000">
          <a:off x="1243611" y="163876"/>
          <a:ext cx="6382618" cy="1811593"/>
        </a:xfrm>
        <a:prstGeom prst="homePlate">
          <a:avLst/>
        </a:prstGeom>
        <a:solidFill>
          <a:srgbClr val="FFFFFF"/>
        </a:solidFill>
        <a:ln w="38100" cap="flat" cmpd="sng" algn="ctr">
          <a:solidFill>
            <a:srgbClr val="FFFFFF"/>
          </a:solidFill>
          <a:prstDash val="solid"/>
        </a:ln>
        <a:effectLst>
          <a:glow rad="101600">
            <a:srgbClr val="2D2D8A">
              <a:satMod val="175000"/>
              <a:alpha val="40000"/>
            </a:srgbClr>
          </a:glow>
          <a:softEdge rad="63500"/>
        </a:effectLst>
        <a:scene3d>
          <a:camera prst="orthographicFront"/>
          <a:lightRig rig="threePt" dir="t"/>
        </a:scene3d>
      </dgm:spPr>
      <dgm:t>
        <a:bodyPr lIns="468000"/>
        <a:lstStyle/>
        <a:p>
          <a:pPr marL="0" indent="0" algn="l"/>
          <a:r>
            <a:rPr lang="en-US" altLang="zh-CN" sz="1800" b="1" u="sng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Opportunity</a:t>
          </a:r>
        </a:p>
        <a:p>
          <a:pPr marL="0" indent="0" algn="l"/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Smart </a:t>
          </a:r>
          <a:r>
            <a:rPr lang="en-US" sz="1600" dirty="0" smtClean="0"/>
            <a:t>phones</a:t>
          </a:r>
          <a:r>
            <a:rPr lang="en-US" altLang="zh-CN" sz="1600" dirty="0" smtClean="0"/>
            <a:t>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provide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users more and more services &amp; e</a:t>
          </a:r>
          <a:r>
            <a:rPr lang="zh-CN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ntertainment</a:t>
          </a:r>
          <a:endParaRPr lang="en-US" altLang="zh-CN" sz="1600" dirty="0" smtClean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Arial"/>
          </a:endParaRPr>
        </a:p>
      </dgm:t>
    </dgm:pt>
    <dgm:pt modelId="{52863D22-3F7C-4A62-8887-A30B5C91E8B8}" type="parTrans" cxnId="{2B64178D-03A6-4C93-9F48-7D63D35C95A9}">
      <dgm:prSet/>
      <dgm:spPr/>
      <dgm:t>
        <a:bodyPr/>
        <a:lstStyle/>
        <a:p>
          <a:endParaRPr lang="zh-CN" altLang="en-US"/>
        </a:p>
      </dgm:t>
    </dgm:pt>
    <dgm:pt modelId="{40BAAB9A-A8DE-42F9-9A2F-42ED951AEA0D}" type="sibTrans" cxnId="{2B64178D-03A6-4C93-9F48-7D63D35C95A9}">
      <dgm:prSet/>
      <dgm:spPr/>
      <dgm:t>
        <a:bodyPr/>
        <a:lstStyle/>
        <a:p>
          <a:endParaRPr lang="zh-CN" altLang="en-US"/>
        </a:p>
      </dgm:t>
    </dgm:pt>
    <dgm:pt modelId="{0D749A10-F896-420C-A16F-A2E396627B0F}">
      <dgm:prSet phldrT="[文本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xfrm rot="10800000">
          <a:off x="520513" y="2223667"/>
          <a:ext cx="7123802" cy="2464408"/>
        </a:xfrm>
        <a:prstGeom prst="homePlate">
          <a:avLst/>
        </a:prstGeom>
        <a:solidFill>
          <a:srgbClr val="FFFFFF"/>
        </a:solidFill>
        <a:ln w="38100" cap="flat" cmpd="sng" algn="ctr">
          <a:solidFill>
            <a:srgbClr val="FFFFFF"/>
          </a:solidFill>
          <a:prstDash val="solid"/>
        </a:ln>
        <a:effectLst>
          <a:glow rad="101600">
            <a:srgbClr val="2D2D8A">
              <a:satMod val="175000"/>
              <a:alpha val="40000"/>
            </a:srgbClr>
          </a:glow>
          <a:softEdge rad="63500"/>
        </a:effectLst>
        <a:scene3d>
          <a:camera prst="orthographicFront"/>
          <a:lightRig rig="threePt" dir="t"/>
        </a:scene3d>
      </dgm:spPr>
      <dgm:t>
        <a:bodyPr/>
        <a:lstStyle/>
        <a:p>
          <a:pPr marL="185738" indent="-185738" algn="l">
            <a:tabLst/>
          </a:pPr>
          <a:r>
            <a:rPr lang="en-US" altLang="zh-CN" sz="1800" b="1" u="sng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Challenge</a:t>
          </a:r>
        </a:p>
        <a:p>
          <a:pPr marL="185738" indent="-185738" algn="l">
            <a:tabLst/>
          </a:pP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1. Poor performance of smart </a:t>
          </a:r>
          <a:r>
            <a:rPr lang="en-US" sz="1600" dirty="0" smtClean="0"/>
            <a:t>phones</a:t>
          </a:r>
          <a:r>
            <a:rPr lang="en-US" altLang="zh-CN" sz="1600" dirty="0" smtClean="0"/>
            <a:t>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may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degrade service quality and user experience, and have a negative effect on operator brands.</a:t>
          </a:r>
        </a:p>
        <a:p>
          <a:pPr marL="185738" indent="-185738" algn="l">
            <a:tabLst/>
          </a:pP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2. Heavy usage of network resources by smart </a:t>
          </a:r>
          <a:r>
            <a:rPr lang="en-US" sz="1600" dirty="0" smtClean="0"/>
            <a:t>phones</a:t>
          </a:r>
          <a:r>
            <a:rPr lang="en-US" altLang="zh-CN" sz="1600" dirty="0" smtClean="0"/>
            <a:t>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will </a:t>
          </a:r>
          <a:r>
            <a:rPr lang="en-US" altLang="zh-CN" sz="16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put pressure on operators’ networks.</a:t>
          </a:r>
        </a:p>
      </dgm:t>
    </dgm:pt>
    <dgm:pt modelId="{9B4D580B-8EC2-441D-AE88-D52FB49B119C}" type="parTrans" cxnId="{0F8FBFE4-B770-43C9-A5EF-E523968576C6}">
      <dgm:prSet/>
      <dgm:spPr/>
      <dgm:t>
        <a:bodyPr/>
        <a:lstStyle/>
        <a:p>
          <a:endParaRPr lang="zh-CN" altLang="en-US"/>
        </a:p>
      </dgm:t>
    </dgm:pt>
    <dgm:pt modelId="{79D60C9B-F0DF-4D76-8074-61E2D3D0DE7C}" type="sibTrans" cxnId="{0F8FBFE4-B770-43C9-A5EF-E523968576C6}">
      <dgm:prSet/>
      <dgm:spPr/>
      <dgm:t>
        <a:bodyPr/>
        <a:lstStyle/>
        <a:p>
          <a:endParaRPr lang="zh-CN" altLang="en-US"/>
        </a:p>
      </dgm:t>
    </dgm:pt>
    <dgm:pt modelId="{58823710-6C90-4B7F-8774-A9E8F66AB211}" type="pres">
      <dgm:prSet presAssocID="{9E7A67A2-1C94-46DF-BF22-D103211AA996}" presName="linearFlow" presStyleCnt="0">
        <dgm:presLayoutVars>
          <dgm:dir/>
          <dgm:resizeHandles val="exact"/>
        </dgm:presLayoutVars>
      </dgm:prSet>
      <dgm:spPr/>
    </dgm:pt>
    <dgm:pt modelId="{3C093B8C-5D69-44FF-AD77-0D021E87DED7}" type="pres">
      <dgm:prSet presAssocID="{D4667E05-2B00-4AB7-8E74-B07636E59E05}" presName="composite" presStyleCnt="0"/>
      <dgm:spPr/>
    </dgm:pt>
    <dgm:pt modelId="{9B104BBE-1ACC-45CD-9DAD-00AB8FDE924D}" type="pres">
      <dgm:prSet presAssocID="{D4667E05-2B00-4AB7-8E74-B07636E59E05}" presName="imgShp" presStyleLbl="fgImgPlace1" presStyleIdx="0" presStyleCnt="2" custScaleX="81643" custScaleY="81643" custLinFactNeighborX="-27238" custLinFactNeighborY="7688"/>
      <dgm:spPr>
        <a:xfrm>
          <a:off x="317795" y="211481"/>
          <a:ext cx="1711772" cy="171177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BBE0E3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3212EA04-9D88-460E-ACCC-F2743DFD59D0}" type="pres">
      <dgm:prSet presAssocID="{D4667E05-2B00-4AB7-8E74-B07636E59E05}" presName="txShp" presStyleLbl="node1" presStyleIdx="0" presStyleCnt="2" custScaleX="115315" custScaleY="86404" custLinFactNeighborX="1035" custLinFactNeighborY="779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AE5B9B-D3DF-4310-8D4F-7166E238C211}" type="pres">
      <dgm:prSet presAssocID="{40BAAB9A-A8DE-42F9-9A2F-42ED951AEA0D}" presName="spacing" presStyleCnt="0"/>
      <dgm:spPr/>
    </dgm:pt>
    <dgm:pt modelId="{E807692E-DC0D-4EBA-BF8F-515E460EC191}" type="pres">
      <dgm:prSet presAssocID="{0D749A10-F896-420C-A16F-A2E396627B0F}" presName="composite" presStyleCnt="0"/>
      <dgm:spPr/>
    </dgm:pt>
    <dgm:pt modelId="{888BCE7E-21A8-4983-AF21-4DE956DC8D85}" type="pres">
      <dgm:prSet presAssocID="{0D749A10-F896-420C-A16F-A2E396627B0F}" presName="imgShp" presStyleLbl="fgImgPlace1" presStyleIdx="1" presStyleCnt="2" custScaleX="81643" custScaleY="81643" custLinFactNeighborX="-19452" custLinFactNeighborY="-11541"/>
      <dgm:spPr>
        <a:xfrm>
          <a:off x="295745" y="2572184"/>
          <a:ext cx="1711772" cy="171177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BBE0E3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01D4E5A-3DD6-48EE-AB61-84F3B68D2A48}" type="pres">
      <dgm:prSet presAssocID="{0D749A10-F896-420C-A16F-A2E396627B0F}" presName="txShp" presStyleLbl="node1" presStyleIdx="1" presStyleCnt="2" custScaleX="128498" custScaleY="96944" custLinFactNeighborX="-1986" custLinFactNeighborY="-1021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8FBFE4-B770-43C9-A5EF-E523968576C6}" srcId="{9E7A67A2-1C94-46DF-BF22-D103211AA996}" destId="{0D749A10-F896-420C-A16F-A2E396627B0F}" srcOrd="1" destOrd="0" parTransId="{9B4D580B-8EC2-441D-AE88-D52FB49B119C}" sibTransId="{79D60C9B-F0DF-4D76-8074-61E2D3D0DE7C}"/>
    <dgm:cxn modelId="{0508A096-FBD0-4456-A51C-970918715AE5}" type="presOf" srcId="{D4667E05-2B00-4AB7-8E74-B07636E59E05}" destId="{3212EA04-9D88-460E-ACCC-F2743DFD59D0}" srcOrd="0" destOrd="0" presId="urn:microsoft.com/office/officeart/2005/8/layout/vList3#3"/>
    <dgm:cxn modelId="{640957C2-4156-47E7-B9C2-DF0FA0BA5111}" type="presOf" srcId="{9E7A67A2-1C94-46DF-BF22-D103211AA996}" destId="{58823710-6C90-4B7F-8774-A9E8F66AB211}" srcOrd="0" destOrd="0" presId="urn:microsoft.com/office/officeart/2005/8/layout/vList3#3"/>
    <dgm:cxn modelId="{2B64178D-03A6-4C93-9F48-7D63D35C95A9}" srcId="{9E7A67A2-1C94-46DF-BF22-D103211AA996}" destId="{D4667E05-2B00-4AB7-8E74-B07636E59E05}" srcOrd="0" destOrd="0" parTransId="{52863D22-3F7C-4A62-8887-A30B5C91E8B8}" sibTransId="{40BAAB9A-A8DE-42F9-9A2F-42ED951AEA0D}"/>
    <dgm:cxn modelId="{D115CE93-B955-4305-85C9-9629A3E3C1AA}" type="presOf" srcId="{0D749A10-F896-420C-A16F-A2E396627B0F}" destId="{A01D4E5A-3DD6-48EE-AB61-84F3B68D2A48}" srcOrd="0" destOrd="0" presId="urn:microsoft.com/office/officeart/2005/8/layout/vList3#3"/>
    <dgm:cxn modelId="{3D49B54E-7BDF-4D7A-B767-4DCB2125ACB3}" type="presParOf" srcId="{58823710-6C90-4B7F-8774-A9E8F66AB211}" destId="{3C093B8C-5D69-44FF-AD77-0D021E87DED7}" srcOrd="0" destOrd="0" presId="urn:microsoft.com/office/officeart/2005/8/layout/vList3#3"/>
    <dgm:cxn modelId="{0C268E75-FB75-4229-BB6E-C6A8B3E6ABFD}" type="presParOf" srcId="{3C093B8C-5D69-44FF-AD77-0D021E87DED7}" destId="{9B104BBE-1ACC-45CD-9DAD-00AB8FDE924D}" srcOrd="0" destOrd="0" presId="urn:microsoft.com/office/officeart/2005/8/layout/vList3#3"/>
    <dgm:cxn modelId="{09622975-8B01-47D2-8A5B-C03A47D051E8}" type="presParOf" srcId="{3C093B8C-5D69-44FF-AD77-0D021E87DED7}" destId="{3212EA04-9D88-460E-ACCC-F2743DFD59D0}" srcOrd="1" destOrd="0" presId="urn:microsoft.com/office/officeart/2005/8/layout/vList3#3"/>
    <dgm:cxn modelId="{E0AAA515-4955-4CCF-851E-EEA68FF193E9}" type="presParOf" srcId="{58823710-6C90-4B7F-8774-A9E8F66AB211}" destId="{C7AE5B9B-D3DF-4310-8D4F-7166E238C211}" srcOrd="1" destOrd="0" presId="urn:microsoft.com/office/officeart/2005/8/layout/vList3#3"/>
    <dgm:cxn modelId="{6BAF9587-C951-4722-B268-8B2BF4D0EE88}" type="presParOf" srcId="{58823710-6C90-4B7F-8774-A9E8F66AB211}" destId="{E807692E-DC0D-4EBA-BF8F-515E460EC191}" srcOrd="2" destOrd="0" presId="urn:microsoft.com/office/officeart/2005/8/layout/vList3#3"/>
    <dgm:cxn modelId="{3E584A8B-D119-436A-BD0B-7D8A8BFFD439}" type="presParOf" srcId="{E807692E-DC0D-4EBA-BF8F-515E460EC191}" destId="{888BCE7E-21A8-4983-AF21-4DE956DC8D85}" srcOrd="0" destOrd="0" presId="urn:microsoft.com/office/officeart/2005/8/layout/vList3#3"/>
    <dgm:cxn modelId="{571955C4-1CC5-46D0-A387-CC9869859D2C}" type="presParOf" srcId="{E807692E-DC0D-4EBA-BF8F-515E460EC191}" destId="{A01D4E5A-3DD6-48EE-AB61-84F3B68D2A48}" srcOrd="1" destOrd="0" presId="urn:microsoft.com/office/officeart/2005/8/layout/vList3#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212EA04-9D88-460E-ACCC-F2743DFD59D0}">
      <dsp:nvSpPr>
        <dsp:cNvPr id="0" name=""/>
        <dsp:cNvSpPr/>
      </dsp:nvSpPr>
      <dsp:spPr>
        <a:xfrm rot="10800000">
          <a:off x="1241388" y="162821"/>
          <a:ext cx="6382618" cy="1802183"/>
        </a:xfrm>
        <a:prstGeom prst="homePlate">
          <a:avLst/>
        </a:prstGeom>
        <a:solidFill>
          <a:srgbClr val="FFFFFF"/>
        </a:solidFill>
        <a:ln w="38100" cap="flat" cmpd="sng" algn="ctr">
          <a:solidFill>
            <a:srgbClr val="FFFFFF"/>
          </a:solidFill>
          <a:prstDash val="solid"/>
        </a:ln>
        <a:effectLst>
          <a:glow rad="101600">
            <a:srgbClr val="2D2D8A">
              <a:satMod val="175000"/>
              <a:alpha val="40000"/>
            </a:srgbClr>
          </a:glow>
          <a:softEdge rad="63500"/>
        </a:effectLst>
        <a:scene3d>
          <a:camera prst="orthographicFront"/>
          <a:lightRig rig="threePt" dir="t"/>
        </a:scene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468000" tIns="68580" rIns="128016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b="1" u="sng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Opportunity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Smart </a:t>
          </a:r>
          <a:r>
            <a:rPr lang="en-US" sz="1600" kern="1200" dirty="0" smtClean="0"/>
            <a:t>phones</a:t>
          </a:r>
          <a:r>
            <a:rPr lang="en-US" altLang="zh-CN" sz="1600" kern="1200" dirty="0" smtClean="0"/>
            <a:t>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provide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users more and more services &amp; e</a:t>
          </a:r>
          <a:r>
            <a:rPr lang="zh-CN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ntertainment</a:t>
          </a:r>
          <a:endParaRPr lang="en-US" altLang="zh-CN" sz="1600" kern="1200" dirty="0" smtClean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+mn-lt"/>
            <a:ea typeface="+mn-ea"/>
            <a:cs typeface="Arial"/>
          </a:endParaRPr>
        </a:p>
      </dsp:txBody>
      <dsp:txXfrm rot="10800000">
        <a:off x="1241388" y="162821"/>
        <a:ext cx="6382618" cy="1802183"/>
      </dsp:txXfrm>
    </dsp:sp>
    <dsp:sp modelId="{9B104BBE-1ACC-45CD-9DAD-00AB8FDE924D}">
      <dsp:nvSpPr>
        <dsp:cNvPr id="0" name=""/>
        <dsp:cNvSpPr/>
      </dsp:nvSpPr>
      <dsp:spPr>
        <a:xfrm>
          <a:off x="188380" y="210178"/>
          <a:ext cx="1702879" cy="170287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rgbClr val="BBE0E3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D4E5A-3DD6-48EE-AB61-84F3B68D2A48}">
      <dsp:nvSpPr>
        <dsp:cNvPr id="0" name=""/>
        <dsp:cNvSpPr/>
      </dsp:nvSpPr>
      <dsp:spPr>
        <a:xfrm rot="10800000">
          <a:off x="526924" y="2211911"/>
          <a:ext cx="7112289" cy="2022022"/>
        </a:xfrm>
        <a:prstGeom prst="homePlate">
          <a:avLst/>
        </a:prstGeom>
        <a:solidFill>
          <a:srgbClr val="FFFFFF"/>
        </a:solidFill>
        <a:ln w="38100" cap="flat" cmpd="sng" algn="ctr">
          <a:solidFill>
            <a:srgbClr val="FFFFFF"/>
          </a:solidFill>
          <a:prstDash val="solid"/>
        </a:ln>
        <a:effectLst>
          <a:glow rad="101600">
            <a:srgbClr val="2D2D8A">
              <a:satMod val="175000"/>
              <a:alpha val="40000"/>
            </a:srgbClr>
          </a:glow>
          <a:softEdge rad="63500"/>
        </a:effectLst>
        <a:scene3d>
          <a:camera prst="orthographicFront"/>
          <a:lightRig rig="threePt" dir="t"/>
        </a:scene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919764" tIns="68580" rIns="128016" bIns="68580" numCol="1" spcCol="1270" anchor="ctr" anchorCtr="0">
          <a:noAutofit/>
        </a:bodyPr>
        <a:lstStyle/>
        <a:p>
          <a:pPr marL="185738" lvl="0" indent="-185738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altLang="zh-CN" sz="1800" b="1" u="sng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Challenge</a:t>
          </a:r>
        </a:p>
        <a:p>
          <a:pPr marL="185738" lvl="0" indent="-185738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1. Poor performance of smart </a:t>
          </a:r>
          <a:r>
            <a:rPr lang="en-US" sz="1600" kern="1200" dirty="0" smtClean="0"/>
            <a:t>phones</a:t>
          </a:r>
          <a:r>
            <a:rPr lang="en-US" altLang="zh-CN" sz="1600" kern="1200" dirty="0" smtClean="0"/>
            <a:t>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may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degrade service quality and user experience, and have a negative effect on operator brands.</a:t>
          </a:r>
        </a:p>
        <a:p>
          <a:pPr marL="185738" lvl="0" indent="-185738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tabLst/>
          </a:pP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2. Heavy usage of network resources by smart </a:t>
          </a:r>
          <a:r>
            <a:rPr lang="en-US" sz="1600" kern="1200" dirty="0" smtClean="0"/>
            <a:t>phones</a:t>
          </a:r>
          <a:r>
            <a:rPr lang="en-US" altLang="zh-CN" sz="1600" kern="1200" dirty="0" smtClean="0"/>
            <a:t>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will </a:t>
          </a:r>
          <a:r>
            <a:rPr lang="en-US" altLang="zh-CN" sz="16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+mn-lt"/>
              <a:ea typeface="+mn-ea"/>
              <a:cs typeface="Arial"/>
            </a:rPr>
            <a:t>put pressure on operators’ networks.</a:t>
          </a:r>
        </a:p>
      </dsp:txBody>
      <dsp:txXfrm rot="10800000">
        <a:off x="526924" y="2211911"/>
        <a:ext cx="7112289" cy="2022022"/>
      </dsp:txXfrm>
    </dsp:sp>
    <dsp:sp modelId="{888BCE7E-21A8-4983-AF21-4DE956DC8D85}">
      <dsp:nvSpPr>
        <dsp:cNvPr id="0" name=""/>
        <dsp:cNvSpPr/>
      </dsp:nvSpPr>
      <dsp:spPr>
        <a:xfrm>
          <a:off x="168359" y="2343825"/>
          <a:ext cx="1702879" cy="170287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rgbClr val="BBE0E3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823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823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823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76FE0664-4192-49D8-ADBD-B983B7DC82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8658012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38113" y="768350"/>
            <a:ext cx="682307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1106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defRPr sz="1300" b="0">
                <a:latin typeface="Arial" charset="0"/>
              </a:defRPr>
            </a:lvl1pPr>
          </a:lstStyle>
          <a:p>
            <a:pPr>
              <a:defRPr/>
            </a:pPr>
            <a:fld id="{87593C9F-73C6-4917-AA07-79F77B9FEF1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991327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lIns="99048" tIns="49524" rIns="99048" bIns="49524">
            <a:normAutofit/>
          </a:bodyPr>
          <a:lstStyle/>
          <a:p>
            <a:pPr>
              <a:spcBef>
                <a:spcPts val="650"/>
              </a:spcBef>
              <a:buFont typeface="Arial" pitchFamily="34" charset="0"/>
              <a:buChar char="•"/>
            </a:pPr>
            <a:r>
              <a:rPr lang="en-GB" smtClean="0"/>
              <a:t> Topic 1 “Signalling Loops &amp; Aggressive Retries” =&gt; 3GPP CRs mainly</a:t>
            </a:r>
          </a:p>
          <a:p>
            <a:pPr>
              <a:spcBef>
                <a:spcPts val="650"/>
              </a:spcBef>
              <a:buFont typeface="Arial" pitchFamily="34" charset="0"/>
              <a:buChar char="•"/>
            </a:pPr>
            <a:r>
              <a:rPr lang="en-GB" smtClean="0"/>
              <a:t> Topic 2 “Excessive Background Traffic” =&gt; PRD</a:t>
            </a:r>
          </a:p>
          <a:p>
            <a:pPr>
              <a:spcBef>
                <a:spcPts val="650"/>
              </a:spcBef>
              <a:buFont typeface="Arial" pitchFamily="34" charset="0"/>
              <a:buChar char="•"/>
            </a:pPr>
            <a:r>
              <a:rPr lang="en-GB" smtClean="0"/>
              <a:t> Topic 3 “Other Inefficiencies (Non-Signalling)” =&gt; PRD</a:t>
            </a:r>
          </a:p>
          <a:p>
            <a:pPr>
              <a:spcBef>
                <a:spcPts val="650"/>
              </a:spcBef>
              <a:buFont typeface="Arial" pitchFamily="34" charset="0"/>
              <a:buChar char="•"/>
            </a:pPr>
            <a:r>
              <a:rPr lang="en-GB" smtClean="0"/>
              <a:t> Topic 4 “Other Signalling Inefficiencies” =&gt; 3GPP CRs</a:t>
            </a:r>
            <a:endParaRPr lang="en-US" smtClean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593C9F-73C6-4917-AA07-79F77B9FEF18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lIns="99048" tIns="49524" rIns="99048" bIns="49524">
            <a:normAutofit/>
          </a:bodyPr>
          <a:lstStyle/>
          <a:p>
            <a:pPr>
              <a:spcBef>
                <a:spcPts val="975"/>
              </a:spcBef>
            </a:pPr>
            <a:endParaRPr lang="en-GB" sz="220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7593C9F-73C6-4917-AA07-79F77B9FEF18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2375" y="1600200"/>
            <a:ext cx="2743200" cy="4525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808037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E4D3E315-DCB4-4838-8AC6-58F18F03C1AF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Page </a:t>
            </a:r>
            <a:fld id="{BBF8EE82-E374-4AB5-9D11-46FE7B576B60}" type="slidenum">
              <a:rPr lang="de-DE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870760F8-F1B3-40E0-8DD8-C2C630546BB9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BEF98F58-398A-4DD0-AD37-0FAF55F77B4F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FDF2C0EF-F255-4736-8BA9-A84EE02D9196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6B05A9E5-5FD0-4AD7-80AD-493C061A2CA7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gsma_logo_colour_rgb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26918" y="5351489"/>
            <a:ext cx="814361" cy="814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11"/>
          <p:cNvSpPr>
            <a:spLocks noChangeShapeType="1"/>
          </p:cNvSpPr>
          <p:nvPr userDrawn="1"/>
        </p:nvSpPr>
        <p:spPr bwMode="auto">
          <a:xfrm>
            <a:off x="299803" y="5231567"/>
            <a:ext cx="11452486" cy="0"/>
          </a:xfrm>
          <a:prstGeom prst="line">
            <a:avLst/>
          </a:prstGeom>
          <a:noFill/>
          <a:ln w="47625">
            <a:solidFill>
              <a:srgbClr val="CD0921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15"/>
          <p:cNvSpPr txBox="1">
            <a:spLocks noChangeArrowheads="1"/>
          </p:cNvSpPr>
          <p:nvPr userDrawn="1"/>
        </p:nvSpPr>
        <p:spPr bwMode="auto">
          <a:xfrm>
            <a:off x="377825" y="5443550"/>
            <a:ext cx="6400800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650" dirty="0">
                <a:solidFill>
                  <a:srgbClr val="000000"/>
                </a:solidFill>
              </a:rPr>
              <a:t>Confidential Information</a:t>
            </a:r>
          </a:p>
          <a:p>
            <a:pPr>
              <a:spcBef>
                <a:spcPct val="50000"/>
              </a:spcBef>
              <a:defRPr/>
            </a:pPr>
            <a:r>
              <a:rPr lang="en-GB" sz="650" dirty="0"/>
              <a:t>© GSM Association </a:t>
            </a:r>
            <a:r>
              <a:rPr lang="en-GB" sz="650" dirty="0" smtClean="0"/>
              <a:t>2013</a:t>
            </a:r>
            <a:endParaRPr lang="en-GB" sz="650" dirty="0"/>
          </a:p>
          <a:p>
            <a:pPr>
              <a:spcBef>
                <a:spcPct val="50000"/>
              </a:spcBef>
              <a:defRPr/>
            </a:pPr>
            <a:r>
              <a:rPr lang="en-US" sz="650" dirty="0">
                <a:solidFill>
                  <a:srgbClr val="000000"/>
                </a:solidFill>
              </a:rPr>
              <a:t>All GSMA meetings are conducted in full compliance with the GSMA’s anti-trust compliance policy</a:t>
            </a:r>
          </a:p>
          <a:p>
            <a:pPr>
              <a:spcBef>
                <a:spcPct val="50000"/>
              </a:spcBef>
              <a:defRPr/>
            </a:pPr>
            <a:endParaRPr lang="en-US" sz="6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Page </a:t>
            </a:r>
            <a:fld id="{BBF8EE82-E374-4AB5-9D11-46FE7B576B60}" type="slidenum">
              <a:rPr lang="de-DE" smtClean="0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B2EBBE3D-AABA-4EE9-A947-0BC09780B951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FAE36D20-84FE-4186-BC8C-48929A4CEFFA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DD0CCF25-E89A-41B6-B494-5CA3F27FF7B4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/>
          </a:p>
          <a:p>
            <a:r>
              <a:rPr lang="de-DE"/>
              <a:t>Page </a:t>
            </a:r>
            <a:fld id="{957ED40F-E32F-4093-878C-EF00F3948078}" type="slidenum">
              <a:rPr lang="de-DE"/>
              <a:pPr/>
              <a:t>‹#›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6375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7575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5975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42375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80375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1787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5975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79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79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4425" y="1535113"/>
            <a:ext cx="539115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4425" y="2174875"/>
            <a:ext cx="539115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263" y="273050"/>
            <a:ext cx="6818312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678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6788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6788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5"/>
          <p:cNvSpPr>
            <a:spLocks noGrp="1" noChangeArrowheads="1"/>
          </p:cNvSpPr>
          <p:nvPr>
            <p:ph type="dt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</p:spTree>
  </p:cSld>
  <p:clrMapOvr>
    <a:masterClrMapping/>
  </p:clrMapOvr>
  <p:transition advClick="0" advTm="8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4" descr="演示文稿1 拷贝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814388"/>
            <a:ext cx="12195175" cy="387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28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025650"/>
            <a:ext cx="7456488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85475" name="Rectangle 35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773113" y="296863"/>
            <a:ext cx="2411412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7814" tIns="43906" rIns="87814" bIns="43906" numCol="1" anchor="t" anchorCtr="0" compatLnSpc="1">
            <a:prstTxWarp prst="textNoShape">
              <a:avLst/>
            </a:prstTxWarp>
          </a:bodyPr>
          <a:lstStyle>
            <a:lvl1pPr eaLnBrk="0" hangingPunct="0">
              <a:buClrTx/>
              <a:buFontTx/>
              <a:buNone/>
              <a:defRPr sz="1300" b="0">
                <a:latin typeface="FrutigerNext LT Regular" pitchFamily="34" charset="0"/>
                <a:ea typeface="ＭＳ Ｐゴシック" pitchFamily="34" charset="-128"/>
              </a:defRPr>
            </a:lvl1pPr>
          </a:lstStyle>
          <a:p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ransition advClick="0" advTm="8000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+mj-lt"/>
          <a:ea typeface="黑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SimHei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SimHei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SimHei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bg1"/>
          </a:solidFill>
          <a:latin typeface="Arial" charset="0"/>
          <a:ea typeface="SimHei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35" name="Text Box 19"/>
          <p:cNvSpPr txBox="1">
            <a:spLocks noChangeArrowheads="1"/>
          </p:cNvSpPr>
          <p:nvPr/>
        </p:nvSpPr>
        <p:spPr bwMode="auto">
          <a:xfrm>
            <a:off x="869950" y="6467475"/>
            <a:ext cx="219868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60" tIns="39180" rIns="78360" bIns="39180">
            <a:spAutoFit/>
          </a:bodyPr>
          <a:lstStyle/>
          <a:p>
            <a:pPr defTabSz="784225" eaLnBrk="0" hangingPunct="0">
              <a:buClrTx/>
              <a:buFontTx/>
              <a:buNone/>
              <a:defRPr/>
            </a:pPr>
            <a:r>
              <a:rPr lang="en-US" altLang="zh-CN" sz="1200" b="0">
                <a:latin typeface="FrutigerNext LT Bold" charset="0"/>
                <a:ea typeface="MS PGothic" pitchFamily="34" charset="-128"/>
              </a:rPr>
              <a:t>HISILICON SEMICONDUCTOR</a:t>
            </a:r>
          </a:p>
        </p:txBody>
      </p:sp>
      <p:sp>
        <p:nvSpPr>
          <p:cNvPr id="1084436" name="Rectangle 2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910513" y="6402388"/>
            <a:ext cx="14097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buClrTx/>
              <a:buFontTx/>
              <a:buNone/>
              <a:defRPr sz="1000" b="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endParaRPr lang="de-DE"/>
          </a:p>
          <a:p>
            <a:r>
              <a:rPr lang="de-DE"/>
              <a:t>Page </a:t>
            </a:r>
            <a:fld id="{BBF8EE82-E374-4AB5-9D11-46FE7B576B60}" type="slidenum">
              <a:rPr lang="de-DE"/>
              <a:pPr/>
              <a:t>‹#›</a:t>
            </a:fld>
            <a:endParaRPr lang="en-GB"/>
          </a:p>
        </p:txBody>
      </p:sp>
      <p:grpSp>
        <p:nvGrpSpPr>
          <p:cNvPr id="2052" name="Group 21"/>
          <p:cNvGrpSpPr>
            <a:grpSpLocks/>
          </p:cNvGrpSpPr>
          <p:nvPr/>
        </p:nvGrpSpPr>
        <p:grpSpPr bwMode="auto">
          <a:xfrm>
            <a:off x="0" y="6216650"/>
            <a:ext cx="12195175" cy="635000"/>
            <a:chOff x="0" y="3920"/>
            <a:chExt cx="7682" cy="400"/>
          </a:xfrm>
        </p:grpSpPr>
        <p:pic>
          <p:nvPicPr>
            <p:cNvPr id="2124" name="Picture 22" descr="图片1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0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5" name="Picture 23" descr="图片1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539" y="3920"/>
              <a:ext cx="5760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26" name="Picture 24" descr="图片1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rot="10800000">
              <a:off x="6619" y="3920"/>
              <a:ext cx="1063" cy="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84442" name="Rectangle 26"/>
          <p:cNvSpPr>
            <a:spLocks noChangeArrowheads="1"/>
          </p:cNvSpPr>
          <p:nvPr/>
        </p:nvSpPr>
        <p:spPr bwMode="auto">
          <a:xfrm>
            <a:off x="7910513" y="6396038"/>
            <a:ext cx="1409700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784225" eaLnBrk="0" hangingPunct="0">
              <a:lnSpc>
                <a:spcPct val="85000"/>
              </a:lnSpc>
              <a:buClrTx/>
              <a:buFontTx/>
              <a:buNone/>
            </a:pPr>
            <a:endParaRPr lang="de-DE" sz="1000" b="0">
              <a:ea typeface="ＭＳ Ｐゴシック" pitchFamily="34" charset="-128"/>
            </a:endParaRPr>
          </a:p>
          <a:p>
            <a:pPr defTabSz="784225" eaLnBrk="0" hangingPunct="0">
              <a:lnSpc>
                <a:spcPct val="85000"/>
              </a:lnSpc>
              <a:buClrTx/>
              <a:buFontTx/>
              <a:buNone/>
            </a:pPr>
            <a:r>
              <a:rPr lang="de-DE" sz="1000" b="0">
                <a:ea typeface="ＭＳ Ｐゴシック" pitchFamily="34" charset="-128"/>
              </a:rPr>
              <a:t>Page </a:t>
            </a:r>
            <a:fld id="{3A8B852F-B9F6-4313-8850-2E8168EB8DBF}" type="slidenum">
              <a:rPr lang="de-DE" sz="1000" b="0">
                <a:ea typeface="ＭＳ Ｐゴシック" pitchFamily="34" charset="-128"/>
              </a:rPr>
              <a:pPr defTabSz="784225" eaLnBrk="0" hangingPunct="0">
                <a:lnSpc>
                  <a:spcPct val="85000"/>
                </a:lnSpc>
                <a:buClrTx/>
                <a:buFontTx/>
                <a:buNone/>
              </a:pPr>
              <a:t>‹#›</a:t>
            </a:fld>
            <a:endParaRPr lang="en-GB" sz="1000" b="0">
              <a:ea typeface="ＭＳ Ｐゴシック" pitchFamily="34" charset="-128"/>
            </a:endParaRPr>
          </a:p>
        </p:txBody>
      </p:sp>
      <p:sp>
        <p:nvSpPr>
          <p:cNvPr id="2056" name="Rectangle 28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59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7" name="Rectangle 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59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84446" name="Rectangle 30"/>
          <p:cNvSpPr>
            <a:spLocks noChangeArrowheads="1"/>
          </p:cNvSpPr>
          <p:nvPr/>
        </p:nvSpPr>
        <p:spPr bwMode="auto">
          <a:xfrm>
            <a:off x="12320588" y="3409950"/>
            <a:ext cx="919162" cy="3490913"/>
          </a:xfrm>
          <a:prstGeom prst="rect">
            <a:avLst/>
          </a:prstGeom>
          <a:solidFill>
            <a:srgbClr val="FFFFFF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91425" tIns="45712" rIns="91425" bIns="45712" anchor="ctr">
            <a:spAutoFit/>
          </a:bodyPr>
          <a:lstStyle/>
          <a:p>
            <a:pPr>
              <a:defRPr/>
            </a:pPr>
            <a:endParaRPr lang="en-US">
              <a:latin typeface="Arial" charset="0"/>
            </a:endParaRPr>
          </a:p>
        </p:txBody>
      </p:sp>
      <p:grpSp>
        <p:nvGrpSpPr>
          <p:cNvPr id="2059" name="Group 31"/>
          <p:cNvGrpSpPr>
            <a:grpSpLocks/>
          </p:cNvGrpSpPr>
          <p:nvPr/>
        </p:nvGrpSpPr>
        <p:grpSpPr bwMode="auto">
          <a:xfrm>
            <a:off x="12406313" y="3786188"/>
            <a:ext cx="739775" cy="182562"/>
            <a:chOff x="5893" y="2387"/>
            <a:chExt cx="466" cy="115"/>
          </a:xfrm>
        </p:grpSpPr>
        <p:sp>
          <p:nvSpPr>
            <p:cNvPr id="1084448" name="Rectangle 3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49" name="Rectangle 3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0" name="Rectangle 3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1" name="Rectangle 3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0" name="Group 36"/>
          <p:cNvGrpSpPr>
            <a:grpSpLocks/>
          </p:cNvGrpSpPr>
          <p:nvPr/>
        </p:nvGrpSpPr>
        <p:grpSpPr bwMode="auto">
          <a:xfrm>
            <a:off x="12406313" y="4002088"/>
            <a:ext cx="739775" cy="182562"/>
            <a:chOff x="5893" y="2523"/>
            <a:chExt cx="466" cy="115"/>
          </a:xfrm>
        </p:grpSpPr>
        <p:sp>
          <p:nvSpPr>
            <p:cNvPr id="1084453" name="Rectangle 3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4" name="Rectangle 3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5" name="Rectangle 3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6" name="Rectangle 4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1" name="Group 41"/>
          <p:cNvGrpSpPr>
            <a:grpSpLocks/>
          </p:cNvGrpSpPr>
          <p:nvPr/>
        </p:nvGrpSpPr>
        <p:grpSpPr bwMode="auto">
          <a:xfrm>
            <a:off x="12406313" y="4217988"/>
            <a:ext cx="739775" cy="182562"/>
            <a:chOff x="5893" y="2659"/>
            <a:chExt cx="466" cy="115"/>
          </a:xfrm>
        </p:grpSpPr>
        <p:sp>
          <p:nvSpPr>
            <p:cNvPr id="1084458" name="Rectangle 4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59" name="Rectangle 4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0" name="Rectangle 4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1" name="Rectangle 4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2" name="Group 46"/>
          <p:cNvGrpSpPr>
            <a:grpSpLocks/>
          </p:cNvGrpSpPr>
          <p:nvPr/>
        </p:nvGrpSpPr>
        <p:grpSpPr bwMode="auto">
          <a:xfrm>
            <a:off x="12406313" y="3570288"/>
            <a:ext cx="739775" cy="188912"/>
            <a:chOff x="5893" y="2251"/>
            <a:chExt cx="466" cy="119"/>
          </a:xfrm>
        </p:grpSpPr>
        <p:sp>
          <p:nvSpPr>
            <p:cNvPr id="1084463" name="Rectangle 4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4" name="Rectangle 4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5" name="Rectangle 4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6" name="Rectangle 5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3" name="Group 51"/>
          <p:cNvGrpSpPr>
            <a:grpSpLocks/>
          </p:cNvGrpSpPr>
          <p:nvPr/>
        </p:nvGrpSpPr>
        <p:grpSpPr bwMode="auto">
          <a:xfrm>
            <a:off x="12406313" y="4578350"/>
            <a:ext cx="739775" cy="182563"/>
            <a:chOff x="5893" y="2886"/>
            <a:chExt cx="466" cy="115"/>
          </a:xfrm>
        </p:grpSpPr>
        <p:sp>
          <p:nvSpPr>
            <p:cNvPr id="1084468" name="Rectangle 5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69" name="Rectangle 5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0" name="Rectangle 5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1" name="Rectangle 5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4" name="Group 56"/>
          <p:cNvGrpSpPr>
            <a:grpSpLocks/>
          </p:cNvGrpSpPr>
          <p:nvPr/>
        </p:nvGrpSpPr>
        <p:grpSpPr bwMode="auto">
          <a:xfrm>
            <a:off x="12406313" y="4794250"/>
            <a:ext cx="739775" cy="182563"/>
            <a:chOff x="5893" y="3022"/>
            <a:chExt cx="466" cy="115"/>
          </a:xfrm>
        </p:grpSpPr>
        <p:sp>
          <p:nvSpPr>
            <p:cNvPr id="1084473" name="Rectangle 5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4" name="Rectangle 5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5" name="Rectangle 5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6" name="Rectangle 6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5" name="Group 61"/>
          <p:cNvGrpSpPr>
            <a:grpSpLocks/>
          </p:cNvGrpSpPr>
          <p:nvPr/>
        </p:nvGrpSpPr>
        <p:grpSpPr bwMode="auto">
          <a:xfrm>
            <a:off x="12406313" y="5010150"/>
            <a:ext cx="739775" cy="182563"/>
            <a:chOff x="5893" y="3158"/>
            <a:chExt cx="466" cy="115"/>
          </a:xfrm>
        </p:grpSpPr>
        <p:sp>
          <p:nvSpPr>
            <p:cNvPr id="1084478" name="Rectangle 6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79" name="Rectangle 6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0" name="Rectangle 6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1" name="Rectangle 6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6" name="Group 66"/>
          <p:cNvGrpSpPr>
            <a:grpSpLocks/>
          </p:cNvGrpSpPr>
          <p:nvPr/>
        </p:nvGrpSpPr>
        <p:grpSpPr bwMode="auto">
          <a:xfrm>
            <a:off x="12406313" y="5370513"/>
            <a:ext cx="739775" cy="182562"/>
            <a:chOff x="5893" y="3385"/>
            <a:chExt cx="466" cy="115"/>
          </a:xfrm>
        </p:grpSpPr>
        <p:sp>
          <p:nvSpPr>
            <p:cNvPr id="1084483" name="Rectangle 6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4" name="Rectangle 6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5" name="Rectangle 6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6" name="Rectangle 7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7" name="Group 71"/>
          <p:cNvGrpSpPr>
            <a:grpSpLocks/>
          </p:cNvGrpSpPr>
          <p:nvPr/>
        </p:nvGrpSpPr>
        <p:grpSpPr bwMode="auto">
          <a:xfrm>
            <a:off x="12406313" y="5586413"/>
            <a:ext cx="739775" cy="182562"/>
            <a:chOff x="5893" y="3521"/>
            <a:chExt cx="466" cy="115"/>
          </a:xfrm>
        </p:grpSpPr>
        <p:sp>
          <p:nvSpPr>
            <p:cNvPr id="1084488" name="Rectangle 7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89" name="Rectangle 7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0" name="Rectangle 7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1" name="Rectangle 7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8" name="Group 76"/>
          <p:cNvGrpSpPr>
            <a:grpSpLocks/>
          </p:cNvGrpSpPr>
          <p:nvPr/>
        </p:nvGrpSpPr>
        <p:grpSpPr bwMode="auto">
          <a:xfrm>
            <a:off x="12406313" y="5802313"/>
            <a:ext cx="739775" cy="182562"/>
            <a:chOff x="5893" y="3657"/>
            <a:chExt cx="466" cy="115"/>
          </a:xfrm>
        </p:grpSpPr>
        <p:sp>
          <p:nvSpPr>
            <p:cNvPr id="1084493" name="Rectangle 7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4" name="Rectangle 7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5" name="Rectangle 7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6" name="Rectangle 8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69" name="Group 81"/>
          <p:cNvGrpSpPr>
            <a:grpSpLocks/>
          </p:cNvGrpSpPr>
          <p:nvPr/>
        </p:nvGrpSpPr>
        <p:grpSpPr bwMode="auto">
          <a:xfrm>
            <a:off x="12406313" y="6162675"/>
            <a:ext cx="739775" cy="182563"/>
            <a:chOff x="5893" y="3884"/>
            <a:chExt cx="466" cy="115"/>
          </a:xfrm>
        </p:grpSpPr>
        <p:sp>
          <p:nvSpPr>
            <p:cNvPr id="1084498" name="Rectangle 8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499" name="Rectangle 8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0" name="Rectangle 8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1" name="Rectangle 8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rgbClr val="777777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70" name="Group 86"/>
          <p:cNvGrpSpPr>
            <a:grpSpLocks/>
          </p:cNvGrpSpPr>
          <p:nvPr/>
        </p:nvGrpSpPr>
        <p:grpSpPr bwMode="auto">
          <a:xfrm>
            <a:off x="12406313" y="6388100"/>
            <a:ext cx="739775" cy="182563"/>
            <a:chOff x="5893" y="4026"/>
            <a:chExt cx="466" cy="115"/>
          </a:xfrm>
        </p:grpSpPr>
        <p:sp>
          <p:nvSpPr>
            <p:cNvPr id="1084503" name="Rectangle 8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4" name="Rectangle 8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5" name="Rectangle 8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6" name="Rectangle 9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rgbClr val="777777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  <p:grpSp>
        <p:nvGrpSpPr>
          <p:cNvPr id="2071" name="Group 91"/>
          <p:cNvGrpSpPr>
            <a:grpSpLocks/>
          </p:cNvGrpSpPr>
          <p:nvPr/>
        </p:nvGrpSpPr>
        <p:grpSpPr bwMode="auto">
          <a:xfrm>
            <a:off x="12406313" y="6611938"/>
            <a:ext cx="739775" cy="182562"/>
            <a:chOff x="5893" y="4167"/>
            <a:chExt cx="466" cy="115"/>
          </a:xfrm>
        </p:grpSpPr>
        <p:sp>
          <p:nvSpPr>
            <p:cNvPr id="1084508" name="Rectangle 9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09" name="Rectangle 9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10" name="Rectangle 9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  <p:sp>
          <p:nvSpPr>
            <p:cNvPr id="1084511" name="Rectangle 9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rgbClr val="777777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advClick="0" advTm="8000">
    <p:fade thruBlk="1"/>
  </p:transition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+mj-lt"/>
          <a:ea typeface="黑体" pitchFamily="2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SimHei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SimHei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SimHei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990000"/>
          </a:solidFill>
          <a:latin typeface="Arial" charset="0"/>
          <a:ea typeface="SimHei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华文细黑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华文细黑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华文细黑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华文细黑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华文细黑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9" descr="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616575"/>
            <a:ext cx="12195175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93674" name="Text Box 10"/>
          <p:cNvSpPr txBox="1">
            <a:spLocks noChangeArrowheads="1"/>
          </p:cNvSpPr>
          <p:nvPr/>
        </p:nvSpPr>
        <p:spPr bwMode="auto">
          <a:xfrm>
            <a:off x="4579938" y="2605088"/>
            <a:ext cx="30353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FontTx/>
              <a:buNone/>
              <a:defRPr/>
            </a:pPr>
            <a:r>
              <a:rPr lang="en-US" altLang="zh-CN" sz="4800" b="0">
                <a:solidFill>
                  <a:srgbClr val="990000"/>
                </a:solidFill>
                <a:latin typeface="Arial" charset="0"/>
                <a:ea typeface="MS PGothic" pitchFamily="34" charset="-128"/>
              </a:rPr>
              <a:t>Thank you</a:t>
            </a:r>
          </a:p>
        </p:txBody>
      </p:sp>
      <p:sp>
        <p:nvSpPr>
          <p:cNvPr id="1393675" name="Text Box 11"/>
          <p:cNvSpPr txBox="1">
            <a:spLocks noChangeArrowheads="1"/>
          </p:cNvSpPr>
          <p:nvPr/>
        </p:nvSpPr>
        <p:spPr bwMode="auto">
          <a:xfrm>
            <a:off x="4627563" y="3403600"/>
            <a:ext cx="29559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ClrTx/>
              <a:buFontTx/>
              <a:buNone/>
            </a:pPr>
            <a:r>
              <a:rPr lang="en-US" altLang="zh-CN" sz="2800" b="0">
                <a:solidFill>
                  <a:srgbClr val="666666"/>
                </a:solidFill>
                <a:ea typeface="ＭＳ Ｐゴシック" pitchFamily="34" charset="-128"/>
              </a:rPr>
              <a:t>www.huawei.com</a:t>
            </a:r>
            <a:endParaRPr lang="en-US" altLang="zh-CN" sz="2300" b="0">
              <a:solidFill>
                <a:srgbClr val="990000"/>
              </a:solidFill>
              <a:ea typeface="ＭＳ Ｐゴシック" pitchFamily="34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6176" y="1935953"/>
            <a:ext cx="10768711" cy="1470025"/>
          </a:xfrm>
        </p:spPr>
        <p:txBody>
          <a:bodyPr/>
          <a:lstStyle/>
          <a:p>
            <a:pPr algn="ctr" eaLnBrk="1" hangingPunct="1"/>
            <a:r>
              <a:rPr lang="en-US" sz="3600" dirty="0" smtClean="0">
                <a:solidFill>
                  <a:schemeClr val="tx1"/>
                </a:solidFill>
              </a:rPr>
              <a:t>WI proposal to 3GPP CT1 on </a:t>
            </a:r>
            <a:r>
              <a:rPr lang="en-US" sz="3600" dirty="0" smtClean="0">
                <a:solidFill>
                  <a:schemeClr val="tx1"/>
                </a:solidFill>
              </a:rPr>
              <a:t>SINE</a:t>
            </a:r>
            <a:endParaRPr lang="en-GB" altLang="zh-CN" sz="3600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4174427" y="3049644"/>
            <a:ext cx="4188993" cy="10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ClrTx/>
              <a:buNone/>
              <a:defRPr/>
            </a:pPr>
            <a:r>
              <a:rPr lang="en-GB" sz="3200" b="0" kern="0" dirty="0" smtClean="0">
                <a:ea typeface="黑体" pitchFamily="2" charset="-122"/>
              </a:rPr>
              <a:t>Huawei, HiSilicon</a:t>
            </a:r>
            <a:endParaRPr lang="en-US" sz="3200" b="0" kern="0" dirty="0" smtClean="0">
              <a:ea typeface="黑体" pitchFamily="2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9259379" y="183776"/>
            <a:ext cx="2761636" cy="10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buClrTx/>
              <a:buNone/>
              <a:defRPr/>
            </a:pPr>
            <a:r>
              <a:rPr lang="en-GB" sz="3200" b="0" kern="0" dirty="0" smtClean="0">
                <a:ea typeface="黑体" pitchFamily="2" charset="-122"/>
              </a:rPr>
              <a:t>C1-</a:t>
            </a:r>
            <a:r>
              <a:rPr lang="en-GB" altLang="zh-CN" sz="3200" b="0" kern="0" dirty="0" smtClean="0">
                <a:ea typeface="黑体" pitchFamily="2" charset="-122"/>
              </a:rPr>
              <a:t>133753</a:t>
            </a:r>
            <a:endParaRPr lang="en-US" sz="3200" b="0" kern="0" dirty="0" smtClean="0">
              <a:ea typeface="黑体" pitchFamily="2" charset="-122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>
          <a:xfrm>
            <a:off x="512367" y="296801"/>
            <a:ext cx="8687389" cy="641984"/>
          </a:xfrm>
        </p:spPr>
        <p:txBody>
          <a:bodyPr/>
          <a:lstStyle/>
          <a:p>
            <a:r>
              <a:rPr lang="en-GB" altLang="zh-CN" smtClean="0"/>
              <a:t>Why GSMA SNE</a:t>
            </a:r>
            <a:r>
              <a:rPr lang="en-GB" altLang="zh-CN" dirty="0" smtClean="0"/>
              <a:t>? - </a:t>
            </a:r>
            <a:r>
              <a:rPr lang="en-GB" altLang="zh-CN" dirty="0" smtClean="0">
                <a:ea typeface="宋体" pitchFamily="2" charset="-122"/>
              </a:rPr>
              <a:t>Background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189" y="1109472"/>
            <a:ext cx="10543147" cy="411285"/>
          </a:xfrm>
          <a:solidFill>
            <a:srgbClr val="0033CC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357188" indent="-357188">
              <a:lnSpc>
                <a:spcPct val="90000"/>
              </a:lnSpc>
              <a:buFont typeface="Wingdings 2" pitchFamily="18" charset="2"/>
              <a:buNone/>
              <a:defRPr/>
            </a:pPr>
            <a:r>
              <a:rPr lang="en-US" sz="2000" dirty="0" smtClean="0"/>
              <a:t>Smart phones</a:t>
            </a:r>
            <a:r>
              <a:rPr lang="en-US" altLang="zh-CN" sz="2000" dirty="0" smtClean="0"/>
              <a:t> </a:t>
            </a:r>
            <a:r>
              <a:rPr lang="en-US" altLang="zh-CN" sz="2000" dirty="0" smtClean="0"/>
              <a:t>bring both opportunities and challenges to operators </a:t>
            </a:r>
            <a:endParaRPr lang="en-US" sz="2000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459443" y="1676934"/>
          <a:ext cx="8323221" cy="44471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63414" y="2069149"/>
            <a:ext cx="3289610" cy="2862322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dirty="0" smtClean="0"/>
              <a:t>SNE (Smartphone Network Efficiency) </a:t>
            </a:r>
            <a:r>
              <a:rPr lang="en-GB" sz="2000" b="0" dirty="0" smtClean="0"/>
              <a:t> was a Work Item in </a:t>
            </a:r>
            <a:r>
              <a:rPr lang="en-GB" altLang="zh-CN" sz="2000" b="0" dirty="0" smtClean="0"/>
              <a:t>GSMA TSG </a:t>
            </a:r>
            <a:r>
              <a:rPr lang="en-GB" altLang="zh-CN" sz="2000" b="0" dirty="0" smtClean="0"/>
              <a:t>WG started since October </a:t>
            </a:r>
            <a:r>
              <a:rPr lang="en-GB" altLang="zh-CN" sz="2000" b="0" dirty="0" smtClean="0"/>
              <a:t>2012. More than thirty (30) </a:t>
            </a:r>
            <a:r>
              <a:rPr lang="en-US" altLang="zh-CN" sz="2000" b="0" dirty="0" smtClean="0"/>
              <a:t>companies involved and inputted more than fifty (50</a:t>
            </a:r>
            <a:r>
              <a:rPr lang="en-US" altLang="zh-CN" sz="2000" b="0" dirty="0" smtClean="0"/>
              <a:t>) use </a:t>
            </a:r>
            <a:r>
              <a:rPr lang="en-US" altLang="zh-CN" sz="2000" b="0" dirty="0" smtClean="0"/>
              <a:t>cases/requirement proposals. </a:t>
            </a:r>
            <a:endParaRPr lang="en-US" sz="2000" b="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1407" y="455297"/>
            <a:ext cx="10579738" cy="507872"/>
          </a:xfrm>
        </p:spPr>
        <p:txBody>
          <a:bodyPr/>
          <a:lstStyle/>
          <a:p>
            <a:r>
              <a:rPr lang="en-GB" altLang="zh-CN" smtClean="0"/>
              <a:t>Why GSMA SNE</a:t>
            </a:r>
            <a:r>
              <a:rPr lang="en-GB" altLang="zh-CN" dirty="0" smtClean="0"/>
              <a:t>? -</a:t>
            </a:r>
            <a:r>
              <a:rPr lang="fr-FR" altLang="zh-CN" dirty="0" smtClean="0">
                <a:ea typeface="宋体" pitchFamily="2" charset="-122"/>
              </a:rPr>
              <a:t> Smartphone Signalling Impacts</a:t>
            </a:r>
            <a:endParaRPr lang="en-GB" altLang="zh-CN" dirty="0" smtClean="0">
              <a:ea typeface="宋体" pitchFamily="2" charset="-122"/>
            </a:endParaRPr>
          </a:p>
        </p:txBody>
      </p:sp>
      <p:sp>
        <p:nvSpPr>
          <p:cNvPr id="18434" name="Text Box 4"/>
          <p:cNvSpPr txBox="1">
            <a:spLocks noChangeArrowheads="1"/>
          </p:cNvSpPr>
          <p:nvPr/>
        </p:nvSpPr>
        <p:spPr bwMode="auto">
          <a:xfrm>
            <a:off x="361896" y="1098976"/>
            <a:ext cx="8314944" cy="5144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1881" tIns="50941" rIns="101881" bIns="50941">
            <a:spAutoFit/>
          </a:bodyPr>
          <a:lstStyle/>
          <a:p>
            <a:pPr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b="1" dirty="0">
                <a:ea typeface="ＭＳ Ｐゴシック" pitchFamily="34" charset="-128"/>
              </a:rPr>
              <a:t> Smartphone </a:t>
            </a:r>
            <a:r>
              <a:rPr lang="en-CA" altLang="zh-CN" b="1" dirty="0" smtClean="0">
                <a:ea typeface="ＭＳ Ｐゴシック" pitchFamily="34" charset="-128"/>
              </a:rPr>
              <a:t>signalling </a:t>
            </a:r>
            <a:r>
              <a:rPr lang="en-CA" altLang="zh-CN" b="1" dirty="0">
                <a:ea typeface="ＭＳ Ｐゴシック" pitchFamily="34" charset="-128"/>
              </a:rPr>
              <a:t>tends to be </a:t>
            </a:r>
            <a:r>
              <a:rPr lang="en-CA" altLang="zh-CN" b="1" dirty="0" smtClean="0">
                <a:ea typeface="ＭＳ Ｐゴシック" pitchFamily="34" charset="-128"/>
              </a:rPr>
              <a:t>inefficient today</a:t>
            </a:r>
            <a:endParaRPr lang="en-CA" altLang="zh-CN" b="1" dirty="0">
              <a:ea typeface="ＭＳ Ｐゴシック" pitchFamily="34" charset="-128"/>
            </a:endParaRPr>
          </a:p>
          <a:p>
            <a:pPr lvl="1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600" b="1" dirty="0">
                <a:ea typeface="ＭＳ Ｐゴシック" pitchFamily="34" charset="-128"/>
              </a:rPr>
              <a:t> </a:t>
            </a:r>
            <a:r>
              <a:rPr lang="en-CA" altLang="zh-CN" sz="1600" b="0" dirty="0">
                <a:ea typeface="ＭＳ Ｐゴシック" pitchFamily="34" charset="-128"/>
              </a:rPr>
              <a:t>High signalling load </a:t>
            </a:r>
            <a:r>
              <a:rPr lang="en-CA" altLang="zh-CN" sz="1600" b="0" dirty="0" smtClean="0">
                <a:ea typeface="ＭＳ Ｐゴシック" pitchFamily="34" charset="-128"/>
              </a:rPr>
              <a:t>on networks with </a:t>
            </a:r>
            <a:r>
              <a:rPr lang="en-CA" altLang="zh-CN" sz="1600" b="0" dirty="0">
                <a:ea typeface="ＭＳ Ｐゴシック" pitchFamily="34" charset="-128"/>
              </a:rPr>
              <a:t>little </a:t>
            </a:r>
            <a:r>
              <a:rPr lang="en-CA" altLang="zh-CN" sz="1600" b="0" dirty="0" smtClean="0">
                <a:ea typeface="ＭＳ Ｐゴシック" pitchFamily="34" charset="-128"/>
              </a:rPr>
              <a:t>end-user </a:t>
            </a:r>
            <a:r>
              <a:rPr lang="en-CA" altLang="zh-CN" sz="1600" b="0" dirty="0">
                <a:ea typeface="ＭＳ Ｐゴシック" pitchFamily="34" charset="-128"/>
              </a:rPr>
              <a:t>benefit</a:t>
            </a:r>
          </a:p>
          <a:p>
            <a:pPr lvl="1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600" b="0" dirty="0">
                <a:ea typeface="ＭＳ Ｐゴシック" pitchFamily="34" charset="-128"/>
              </a:rPr>
              <a:t> Improving efficiency would improve every aspect of the network</a:t>
            </a:r>
          </a:p>
          <a:p>
            <a:pPr marL="1143000" lvl="2" indent="-228600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400" b="0" dirty="0" smtClean="0">
                <a:ea typeface="ＭＳ Ｐゴシック" pitchFamily="34" charset="-128"/>
              </a:rPr>
              <a:t>Faster </a:t>
            </a:r>
            <a:r>
              <a:rPr lang="en-CA" altLang="zh-CN" sz="1400" b="0" dirty="0">
                <a:ea typeface="ＭＳ Ｐゴシック" pitchFamily="34" charset="-128"/>
              </a:rPr>
              <a:t>downloads, reduced congestion, </a:t>
            </a:r>
            <a:r>
              <a:rPr lang="en-CA" altLang="zh-CN" sz="1400" b="0" dirty="0" smtClean="0">
                <a:ea typeface="ＭＳ Ｐゴシック" pitchFamily="34" charset="-128"/>
              </a:rPr>
              <a:t>longer battery life of devices etc.</a:t>
            </a:r>
            <a:endParaRPr lang="en-CA" altLang="zh-CN" sz="1400" b="0" dirty="0">
              <a:ea typeface="ＭＳ Ｐゴシック" pitchFamily="34" charset="-128"/>
            </a:endParaRPr>
          </a:p>
          <a:p>
            <a:pPr defTabSz="1017588">
              <a:lnSpc>
                <a:spcPct val="120000"/>
              </a:lnSpc>
              <a:spcBef>
                <a:spcPts val="600"/>
              </a:spcBef>
              <a:buClr>
                <a:srgbClr val="0066A4"/>
              </a:buClr>
              <a:buFontTx/>
              <a:buChar char="•"/>
            </a:pPr>
            <a:r>
              <a:rPr lang="en-CA" altLang="zh-CN" sz="1600" b="1" dirty="0">
                <a:ea typeface="ＭＳ Ｐゴシック" pitchFamily="34" charset="-128"/>
              </a:rPr>
              <a:t> </a:t>
            </a:r>
            <a:r>
              <a:rPr lang="en-CA" altLang="zh-CN" b="1" dirty="0" smtClean="0">
                <a:ea typeface="ＭＳ Ｐゴシック" pitchFamily="34" charset="-128"/>
              </a:rPr>
              <a:t>Ongoing work in GSMA TSG</a:t>
            </a:r>
            <a:endParaRPr lang="en-CA" altLang="zh-CN" b="1" dirty="0">
              <a:ea typeface="ＭＳ Ｐゴシック" pitchFamily="34" charset="-128"/>
            </a:endParaRPr>
          </a:p>
          <a:p>
            <a:pPr lvl="1" defTabSz="1017588">
              <a:lnSpc>
                <a:spcPct val="120000"/>
              </a:lnSpc>
              <a:spcBef>
                <a:spcPts val="300"/>
              </a:spcBef>
              <a:buClr>
                <a:srgbClr val="0066A4"/>
              </a:buClr>
              <a:buFontTx/>
              <a:buChar char="•"/>
            </a:pPr>
            <a:r>
              <a:rPr lang="en-CA" altLang="zh-CN" sz="1600" b="1" dirty="0">
                <a:ea typeface="ＭＳ Ｐゴシック" pitchFamily="34" charset="-128"/>
              </a:rPr>
              <a:t> </a:t>
            </a:r>
            <a:r>
              <a:rPr lang="en-CA" altLang="zh-CN" sz="1600" b="0" dirty="0" smtClean="0">
                <a:ea typeface="ＭＳ Ｐゴシック" pitchFamily="34" charset="-128"/>
              </a:rPr>
              <a:t>User </a:t>
            </a:r>
            <a:r>
              <a:rPr lang="en-CA" altLang="zh-CN" sz="1600" b="0" dirty="0">
                <a:ea typeface="ＭＳ Ｐゴシック" pitchFamily="34" charset="-128"/>
              </a:rPr>
              <a:t>traffic (HTTP, </a:t>
            </a:r>
            <a:r>
              <a:rPr lang="en-CA" altLang="zh-CN" sz="1600" b="0" dirty="0" smtClean="0">
                <a:ea typeface="ＭＳ Ｐゴシック" pitchFamily="34" charset="-128"/>
              </a:rPr>
              <a:t>Video etc.)</a:t>
            </a:r>
            <a:endParaRPr lang="en-CA" altLang="zh-CN" sz="1600" b="0" dirty="0">
              <a:ea typeface="ＭＳ Ｐゴシック" pitchFamily="34" charset="-128"/>
            </a:endParaRPr>
          </a:p>
          <a:p>
            <a:pPr marL="1143000" lvl="2" indent="-228600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400" b="0" dirty="0" smtClean="0">
                <a:ea typeface="ＭＳ Ｐゴシック" pitchFamily="34" charset="-128"/>
              </a:rPr>
              <a:t>Application Developer Guidelines (Smarter Apps for Smarter Phones)</a:t>
            </a:r>
            <a:endParaRPr lang="en-CA" altLang="zh-CN" sz="1400" b="0" dirty="0">
              <a:ea typeface="ＭＳ Ｐゴシック" pitchFamily="34" charset="-128"/>
            </a:endParaRPr>
          </a:p>
          <a:p>
            <a:pPr marL="1143000" lvl="2" indent="-228600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400" dirty="0" smtClean="0">
                <a:ea typeface="ＭＳ Ｐゴシック" pitchFamily="34" charset="-128"/>
              </a:rPr>
              <a:t>Device-centric optimizations (e.g. Heartbeat, </a:t>
            </a:r>
            <a:r>
              <a:rPr lang="en-CA" altLang="zh-CN" sz="1400" dirty="0" smtClean="0">
                <a:ea typeface="ＭＳ Ｐゴシック" pitchFamily="34" charset="-128"/>
              </a:rPr>
              <a:t>Keep alive, </a:t>
            </a:r>
            <a:r>
              <a:rPr lang="en-CA" altLang="zh-CN" sz="1400" dirty="0" smtClean="0">
                <a:ea typeface="ＭＳ Ｐゴシック" pitchFamily="34" charset="-128"/>
              </a:rPr>
              <a:t>Polling) (SNE)</a:t>
            </a:r>
            <a:endParaRPr lang="en-CA" altLang="zh-CN" sz="1400" dirty="0">
              <a:ea typeface="ＭＳ Ｐゴシック" pitchFamily="34" charset="-128"/>
            </a:endParaRPr>
          </a:p>
          <a:p>
            <a:pPr lvl="1" defTabSz="1017588">
              <a:lnSpc>
                <a:spcPct val="120000"/>
              </a:lnSpc>
              <a:spcBef>
                <a:spcPts val="300"/>
              </a:spcBef>
              <a:buClr>
                <a:srgbClr val="0066A4"/>
              </a:buClr>
              <a:buFontTx/>
              <a:buChar char="•"/>
            </a:pPr>
            <a:r>
              <a:rPr lang="en-CA" altLang="zh-CN" sz="1400" b="1" dirty="0">
                <a:ea typeface="ＭＳ Ｐゴシック" pitchFamily="34" charset="-128"/>
              </a:rPr>
              <a:t> </a:t>
            </a:r>
            <a:r>
              <a:rPr lang="en-CA" altLang="zh-CN" sz="1600" dirty="0">
                <a:solidFill>
                  <a:srgbClr val="FF0000"/>
                </a:solidFill>
                <a:ea typeface="ＭＳ Ｐゴシック" pitchFamily="34" charset="-128"/>
              </a:rPr>
              <a:t>Infinite Signalling </a:t>
            </a:r>
            <a:r>
              <a:rPr lang="en-CA" altLang="zh-CN" sz="1600" dirty="0" smtClean="0">
                <a:solidFill>
                  <a:srgbClr val="FF0000"/>
                </a:solidFill>
                <a:ea typeface="ＭＳ Ｐゴシック" pitchFamily="34" charset="-128"/>
              </a:rPr>
              <a:t>Loops and Aggressive Retries</a:t>
            </a:r>
            <a:endParaRPr lang="en-CA" altLang="zh-CN" sz="1600" dirty="0">
              <a:solidFill>
                <a:srgbClr val="FF0000"/>
              </a:solidFill>
              <a:ea typeface="ＭＳ Ｐゴシック" pitchFamily="34" charset="-128"/>
            </a:endParaRPr>
          </a:p>
          <a:p>
            <a:pPr marL="1143000" lvl="2" indent="-228600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</a:pPr>
            <a:r>
              <a:rPr lang="en-CA" altLang="zh-CN" sz="1400" dirty="0" smtClean="0">
                <a:solidFill>
                  <a:srgbClr val="FF0000"/>
                </a:solidFill>
                <a:ea typeface="ＭＳ Ｐゴシック" pitchFamily="34" charset="-128"/>
              </a:rPr>
              <a:t>Definition of smart device focused </a:t>
            </a:r>
            <a:r>
              <a:rPr lang="en-CA" altLang="zh-CN" sz="1400" dirty="0">
                <a:solidFill>
                  <a:srgbClr val="FF0000"/>
                </a:solidFill>
                <a:ea typeface="ＭＳ Ｐゴシック" pitchFamily="34" charset="-128"/>
              </a:rPr>
              <a:t>requirements and test cases </a:t>
            </a:r>
            <a:r>
              <a:rPr lang="en-CA" altLang="zh-CN" sz="1400" dirty="0" smtClean="0">
                <a:solidFill>
                  <a:srgbClr val="FF0000"/>
                </a:solidFill>
                <a:ea typeface="ＭＳ Ｐゴシック" pitchFamily="34" charset="-128"/>
              </a:rPr>
              <a:t>(SNE</a:t>
            </a:r>
            <a:r>
              <a:rPr lang="en-CA" altLang="zh-CN" sz="1400" dirty="0" smtClean="0">
                <a:solidFill>
                  <a:srgbClr val="FF0000"/>
                </a:solidFill>
                <a:ea typeface="ＭＳ Ｐゴシック" pitchFamily="34" charset="-128"/>
              </a:rPr>
              <a:t>)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0" defTabSz="1017588">
              <a:lnSpc>
                <a:spcPct val="120000"/>
              </a:lnSpc>
              <a:buClr>
                <a:srgbClr val="0066A4"/>
              </a:buClr>
              <a:buFontTx/>
              <a:buChar char="•"/>
              <a:defRPr/>
            </a:pPr>
            <a:r>
              <a:rPr lang="en-GB" altLang="zh-CN" dirty="0" smtClean="0">
                <a:ea typeface="ＭＳ Ｐゴシック" pitchFamily="34" charset="-128"/>
              </a:rPr>
              <a:t> SNE objectives:</a:t>
            </a:r>
            <a:endParaRPr lang="en-GB" altLang="zh-CN" dirty="0" smtClean="0">
              <a:ea typeface="ＭＳ Ｐゴシック" pitchFamily="34" charset="-128"/>
            </a:endParaRPr>
          </a:p>
          <a:p>
            <a:pPr marL="742950" lvl="1" indent="-285750">
              <a:spcBef>
                <a:spcPct val="20000"/>
              </a:spcBef>
              <a:buClrTx/>
              <a:buSzPct val="50000"/>
              <a:buFontTx/>
              <a:buChar char="–"/>
              <a:defRPr/>
            </a:pPr>
            <a:r>
              <a:rPr lang="en-GB" altLang="zh-CN" sz="1600" b="0" kern="0" dirty="0" smtClean="0"/>
              <a:t>Identify network issues created by Smartphone behaviour</a:t>
            </a:r>
          </a:p>
          <a:p>
            <a:pPr marL="742950" lvl="1" indent="-285750">
              <a:spcBef>
                <a:spcPct val="20000"/>
              </a:spcBef>
              <a:buClrTx/>
              <a:buSzPct val="50000"/>
              <a:buFontTx/>
              <a:buChar char="–"/>
              <a:defRPr/>
            </a:pPr>
            <a:r>
              <a:rPr lang="en-GB" altLang="zh-CN" sz="1600" b="0" kern="0" dirty="0" smtClean="0"/>
              <a:t>Optimize Smartphone interaction with the network to enhance network efficiency</a:t>
            </a:r>
            <a:endParaRPr lang="en-CA" altLang="zh-CN" sz="1600" b="0" kern="0" dirty="0" smtClean="0"/>
          </a:p>
          <a:p>
            <a:pPr marL="742950" lvl="1" indent="-285750">
              <a:spcBef>
                <a:spcPct val="20000"/>
              </a:spcBef>
              <a:buClrTx/>
              <a:buSzPct val="50000"/>
              <a:buFontTx/>
              <a:buChar char="–"/>
              <a:defRPr/>
            </a:pPr>
            <a:r>
              <a:rPr lang="en-GB" altLang="zh-CN" sz="1600" b="0" kern="0" dirty="0" smtClean="0"/>
              <a:t>Drive requirements and test cases to ensure that </a:t>
            </a:r>
            <a:r>
              <a:rPr lang="en-GB" altLang="zh-CN" sz="1600" b="0" kern="0" dirty="0" err="1" smtClean="0"/>
              <a:t>Smartphones</a:t>
            </a:r>
            <a:r>
              <a:rPr lang="en-GB" altLang="zh-CN" sz="1600" b="0" kern="0" dirty="0" smtClean="0"/>
              <a:t> use network resources efficiently</a:t>
            </a:r>
            <a:endParaRPr lang="en-CA" altLang="zh-CN" sz="1600" b="0" kern="0" dirty="0" smtClean="0"/>
          </a:p>
          <a:p>
            <a:pPr marL="742950" lvl="1" indent="-285750">
              <a:spcBef>
                <a:spcPct val="20000"/>
              </a:spcBef>
              <a:buClrTx/>
              <a:buSzPct val="50000"/>
              <a:buFontTx/>
              <a:buChar char="–"/>
              <a:defRPr/>
            </a:pPr>
            <a:r>
              <a:rPr lang="en-GB" altLang="zh-CN" sz="1600" b="0" kern="0" dirty="0" smtClean="0"/>
              <a:t>Ensure that terminal requirements and test cases are implemented in appropriate </a:t>
            </a:r>
            <a:r>
              <a:rPr lang="en-GB" altLang="zh-CN" sz="1600" b="0" kern="0" dirty="0" smtClean="0"/>
              <a:t>specifications</a:t>
            </a:r>
            <a:endParaRPr lang="en-GB" altLang="zh-CN" sz="1600" b="0" kern="0" dirty="0" smtClean="0">
              <a:cs typeface="华文细黑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4102" y="1081557"/>
            <a:ext cx="2638948" cy="2670616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/>
          <a:extLst>
            <a:ext uri="{909E8E84-426E-40DD-AFC4-6F175D3DCCD1}"/>
          </a:extLst>
        </p:spPr>
      </p:pic>
      <p:sp>
        <p:nvSpPr>
          <p:cNvPr id="5" name="TextBox 4"/>
          <p:cNvSpPr txBox="1"/>
          <p:nvPr/>
        </p:nvSpPr>
        <p:spPr>
          <a:xfrm>
            <a:off x="8626786" y="3909106"/>
            <a:ext cx="3445727" cy="2308324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b="0" dirty="0" smtClean="0"/>
              <a:t>As progress of </a:t>
            </a:r>
            <a:r>
              <a:rPr lang="en-GB" b="0" dirty="0" smtClean="0"/>
              <a:t>SNE in </a:t>
            </a:r>
            <a:r>
              <a:rPr lang="en-GB" altLang="zh-CN" b="0" dirty="0" smtClean="0"/>
              <a:t>GSMA</a:t>
            </a:r>
            <a:r>
              <a:rPr lang="en-GB" b="0" dirty="0" smtClean="0"/>
              <a:t>, the signalling impacts are not limited to Smartphone only, but </a:t>
            </a:r>
            <a:r>
              <a:rPr lang="en-GB" u="sng" dirty="0" smtClean="0"/>
              <a:t>covers other type of smart devices (</a:t>
            </a:r>
            <a:r>
              <a:rPr lang="en-GB" u="sng" dirty="0" smtClean="0"/>
              <a:t>e.g. </a:t>
            </a:r>
            <a:r>
              <a:rPr lang="en-GB" u="sng" dirty="0" smtClean="0"/>
              <a:t>tablet) and non-smart devices who can also create infinite </a:t>
            </a:r>
            <a:r>
              <a:rPr lang="en-GB" u="sng" dirty="0" smtClean="0"/>
              <a:t>s</a:t>
            </a:r>
            <a:r>
              <a:rPr lang="en-GB" u="sng" dirty="0" smtClean="0"/>
              <a:t>ignalling loops</a:t>
            </a:r>
            <a:r>
              <a:rPr lang="en-US" u="sng" dirty="0" smtClean="0"/>
              <a:t>.</a:t>
            </a:r>
            <a:endParaRPr lang="en-US" u="sng" dirty="0"/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9872" y="323406"/>
            <a:ext cx="11448288" cy="700722"/>
          </a:xfrm>
        </p:spPr>
        <p:txBody>
          <a:bodyPr/>
          <a:lstStyle/>
          <a:p>
            <a:r>
              <a:rPr lang="en-GB" smtClean="0"/>
              <a:t>Signalling Loops and Aggressive Retries: Problem Statement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0289" y="1328929"/>
            <a:ext cx="10607040" cy="4389119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ts val="300"/>
              </a:spcAft>
            </a:pPr>
            <a:r>
              <a:rPr lang="en-US" sz="2000" dirty="0" smtClean="0"/>
              <a:t>There are many scenarios where UE’s are</a:t>
            </a:r>
          </a:p>
          <a:p>
            <a:pPr lvl="1" eaLnBrk="1" hangingPunct="1">
              <a:lnSpc>
                <a:spcPct val="80000"/>
              </a:lnSpc>
              <a:spcAft>
                <a:spcPts val="200"/>
              </a:spcAft>
            </a:pPr>
            <a:r>
              <a:rPr lang="en-US" sz="2000" dirty="0" smtClean="0"/>
              <a:t>Sending signalling in a continuous loop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Aggressively re-sending signalling with no success or when unnecessary</a:t>
            </a:r>
          </a:p>
          <a:p>
            <a:pPr eaLnBrk="1" hangingPunct="1">
              <a:spcBef>
                <a:spcPts val="900"/>
              </a:spcBef>
            </a:pPr>
            <a:r>
              <a:rPr lang="en-US" sz="2000" dirty="0" smtClean="0"/>
              <a:t>This can be due to open interpretation of 3GPP specifications, unexpected UE response to network </a:t>
            </a:r>
            <a:r>
              <a:rPr lang="en-US" sz="2000" dirty="0" smtClean="0"/>
              <a:t>rejects/NAS time out, </a:t>
            </a:r>
            <a:r>
              <a:rPr lang="en-US" sz="2000" dirty="0" smtClean="0"/>
              <a:t>or applications making unnecessary requests to the OS</a:t>
            </a:r>
            <a:endParaRPr lang="fr-FR" sz="2000" dirty="0" smtClean="0"/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fr-FR" sz="2000" u="sng" dirty="0" smtClean="0"/>
              <a:t>Impact on Network </a:t>
            </a:r>
            <a:r>
              <a:rPr lang="fr-FR" sz="2000" u="sng" dirty="0" err="1" smtClean="0"/>
              <a:t>Efficiency</a:t>
            </a:r>
            <a:endParaRPr lang="fr-FR" sz="2000" u="sng" dirty="0" smtClean="0"/>
          </a:p>
          <a:p>
            <a:pPr eaLnBrk="1" hangingPunct="1">
              <a:lnSpc>
                <a:spcPct val="80000"/>
              </a:lnSpc>
            </a:pPr>
            <a:r>
              <a:rPr lang="en-CA" sz="2000" dirty="0" smtClean="0">
                <a:solidFill>
                  <a:srgbClr val="FF0000"/>
                </a:solidFill>
              </a:rPr>
              <a:t>Wastes network resources (reduces the real capacity of the network)</a:t>
            </a:r>
          </a:p>
          <a:p>
            <a:pPr eaLnBrk="1" hangingPunct="1">
              <a:lnSpc>
                <a:spcPct val="80000"/>
              </a:lnSpc>
            </a:pPr>
            <a:r>
              <a:rPr lang="en-CA" sz="2000" dirty="0" smtClean="0">
                <a:solidFill>
                  <a:srgbClr val="FF0000"/>
                </a:solidFill>
              </a:rPr>
              <a:t>Potentially create signalling storm</a:t>
            </a:r>
            <a:endParaRPr lang="fr-FR" sz="2000" u="sn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  <a:spcBef>
                <a:spcPts val="1800"/>
              </a:spcBef>
              <a:spcAft>
                <a:spcPts val="600"/>
              </a:spcAft>
              <a:buFont typeface="Wingdings 2" pitchFamily="18" charset="2"/>
              <a:buNone/>
            </a:pPr>
            <a:r>
              <a:rPr lang="fr-FR" sz="2000" u="sng" dirty="0" err="1" smtClean="0"/>
              <a:t>Other</a:t>
            </a:r>
            <a:r>
              <a:rPr lang="fr-FR" sz="2000" u="sng" dirty="0" smtClean="0"/>
              <a:t> impacts</a:t>
            </a:r>
          </a:p>
          <a:p>
            <a:pPr eaLnBrk="1" hangingPunct="1">
              <a:lnSpc>
                <a:spcPct val="80000"/>
              </a:lnSpc>
            </a:pPr>
            <a:r>
              <a:rPr lang="fr-FR" sz="2000" dirty="0" err="1" smtClean="0">
                <a:solidFill>
                  <a:srgbClr val="FF0000"/>
                </a:solidFill>
              </a:rPr>
              <a:t>Reduces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</a:rPr>
              <a:t>battery</a:t>
            </a:r>
            <a:r>
              <a:rPr lang="fr-FR" sz="2000" dirty="0" smtClean="0">
                <a:solidFill>
                  <a:srgbClr val="FF0000"/>
                </a:solidFill>
              </a:rPr>
              <a:t> life of the UE</a:t>
            </a:r>
          </a:p>
          <a:p>
            <a:pPr eaLnBrk="1" hangingPunct="1">
              <a:lnSpc>
                <a:spcPct val="80000"/>
              </a:lnSpc>
            </a:pPr>
            <a:r>
              <a:rPr lang="fr-FR" sz="2000" dirty="0" smtClean="0">
                <a:solidFill>
                  <a:srgbClr val="FF0000"/>
                </a:solidFill>
              </a:rPr>
              <a:t>May </a:t>
            </a:r>
            <a:r>
              <a:rPr lang="fr-FR" sz="2000" dirty="0" err="1" smtClean="0">
                <a:solidFill>
                  <a:srgbClr val="FF0000"/>
                </a:solidFill>
              </a:rPr>
              <a:t>reduce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</a:rPr>
              <a:t>throughput</a:t>
            </a:r>
            <a:r>
              <a:rPr lang="fr-FR" sz="2000" dirty="0" smtClean="0">
                <a:solidFill>
                  <a:srgbClr val="FF0000"/>
                </a:solidFill>
              </a:rPr>
              <a:t>/</a:t>
            </a:r>
            <a:r>
              <a:rPr lang="fr-FR" sz="2000" dirty="0" err="1" smtClean="0">
                <a:solidFill>
                  <a:srgbClr val="FF0000"/>
                </a:solidFill>
              </a:rPr>
              <a:t>increase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</a:rPr>
              <a:t>delay</a:t>
            </a:r>
            <a:r>
              <a:rPr lang="fr-FR" sz="2000" dirty="0" smtClean="0">
                <a:solidFill>
                  <a:srgbClr val="FF0000"/>
                </a:solidFill>
              </a:rPr>
              <a:t> for </a:t>
            </a:r>
            <a:r>
              <a:rPr lang="fr-FR" sz="2000" dirty="0" err="1" smtClean="0">
                <a:solidFill>
                  <a:srgbClr val="FF0000"/>
                </a:solidFill>
              </a:rPr>
              <a:t>other</a:t>
            </a:r>
            <a:r>
              <a:rPr lang="fr-FR" sz="2000" dirty="0" smtClean="0">
                <a:solidFill>
                  <a:srgbClr val="FF0000"/>
                </a:solidFill>
              </a:rPr>
              <a:t> </a:t>
            </a:r>
            <a:r>
              <a:rPr lang="fr-FR" sz="2000" dirty="0" err="1" smtClean="0">
                <a:solidFill>
                  <a:srgbClr val="FF0000"/>
                </a:solidFill>
              </a:rPr>
              <a:t>users</a:t>
            </a:r>
            <a:endParaRPr lang="fr-FR" sz="2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CA" sz="2000" dirty="0" smtClean="0">
                <a:solidFill>
                  <a:srgbClr val="FF0000"/>
                </a:solidFill>
              </a:rPr>
              <a:t>Users may not have access to data services</a:t>
            </a:r>
            <a:endParaRPr lang="fr-FR" sz="2000" dirty="0" smtClean="0">
              <a:solidFill>
                <a:srgbClr val="FF0000"/>
              </a:solidFill>
            </a:endParaRP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Page </a:t>
            </a:r>
            <a:fld id="{BBF8EE82-E374-4AB5-9D11-46FE7B576B60}" type="slidenum">
              <a:rPr lang="de-DE" smtClean="0"/>
              <a:pPr/>
              <a:t>4</a:t>
            </a:fld>
            <a:endParaRPr lang="en-GB"/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6" descr="Huawei U8860 Hono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568" y="5381435"/>
            <a:ext cx="77628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9388" y="203201"/>
            <a:ext cx="4095432" cy="528320"/>
          </a:xfrm>
        </p:spPr>
        <p:txBody>
          <a:bodyPr/>
          <a:lstStyle/>
          <a:p>
            <a:r>
              <a:rPr lang="en-GB" smtClean="0"/>
              <a:t>SNE Output Process</a:t>
            </a:r>
            <a:endParaRPr lang="en-US" smtClean="0"/>
          </a:p>
        </p:txBody>
      </p:sp>
      <p:sp>
        <p:nvSpPr>
          <p:cNvPr id="7" name="Rectangle 6"/>
          <p:cNvSpPr/>
          <p:nvPr/>
        </p:nvSpPr>
        <p:spPr bwMode="auto">
          <a:xfrm>
            <a:off x="3199130" y="3297238"/>
            <a:ext cx="4032250" cy="16478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348355" y="3611563"/>
            <a:ext cx="2011363" cy="1012825"/>
          </a:xfrm>
          <a:prstGeom prst="rect">
            <a:avLst/>
          </a:prstGeom>
          <a:solidFill>
            <a:srgbClr val="99CCCC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080443" y="3471863"/>
            <a:ext cx="7683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400">
                <a:solidFill>
                  <a:srgbClr val="FF0000"/>
                </a:solidFill>
              </a:rPr>
              <a:t>Device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3449955" y="3303588"/>
            <a:ext cx="19177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400">
                <a:solidFill>
                  <a:srgbClr val="FF0000"/>
                </a:solidFill>
              </a:rPr>
              <a:t>Device &amp; Network</a:t>
            </a:r>
            <a:endParaRPr lang="en-US" sz="1400">
              <a:solidFill>
                <a:srgbClr val="FF0000"/>
              </a:solidFill>
            </a:endParaRPr>
          </a:p>
        </p:txBody>
      </p:sp>
      <p:sp>
        <p:nvSpPr>
          <p:cNvPr id="11" name="TextBox 12"/>
          <p:cNvSpPr txBox="1">
            <a:spLocks noChangeArrowheads="1"/>
          </p:cNvSpPr>
          <p:nvPr/>
        </p:nvSpPr>
        <p:spPr bwMode="auto">
          <a:xfrm>
            <a:off x="3465830" y="3738563"/>
            <a:ext cx="676275" cy="369887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>
                <a:solidFill>
                  <a:schemeClr val="bg1"/>
                </a:solidFill>
              </a:rPr>
              <a:t>SAx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3472180" y="4183063"/>
            <a:ext cx="674688" cy="369887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>
                <a:solidFill>
                  <a:schemeClr val="bg1"/>
                </a:solidFill>
              </a:rPr>
              <a:t>CTx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TextBox 16"/>
          <p:cNvSpPr txBox="1">
            <a:spLocks noChangeArrowheads="1"/>
          </p:cNvSpPr>
          <p:nvPr/>
        </p:nvSpPr>
        <p:spPr bwMode="auto">
          <a:xfrm>
            <a:off x="4253230" y="3736975"/>
            <a:ext cx="812800" cy="369888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>
                <a:solidFill>
                  <a:schemeClr val="bg1"/>
                </a:solidFill>
              </a:rPr>
              <a:t>RANx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4" name="TextBox 20"/>
          <p:cNvSpPr txBox="1">
            <a:spLocks noChangeArrowheads="1"/>
          </p:cNvSpPr>
          <p:nvPr/>
        </p:nvSpPr>
        <p:spPr bwMode="auto">
          <a:xfrm>
            <a:off x="6059805" y="3779838"/>
            <a:ext cx="812800" cy="369887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>
                <a:solidFill>
                  <a:schemeClr val="bg1"/>
                </a:solidFill>
              </a:rPr>
              <a:t>RAN5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8528368" y="1671638"/>
            <a:ext cx="1320228" cy="3168650"/>
          </a:xfrm>
          <a:prstGeom prst="rect">
            <a:avLst/>
          </a:prstGeom>
          <a:solidFill>
            <a:srgbClr val="CCECFF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8671243" y="2824163"/>
            <a:ext cx="655637" cy="35877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8671243" y="2824163"/>
            <a:ext cx="7207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/>
              <a:t>PAG</a:t>
            </a:r>
            <a:endParaRPr lang="en-US"/>
          </a:p>
        </p:txBody>
      </p:sp>
      <p:pic>
        <p:nvPicPr>
          <p:cNvPr id="18" name="Picture 7" descr="3GPP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8361" y="3685188"/>
            <a:ext cx="1567247" cy="91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39"/>
          <p:cNvSpPr txBox="1">
            <a:spLocks noChangeArrowheads="1"/>
          </p:cNvSpPr>
          <p:nvPr/>
        </p:nvSpPr>
        <p:spPr bwMode="auto">
          <a:xfrm>
            <a:off x="3305493" y="4633913"/>
            <a:ext cx="232948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sz="1200"/>
              <a:t>Core Specs (device, network)</a:t>
            </a:r>
            <a:endParaRPr lang="en-US" sz="1200"/>
          </a:p>
        </p:txBody>
      </p:sp>
      <p:sp>
        <p:nvSpPr>
          <p:cNvPr id="20" name="TextBox 40"/>
          <p:cNvSpPr txBox="1">
            <a:spLocks noChangeArrowheads="1"/>
          </p:cNvSpPr>
          <p:nvPr/>
        </p:nvSpPr>
        <p:spPr bwMode="auto">
          <a:xfrm>
            <a:off x="5791518" y="4525963"/>
            <a:ext cx="15020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/>
              <a:t>Device test specs</a:t>
            </a:r>
            <a:endParaRPr lang="en-US" sz="1200" dirty="0"/>
          </a:p>
        </p:txBody>
      </p:sp>
      <p:sp>
        <p:nvSpPr>
          <p:cNvPr id="21" name="Right Arrow 29"/>
          <p:cNvSpPr>
            <a:spLocks noChangeArrowheads="1"/>
          </p:cNvSpPr>
          <p:nvPr/>
        </p:nvSpPr>
        <p:spPr bwMode="auto">
          <a:xfrm>
            <a:off x="7375843" y="3832225"/>
            <a:ext cx="1008062" cy="358775"/>
          </a:xfrm>
          <a:prstGeom prst="rightArrow">
            <a:avLst>
              <a:gd name="adj1" fmla="val 50000"/>
              <a:gd name="adj2" fmla="val 50172"/>
            </a:avLst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" name="Right Arrow 21"/>
          <p:cNvSpPr>
            <a:spLocks noChangeArrowheads="1"/>
          </p:cNvSpPr>
          <p:nvPr/>
        </p:nvSpPr>
        <p:spPr bwMode="auto">
          <a:xfrm>
            <a:off x="5504180" y="3903663"/>
            <a:ext cx="431800" cy="44926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6699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31"/>
          <p:cNvSpPr>
            <a:spLocks noChangeArrowheads="1"/>
          </p:cNvSpPr>
          <p:nvPr/>
        </p:nvSpPr>
        <p:spPr bwMode="auto">
          <a:xfrm>
            <a:off x="8672830" y="3832225"/>
            <a:ext cx="719138" cy="395288"/>
          </a:xfrm>
          <a:prstGeom prst="rect">
            <a:avLst/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45"/>
          <p:cNvSpPr txBox="1">
            <a:spLocks noChangeArrowheads="1"/>
          </p:cNvSpPr>
          <p:nvPr/>
        </p:nvSpPr>
        <p:spPr bwMode="auto">
          <a:xfrm>
            <a:off x="8671243" y="3832225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b="1">
                <a:solidFill>
                  <a:schemeClr val="bg1"/>
                </a:solidFill>
              </a:rPr>
              <a:t>CAG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8671243" y="1816100"/>
            <a:ext cx="757237" cy="358775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47"/>
          <p:cNvSpPr txBox="1">
            <a:spLocks noChangeArrowheads="1"/>
          </p:cNvSpPr>
          <p:nvPr/>
        </p:nvSpPr>
        <p:spPr bwMode="auto">
          <a:xfrm>
            <a:off x="8660130" y="1816100"/>
            <a:ext cx="889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b="1">
                <a:solidFill>
                  <a:schemeClr val="bg1"/>
                </a:solidFill>
              </a:rPr>
              <a:t>FTAG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2806700" y="1447800"/>
            <a:ext cx="4406900" cy="1016000"/>
          </a:xfrm>
          <a:prstGeom prst="rect">
            <a:avLst/>
          </a:prstGeom>
          <a:solidFill>
            <a:srgbClr val="EAEAEA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 b="1"/>
          </a:p>
        </p:txBody>
      </p:sp>
      <p:sp>
        <p:nvSpPr>
          <p:cNvPr id="28" name="TextBox 28"/>
          <p:cNvSpPr txBox="1">
            <a:spLocks noChangeArrowheads="1"/>
          </p:cNvSpPr>
          <p:nvPr/>
        </p:nvSpPr>
        <p:spPr bwMode="auto">
          <a:xfrm>
            <a:off x="2798763" y="2606675"/>
            <a:ext cx="1943100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100" b="0"/>
              <a:t>New device requirements into core specs </a:t>
            </a:r>
            <a:r>
              <a:rPr lang="en-GB" sz="1000" b="0"/>
              <a:t>(when</a:t>
            </a:r>
          </a:p>
          <a:p>
            <a:pPr>
              <a:buNone/>
            </a:pPr>
            <a:r>
              <a:rPr lang="en-GB" sz="1000" b="0"/>
              <a:t>no or vague requirement)</a:t>
            </a:r>
          </a:p>
        </p:txBody>
      </p:sp>
      <p:sp>
        <p:nvSpPr>
          <p:cNvPr id="30" name="Right Arrow 36"/>
          <p:cNvSpPr>
            <a:spLocks noChangeArrowheads="1"/>
          </p:cNvSpPr>
          <p:nvPr/>
        </p:nvSpPr>
        <p:spPr bwMode="auto">
          <a:xfrm>
            <a:off x="7366318" y="1860550"/>
            <a:ext cx="946150" cy="292100"/>
          </a:xfrm>
          <a:prstGeom prst="rightArrow">
            <a:avLst>
              <a:gd name="adj1" fmla="val 50000"/>
              <a:gd name="adj2" fmla="val 49847"/>
            </a:avLst>
          </a:prstGeom>
          <a:solidFill>
            <a:srgbClr val="FF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" name="Right Arrow 36"/>
          <p:cNvSpPr>
            <a:spLocks noChangeArrowheads="1"/>
          </p:cNvSpPr>
          <p:nvPr/>
        </p:nvSpPr>
        <p:spPr bwMode="auto">
          <a:xfrm rot="7158686">
            <a:off x="4379436" y="2680494"/>
            <a:ext cx="676275" cy="433388"/>
          </a:xfrm>
          <a:prstGeom prst="rightArrow">
            <a:avLst>
              <a:gd name="adj1" fmla="val 50000"/>
              <a:gd name="adj2" fmla="val 50013"/>
            </a:avLst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2" name="TextBox 35"/>
          <p:cNvSpPr txBox="1">
            <a:spLocks noChangeArrowheads="1"/>
          </p:cNvSpPr>
          <p:nvPr/>
        </p:nvSpPr>
        <p:spPr bwMode="auto">
          <a:xfrm>
            <a:off x="7375843" y="1455738"/>
            <a:ext cx="9366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200" b="0"/>
              <a:t>Field trial</a:t>
            </a:r>
          </a:p>
          <a:p>
            <a:pPr>
              <a:buNone/>
            </a:pPr>
            <a:r>
              <a:rPr lang="en-GB" sz="1200" b="0"/>
              <a:t>test cases</a:t>
            </a:r>
          </a:p>
        </p:txBody>
      </p:sp>
      <p:sp>
        <p:nvSpPr>
          <p:cNvPr id="33" name="TextBox 36"/>
          <p:cNvSpPr txBox="1">
            <a:spLocks noChangeArrowheads="1"/>
          </p:cNvSpPr>
          <p:nvPr/>
        </p:nvSpPr>
        <p:spPr bwMode="auto">
          <a:xfrm>
            <a:off x="7304405" y="3471863"/>
            <a:ext cx="12239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200" b="0" smtClean="0"/>
              <a:t>Conformance  </a:t>
            </a:r>
            <a:r>
              <a:rPr lang="en-GB" sz="1200" b="0"/>
              <a:t>test cases</a:t>
            </a:r>
          </a:p>
          <a:p>
            <a:endParaRPr lang="en-GB" sz="1200" b="0"/>
          </a:p>
          <a:p>
            <a:endParaRPr lang="en-GB" sz="1200" b="0"/>
          </a:p>
          <a:p>
            <a:pPr>
              <a:buNone/>
            </a:pPr>
            <a:r>
              <a:rPr lang="en-GB" sz="1200" b="0"/>
              <a:t>Shared also</a:t>
            </a:r>
          </a:p>
          <a:p>
            <a:pPr>
              <a:buNone/>
            </a:pPr>
            <a:r>
              <a:rPr lang="en-GB" sz="1200" b="0"/>
              <a:t>with PTCRB</a:t>
            </a:r>
            <a:endParaRPr lang="en-US" sz="1200" b="0"/>
          </a:p>
        </p:txBody>
      </p:sp>
      <p:sp>
        <p:nvSpPr>
          <p:cNvPr id="34" name="Right Arrow 36"/>
          <p:cNvSpPr>
            <a:spLocks noChangeArrowheads="1"/>
          </p:cNvSpPr>
          <p:nvPr/>
        </p:nvSpPr>
        <p:spPr bwMode="auto">
          <a:xfrm rot="1219934">
            <a:off x="7352030" y="2551113"/>
            <a:ext cx="1073150" cy="277812"/>
          </a:xfrm>
          <a:prstGeom prst="rightArrow">
            <a:avLst>
              <a:gd name="adj1" fmla="val 50000"/>
              <a:gd name="adj2" fmla="val 49877"/>
            </a:avLst>
          </a:prstGeom>
          <a:solidFill>
            <a:schemeClr val="bg1"/>
          </a:solidFill>
          <a:ln w="9525" algn="ctr">
            <a:solidFill>
              <a:schemeClr val="bg2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" name="TextBox 39"/>
          <p:cNvSpPr txBox="1">
            <a:spLocks noChangeArrowheads="1"/>
          </p:cNvSpPr>
          <p:nvPr/>
        </p:nvSpPr>
        <p:spPr bwMode="auto">
          <a:xfrm>
            <a:off x="8599805" y="3182938"/>
            <a:ext cx="1152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200"/>
              <a:t>Performance Criteria</a:t>
            </a:r>
            <a:endParaRPr lang="en-US" sz="1200"/>
          </a:p>
        </p:txBody>
      </p:sp>
      <p:sp>
        <p:nvSpPr>
          <p:cNvPr id="36" name="TextBox 40"/>
          <p:cNvSpPr txBox="1">
            <a:spLocks noChangeArrowheads="1"/>
          </p:cNvSpPr>
          <p:nvPr/>
        </p:nvSpPr>
        <p:spPr bwMode="auto">
          <a:xfrm>
            <a:off x="8599805" y="2174875"/>
            <a:ext cx="12426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/>
              <a:t>Field Trial Requirements</a:t>
            </a:r>
            <a:endParaRPr lang="en-US" sz="1200"/>
          </a:p>
        </p:txBody>
      </p:sp>
      <p:sp>
        <p:nvSpPr>
          <p:cNvPr id="37" name="TextBox 41"/>
          <p:cNvSpPr txBox="1">
            <a:spLocks noChangeArrowheads="1"/>
          </p:cNvSpPr>
          <p:nvPr/>
        </p:nvSpPr>
        <p:spPr bwMode="auto">
          <a:xfrm>
            <a:off x="8599805" y="4237038"/>
            <a:ext cx="123126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/>
              <a:t>Conformance Criteria</a:t>
            </a:r>
            <a:endParaRPr lang="en-US" sz="1200"/>
          </a:p>
        </p:txBody>
      </p:sp>
      <p:sp>
        <p:nvSpPr>
          <p:cNvPr id="38" name="Right Arrow 36"/>
          <p:cNvSpPr>
            <a:spLocks noChangeArrowheads="1"/>
          </p:cNvSpPr>
          <p:nvPr/>
        </p:nvSpPr>
        <p:spPr bwMode="auto">
          <a:xfrm rot="5400000">
            <a:off x="4177030" y="5039106"/>
            <a:ext cx="427038" cy="43338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9"/>
          <p:cNvSpPr txBox="1">
            <a:spLocks noChangeArrowheads="1"/>
          </p:cNvSpPr>
          <p:nvPr/>
        </p:nvSpPr>
        <p:spPr bwMode="auto">
          <a:xfrm>
            <a:off x="3799776" y="5478272"/>
            <a:ext cx="160940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/>
              <a:t>Device vendors implement </a:t>
            </a:r>
            <a:r>
              <a:rPr lang="en-GB" sz="1200" smtClean="0"/>
              <a:t>device functionality</a:t>
            </a:r>
            <a:endParaRPr lang="en-US" sz="1200"/>
          </a:p>
        </p:txBody>
      </p:sp>
      <p:sp>
        <p:nvSpPr>
          <p:cNvPr id="40" name="TextBox 20"/>
          <p:cNvSpPr txBox="1">
            <a:spLocks noChangeArrowheads="1"/>
          </p:cNvSpPr>
          <p:nvPr/>
        </p:nvSpPr>
        <p:spPr bwMode="auto">
          <a:xfrm>
            <a:off x="6048693" y="4211638"/>
            <a:ext cx="966787" cy="307975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400">
                <a:solidFill>
                  <a:schemeClr val="bg1"/>
                </a:solidFill>
              </a:rPr>
              <a:t>GERAN3</a:t>
            </a:r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41" name="TextBox 20"/>
          <p:cNvSpPr txBox="1">
            <a:spLocks noChangeArrowheads="1"/>
          </p:cNvSpPr>
          <p:nvPr/>
        </p:nvSpPr>
        <p:spPr bwMode="auto">
          <a:xfrm>
            <a:off x="4245293" y="4178300"/>
            <a:ext cx="969962" cy="307975"/>
          </a:xfrm>
          <a:prstGeom prst="rect">
            <a:avLst/>
          </a:prstGeom>
          <a:solidFill>
            <a:srgbClr val="0066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400">
                <a:solidFill>
                  <a:schemeClr val="bg1"/>
                </a:solidFill>
              </a:rPr>
              <a:t>GERANx</a:t>
            </a:r>
            <a:endParaRPr lang="en-US" sz="1400">
              <a:solidFill>
                <a:schemeClr val="bg1"/>
              </a:solidFill>
            </a:endParaRPr>
          </a:p>
        </p:txBody>
      </p:sp>
      <p:pic>
        <p:nvPicPr>
          <p:cNvPr id="42" name="Picture 5" descr="GSMA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2018" y="1473200"/>
            <a:ext cx="1261810" cy="954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Rectangle 42"/>
          <p:cNvSpPr/>
          <p:nvPr/>
        </p:nvSpPr>
        <p:spPr>
          <a:xfrm>
            <a:off x="3467099" y="1568450"/>
            <a:ext cx="3619501" cy="7886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auto">
          <a:xfrm>
            <a:off x="4719955" y="1743075"/>
            <a:ext cx="863600" cy="431800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buNone/>
            </a:pPr>
            <a:r>
              <a:rPr lang="en-GB" sz="2400" b="1">
                <a:solidFill>
                  <a:schemeClr val="bg1"/>
                </a:solidFill>
              </a:rPr>
              <a:t>SNE</a:t>
            </a:r>
            <a:endParaRPr lang="en-US" sz="2400" b="1">
              <a:solidFill>
                <a:schemeClr val="bg1"/>
              </a:solidFill>
            </a:endParaRPr>
          </a:p>
        </p:txBody>
      </p:sp>
      <p:sp>
        <p:nvSpPr>
          <p:cNvPr id="45" name="Rectangle 47"/>
          <p:cNvSpPr>
            <a:spLocks noChangeArrowheads="1"/>
          </p:cNvSpPr>
          <p:nvPr/>
        </p:nvSpPr>
        <p:spPr bwMode="auto">
          <a:xfrm>
            <a:off x="6243638" y="1827531"/>
            <a:ext cx="720725" cy="289559"/>
          </a:xfrm>
          <a:prstGeom prst="rect">
            <a:avLst/>
          </a:prstGeom>
          <a:solidFill>
            <a:srgbClr val="FF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buNone/>
            </a:pPr>
            <a:r>
              <a:rPr lang="en-GB" sz="1400" b="1">
                <a:solidFill>
                  <a:schemeClr val="bg1"/>
                </a:solidFill>
              </a:rPr>
              <a:t>TS.11</a:t>
            </a: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46" name="TextBox 29"/>
          <p:cNvSpPr txBox="1">
            <a:spLocks noChangeArrowheads="1"/>
          </p:cNvSpPr>
          <p:nvPr/>
        </p:nvSpPr>
        <p:spPr bwMode="auto">
          <a:xfrm>
            <a:off x="2780983" y="1781175"/>
            <a:ext cx="7207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None/>
            </a:pPr>
            <a:r>
              <a:rPr lang="en-GB" b="1"/>
              <a:t>TSG</a:t>
            </a:r>
            <a:endParaRPr lang="en-US" b="1"/>
          </a:p>
        </p:txBody>
      </p:sp>
      <p:sp>
        <p:nvSpPr>
          <p:cNvPr id="47" name="Right Arrow 36"/>
          <p:cNvSpPr>
            <a:spLocks noChangeArrowheads="1"/>
          </p:cNvSpPr>
          <p:nvPr/>
        </p:nvSpPr>
        <p:spPr bwMode="auto">
          <a:xfrm rot="2759541">
            <a:off x="5189061" y="2691607"/>
            <a:ext cx="727075" cy="433388"/>
          </a:xfrm>
          <a:prstGeom prst="rightArrow">
            <a:avLst>
              <a:gd name="adj1" fmla="val 50000"/>
              <a:gd name="adj2" fmla="val 49887"/>
            </a:avLst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Box 68"/>
          <p:cNvSpPr txBox="1">
            <a:spLocks noChangeArrowheads="1"/>
          </p:cNvSpPr>
          <p:nvPr/>
        </p:nvSpPr>
        <p:spPr bwMode="auto">
          <a:xfrm>
            <a:off x="5862954" y="2529840"/>
            <a:ext cx="1922145" cy="766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100" b="0"/>
              <a:t>New conformance</a:t>
            </a:r>
          </a:p>
          <a:p>
            <a:pPr>
              <a:spcAft>
                <a:spcPts val="100"/>
              </a:spcAft>
              <a:buNone/>
            </a:pPr>
            <a:r>
              <a:rPr lang="en-GB" sz="1100" b="0"/>
              <a:t>test case requirements </a:t>
            </a:r>
            <a:endParaRPr lang="en-GB" sz="1100" b="0" smtClean="0"/>
          </a:p>
          <a:p>
            <a:pPr>
              <a:buNone/>
            </a:pPr>
            <a:r>
              <a:rPr lang="en-GB" sz="1100" b="0" smtClean="0"/>
              <a:t>(</a:t>
            </a:r>
            <a:r>
              <a:rPr lang="en-GB" sz="1000" b="0" smtClean="0"/>
              <a:t>when </a:t>
            </a:r>
            <a:r>
              <a:rPr lang="en-GB" sz="1000" b="0"/>
              <a:t>core spec req exists, but no </a:t>
            </a:r>
            <a:r>
              <a:rPr lang="en-GB" sz="1000" b="0" smtClean="0"/>
              <a:t>conformance test </a:t>
            </a:r>
            <a:r>
              <a:rPr lang="en-GB" sz="1000" b="0"/>
              <a:t>case)</a:t>
            </a:r>
          </a:p>
        </p:txBody>
      </p:sp>
      <p:sp>
        <p:nvSpPr>
          <p:cNvPr id="49" name="Right Arrow 36"/>
          <p:cNvSpPr>
            <a:spLocks noChangeArrowheads="1"/>
          </p:cNvSpPr>
          <p:nvPr/>
        </p:nvSpPr>
        <p:spPr bwMode="auto">
          <a:xfrm rot="5400000">
            <a:off x="6310232" y="5025724"/>
            <a:ext cx="427038" cy="45481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70C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" name="Rectangle 47"/>
          <p:cNvSpPr>
            <a:spLocks noChangeArrowheads="1"/>
          </p:cNvSpPr>
          <p:nvPr/>
        </p:nvSpPr>
        <p:spPr bwMode="auto">
          <a:xfrm>
            <a:off x="3553460" y="1628458"/>
            <a:ext cx="1051559" cy="6477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pPr algn="ctr">
              <a:buNone/>
            </a:pPr>
            <a:r>
              <a:rPr lang="en-GB" sz="1200"/>
              <a:t>Application developer </a:t>
            </a:r>
            <a:r>
              <a:rPr lang="en-GB" sz="1200" smtClean="0"/>
              <a:t>guidelines</a:t>
            </a:r>
            <a:endParaRPr lang="en-US" sz="1200"/>
          </a:p>
        </p:txBody>
      </p:sp>
      <p:pic>
        <p:nvPicPr>
          <p:cNvPr id="52" name="Picture 76" descr="GCF_00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3473" y="2618740"/>
            <a:ext cx="1935995" cy="149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ight Arrow 77"/>
          <p:cNvSpPr>
            <a:spLocks noChangeArrowheads="1"/>
          </p:cNvSpPr>
          <p:nvPr/>
        </p:nvSpPr>
        <p:spPr bwMode="auto">
          <a:xfrm>
            <a:off x="5694680" y="1838961"/>
            <a:ext cx="455613" cy="278129"/>
          </a:xfrm>
          <a:prstGeom prst="rightArrow">
            <a:avLst>
              <a:gd name="adj1" fmla="val 50000"/>
              <a:gd name="adj2" fmla="val 50251"/>
            </a:avLst>
          </a:prstGeom>
          <a:solidFill>
            <a:srgbClr val="FF0000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Box 41"/>
          <p:cNvSpPr txBox="1">
            <a:spLocks noChangeArrowheads="1"/>
          </p:cNvSpPr>
          <p:nvPr/>
        </p:nvSpPr>
        <p:spPr bwMode="auto">
          <a:xfrm>
            <a:off x="9906762" y="3702495"/>
            <a:ext cx="134543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400" b="1" smtClean="0"/>
              <a:t>Device</a:t>
            </a:r>
          </a:p>
          <a:p>
            <a:pPr>
              <a:buNone/>
            </a:pPr>
            <a:r>
              <a:rPr lang="en-GB" sz="1400" b="1" smtClean="0"/>
              <a:t>Certification </a:t>
            </a:r>
            <a:endParaRPr lang="en-GB" sz="1400" b="1"/>
          </a:p>
          <a:p>
            <a:pPr>
              <a:buNone/>
            </a:pPr>
            <a:r>
              <a:rPr lang="en-GB" sz="1400" b="1"/>
              <a:t>Criteria</a:t>
            </a:r>
            <a:endParaRPr lang="en-US" sz="1400" b="1"/>
          </a:p>
        </p:txBody>
      </p:sp>
      <p:sp>
        <p:nvSpPr>
          <p:cNvPr id="55" name="TextBox 39"/>
          <p:cNvSpPr txBox="1">
            <a:spLocks noChangeArrowheads="1"/>
          </p:cNvSpPr>
          <p:nvPr/>
        </p:nvSpPr>
        <p:spPr bwMode="auto">
          <a:xfrm>
            <a:off x="5791518" y="5466652"/>
            <a:ext cx="1593532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200" dirty="0"/>
              <a:t>System simulator vendors implement test cases</a:t>
            </a:r>
            <a:endParaRPr lang="en-US" sz="1200" dirty="0"/>
          </a:p>
        </p:txBody>
      </p:sp>
      <p:pic>
        <p:nvPicPr>
          <p:cNvPr id="56" name="Picture 65" descr="Huawei U8860 Hono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3868" y="5399024"/>
            <a:ext cx="776287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Right Arrow 36"/>
          <p:cNvSpPr>
            <a:spLocks noChangeArrowheads="1"/>
          </p:cNvSpPr>
          <p:nvPr/>
        </p:nvSpPr>
        <p:spPr bwMode="auto">
          <a:xfrm rot="5400000">
            <a:off x="8889524" y="4922870"/>
            <a:ext cx="428625" cy="43338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EA36D5"/>
          </a:solidFill>
          <a:ln w="9525" algn="ctr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" name="TextBox 39"/>
          <p:cNvSpPr txBox="1">
            <a:spLocks noChangeArrowheads="1"/>
          </p:cNvSpPr>
          <p:nvPr/>
        </p:nvSpPr>
        <p:spPr bwMode="auto">
          <a:xfrm>
            <a:off x="8760016" y="5369243"/>
            <a:ext cx="12239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None/>
            </a:pPr>
            <a:r>
              <a:rPr lang="en-GB" sz="1200"/>
              <a:t>Test and certify correct device functionality</a:t>
            </a:r>
            <a:endParaRPr lang="en-US" sz="1200"/>
          </a:p>
        </p:txBody>
      </p:sp>
      <p:pic>
        <p:nvPicPr>
          <p:cNvPr id="60" name="Picture 59" descr="GSMA PRD imag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64100" y="458512"/>
            <a:ext cx="582930" cy="8245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1" name="Right Arrow 77"/>
          <p:cNvSpPr>
            <a:spLocks noChangeArrowheads="1"/>
          </p:cNvSpPr>
          <p:nvPr/>
        </p:nvSpPr>
        <p:spPr bwMode="auto">
          <a:xfrm rot="16200000">
            <a:off x="5010786" y="1338896"/>
            <a:ext cx="318770" cy="358775"/>
          </a:xfrm>
          <a:prstGeom prst="rightArrow">
            <a:avLst>
              <a:gd name="adj1" fmla="val 50000"/>
              <a:gd name="adj2" fmla="val 50251"/>
            </a:avLst>
          </a:prstGeom>
          <a:solidFill>
            <a:srgbClr val="00B050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2" name="Content Placeholder 4"/>
          <p:cNvSpPr>
            <a:spLocks noGrp="1"/>
          </p:cNvSpPr>
          <p:nvPr>
            <p:ph idx="4294967295"/>
          </p:nvPr>
        </p:nvSpPr>
        <p:spPr>
          <a:xfrm>
            <a:off x="4330700" y="635000"/>
            <a:ext cx="584200" cy="488950"/>
          </a:xfrm>
        </p:spPr>
        <p:txBody>
          <a:bodyPr/>
          <a:lstStyle/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smtClean="0"/>
              <a:t>SNE</a:t>
            </a:r>
          </a:p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400" smtClean="0"/>
              <a:t>PRD</a:t>
            </a:r>
            <a:endParaRPr lang="en-GB" sz="1400" dirty="0" smtClean="0"/>
          </a:p>
        </p:txBody>
      </p:sp>
      <p:sp>
        <p:nvSpPr>
          <p:cNvPr id="63" name="Rectangle 62"/>
          <p:cNvSpPr/>
          <p:nvPr/>
        </p:nvSpPr>
        <p:spPr>
          <a:xfrm>
            <a:off x="5721350" y="1668195"/>
            <a:ext cx="3771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mtClean="0"/>
              <a:t>*</a:t>
            </a:r>
            <a:endParaRPr lang="en-GB"/>
          </a:p>
        </p:txBody>
      </p:sp>
      <p:pic>
        <p:nvPicPr>
          <p:cNvPr id="64" name="Picture 63" descr="IETF logo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94487" y="684784"/>
            <a:ext cx="1052513" cy="560088"/>
          </a:xfrm>
          <a:prstGeom prst="rect">
            <a:avLst/>
          </a:prstGeom>
        </p:spPr>
      </p:pic>
      <p:pic>
        <p:nvPicPr>
          <p:cNvPr id="65" name="Picture 64" descr="OMA logo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554011" y="268287"/>
            <a:ext cx="1205689" cy="379413"/>
          </a:xfrm>
          <a:prstGeom prst="rect">
            <a:avLst/>
          </a:prstGeom>
        </p:spPr>
      </p:pic>
      <p:sp>
        <p:nvSpPr>
          <p:cNvPr id="68" name="Left-Right Arrow 67"/>
          <p:cNvSpPr/>
          <p:nvPr/>
        </p:nvSpPr>
        <p:spPr bwMode="auto">
          <a:xfrm rot="19332214">
            <a:off x="5354886" y="1097919"/>
            <a:ext cx="1367088" cy="248795"/>
          </a:xfrm>
          <a:prstGeom prst="leftRightArrow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66" name="椭圆 65"/>
          <p:cNvSpPr/>
          <p:nvPr/>
        </p:nvSpPr>
        <p:spPr bwMode="auto">
          <a:xfrm>
            <a:off x="1146048" y="3206496"/>
            <a:ext cx="6376416" cy="1792224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1"/>
          <p:cNvSpPr>
            <a:spLocks noGrp="1"/>
          </p:cNvSpPr>
          <p:nvPr>
            <p:ph type="title"/>
          </p:nvPr>
        </p:nvSpPr>
        <p:spPr>
          <a:xfrm>
            <a:off x="462340" y="449878"/>
            <a:ext cx="3691830" cy="431329"/>
          </a:xfrm>
        </p:spPr>
        <p:txBody>
          <a:bodyPr/>
          <a:lstStyle/>
          <a:p>
            <a:r>
              <a:rPr lang="en-GB" dirty="0" smtClean="0"/>
              <a:t>SNE Output so far</a:t>
            </a:r>
            <a:endParaRPr lang="en-US" dirty="0"/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168" y="2424078"/>
            <a:ext cx="4147661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Content Placeholder 4"/>
          <p:cNvSpPr>
            <a:spLocks noGrp="1"/>
          </p:cNvSpPr>
          <p:nvPr>
            <p:ph idx="4294967295"/>
          </p:nvPr>
        </p:nvSpPr>
        <p:spPr>
          <a:xfrm>
            <a:off x="453207" y="1996351"/>
            <a:ext cx="348615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2400" smtClean="0"/>
              <a:t>SNE Inputs Compilation</a:t>
            </a:r>
            <a:endParaRPr lang="en-GB" sz="2000" dirty="0" smtClean="0"/>
          </a:p>
        </p:txBody>
      </p:sp>
      <p:sp>
        <p:nvSpPr>
          <p:cNvPr id="50" name="Right Arrow 49"/>
          <p:cNvSpPr/>
          <p:nvPr/>
        </p:nvSpPr>
        <p:spPr>
          <a:xfrm rot="20342459">
            <a:off x="4457798" y="2360663"/>
            <a:ext cx="504056" cy="288663"/>
          </a:xfrm>
          <a:prstGeom prst="rightArrow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Content Placeholder 4"/>
          <p:cNvSpPr>
            <a:spLocks noGrp="1"/>
          </p:cNvSpPr>
          <p:nvPr>
            <p:ph idx="4294967295"/>
          </p:nvPr>
        </p:nvSpPr>
        <p:spPr>
          <a:xfrm>
            <a:off x="4994335" y="1578144"/>
            <a:ext cx="33455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2400" smtClean="0"/>
              <a:t>Topic specific slidesets</a:t>
            </a:r>
            <a:endParaRPr lang="en-GB" sz="2400" dirty="0" smtClean="0"/>
          </a:p>
        </p:txBody>
      </p:sp>
      <p:grpSp>
        <p:nvGrpSpPr>
          <p:cNvPr id="61" name="Group 46"/>
          <p:cNvGrpSpPr/>
          <p:nvPr/>
        </p:nvGrpSpPr>
        <p:grpSpPr>
          <a:xfrm>
            <a:off x="5176833" y="2911366"/>
            <a:ext cx="800472" cy="584448"/>
            <a:chOff x="5436096" y="2365266"/>
            <a:chExt cx="800472" cy="584448"/>
          </a:xfrm>
        </p:grpSpPr>
        <p:sp>
          <p:nvSpPr>
            <p:cNvPr id="64" name="Rectangle 63"/>
            <p:cNvSpPr/>
            <p:nvPr/>
          </p:nvSpPr>
          <p:spPr>
            <a:xfrm>
              <a:off x="5436096" y="2365266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588496" y="2517666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50"/>
          <p:cNvGrpSpPr/>
          <p:nvPr/>
        </p:nvGrpSpPr>
        <p:grpSpPr>
          <a:xfrm>
            <a:off x="5155625" y="2131730"/>
            <a:ext cx="800472" cy="584448"/>
            <a:chOff x="5376788" y="1585630"/>
            <a:chExt cx="800472" cy="584448"/>
          </a:xfrm>
        </p:grpSpPr>
        <p:sp>
          <p:nvSpPr>
            <p:cNvPr id="68" name="Rectangle 67"/>
            <p:cNvSpPr/>
            <p:nvPr/>
          </p:nvSpPr>
          <p:spPr>
            <a:xfrm>
              <a:off x="5376788" y="1585630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/>
            <p:cNvSpPr/>
            <p:nvPr/>
          </p:nvSpPr>
          <p:spPr>
            <a:xfrm>
              <a:off x="5529188" y="1738030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49"/>
          <p:cNvGrpSpPr/>
          <p:nvPr/>
        </p:nvGrpSpPr>
        <p:grpSpPr>
          <a:xfrm>
            <a:off x="5164133" y="3695070"/>
            <a:ext cx="800472" cy="584448"/>
            <a:chOff x="5436096" y="3301370"/>
            <a:chExt cx="800472" cy="584448"/>
          </a:xfrm>
        </p:grpSpPr>
        <p:sp>
          <p:nvSpPr>
            <p:cNvPr id="71" name="Rectangle 70"/>
            <p:cNvSpPr/>
            <p:nvPr/>
          </p:nvSpPr>
          <p:spPr>
            <a:xfrm>
              <a:off x="5436096" y="3301370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588496" y="3453770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47"/>
          <p:cNvGrpSpPr/>
          <p:nvPr/>
        </p:nvGrpSpPr>
        <p:grpSpPr>
          <a:xfrm>
            <a:off x="5176833" y="4491474"/>
            <a:ext cx="800472" cy="584448"/>
            <a:chOff x="5436096" y="4237474"/>
            <a:chExt cx="800472" cy="584448"/>
          </a:xfrm>
        </p:grpSpPr>
        <p:sp>
          <p:nvSpPr>
            <p:cNvPr id="74" name="Rectangle 73"/>
            <p:cNvSpPr/>
            <p:nvPr/>
          </p:nvSpPr>
          <p:spPr>
            <a:xfrm>
              <a:off x="5436096" y="4237474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/>
            <p:cNvSpPr/>
            <p:nvPr/>
          </p:nvSpPr>
          <p:spPr>
            <a:xfrm>
              <a:off x="5588496" y="4389874"/>
              <a:ext cx="648072" cy="43204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Right Arrow 75"/>
          <p:cNvSpPr/>
          <p:nvPr/>
        </p:nvSpPr>
        <p:spPr>
          <a:xfrm rot="21007448">
            <a:off x="4515874" y="3113238"/>
            <a:ext cx="504056" cy="288663"/>
          </a:xfrm>
          <a:prstGeom prst="rightArrow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ight Arrow 76"/>
          <p:cNvSpPr/>
          <p:nvPr/>
        </p:nvSpPr>
        <p:spPr>
          <a:xfrm rot="506916">
            <a:off x="4513324" y="3861601"/>
            <a:ext cx="504056" cy="288663"/>
          </a:xfrm>
          <a:prstGeom prst="rightArrow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ight Arrow 77"/>
          <p:cNvSpPr/>
          <p:nvPr/>
        </p:nvSpPr>
        <p:spPr>
          <a:xfrm rot="1587358">
            <a:off x="4465453" y="4592583"/>
            <a:ext cx="504056" cy="288663"/>
          </a:xfrm>
          <a:prstGeom prst="rightArrow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ontent Placeholder 4"/>
          <p:cNvSpPr>
            <a:spLocks noGrp="1"/>
          </p:cNvSpPr>
          <p:nvPr>
            <p:ph idx="4294967295"/>
          </p:nvPr>
        </p:nvSpPr>
        <p:spPr>
          <a:xfrm>
            <a:off x="6035085" y="2092360"/>
            <a:ext cx="2143471" cy="648072"/>
          </a:xfrm>
        </p:spPr>
        <p:txBody>
          <a:bodyPr/>
          <a:lstStyle/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 smtClean="0">
                <a:solidFill>
                  <a:srgbClr val="FF0000"/>
                </a:solidFill>
              </a:rPr>
              <a:t>Signalling Loops &amp; </a:t>
            </a:r>
          </a:p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 smtClean="0">
                <a:solidFill>
                  <a:srgbClr val="FF0000"/>
                </a:solidFill>
              </a:rPr>
              <a:t>Aggressive Retries</a:t>
            </a:r>
          </a:p>
        </p:txBody>
      </p:sp>
      <p:sp>
        <p:nvSpPr>
          <p:cNvPr id="80" name="Content Placeholder 4"/>
          <p:cNvSpPr>
            <a:spLocks noGrp="1"/>
          </p:cNvSpPr>
          <p:nvPr>
            <p:ph idx="4294967295"/>
          </p:nvPr>
        </p:nvSpPr>
        <p:spPr>
          <a:xfrm>
            <a:off x="6064924" y="2859936"/>
            <a:ext cx="2143471" cy="648072"/>
          </a:xfrm>
        </p:spPr>
        <p:txBody>
          <a:bodyPr/>
          <a:lstStyle/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 smtClean="0"/>
              <a:t>Excessive</a:t>
            </a:r>
          </a:p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 smtClean="0"/>
              <a:t>Background Traffic</a:t>
            </a:r>
          </a:p>
        </p:txBody>
      </p:sp>
      <p:sp>
        <p:nvSpPr>
          <p:cNvPr id="81" name="Content Placeholder 4"/>
          <p:cNvSpPr>
            <a:spLocks noGrp="1"/>
          </p:cNvSpPr>
          <p:nvPr>
            <p:ph idx="4294967295"/>
          </p:nvPr>
        </p:nvSpPr>
        <p:spPr>
          <a:xfrm>
            <a:off x="299537" y="5172700"/>
            <a:ext cx="3822700" cy="961400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400"/>
              </a:spcAft>
              <a:defRPr/>
            </a:pPr>
            <a:r>
              <a:rPr lang="en-GB" sz="1600" dirty="0" smtClean="0"/>
              <a:t> All 52 SNE Inputs in priority order</a:t>
            </a:r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600" dirty="0" smtClean="0"/>
              <a:t> Will be updated if new Inputs received, 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600" dirty="0" smtClean="0"/>
              <a:t>  otherwise not updated any more</a:t>
            </a:r>
          </a:p>
        </p:txBody>
      </p:sp>
      <p:sp>
        <p:nvSpPr>
          <p:cNvPr id="82" name="Content Placeholder 4"/>
          <p:cNvSpPr>
            <a:spLocks noGrp="1"/>
          </p:cNvSpPr>
          <p:nvPr>
            <p:ph idx="4294967295"/>
          </p:nvPr>
        </p:nvSpPr>
        <p:spPr>
          <a:xfrm>
            <a:off x="4882967" y="5167362"/>
            <a:ext cx="3726180" cy="928638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spcAft>
                <a:spcPts val="0"/>
              </a:spcAft>
              <a:defRPr/>
            </a:pPr>
            <a:r>
              <a:rPr lang="en-GB" sz="1400" smtClean="0"/>
              <a:t> </a:t>
            </a:r>
            <a:r>
              <a:rPr lang="en-GB" sz="1600" smtClean="0"/>
              <a:t>Similar SNE Inputs gathered together for focused definition of requirements</a:t>
            </a:r>
          </a:p>
          <a:p>
            <a:pPr marL="0" indent="0" eaLnBrk="1" hangingPunct="1">
              <a:spcBef>
                <a:spcPts val="300"/>
              </a:spcBef>
              <a:spcAft>
                <a:spcPts val="0"/>
              </a:spcAft>
              <a:defRPr/>
            </a:pPr>
            <a:r>
              <a:rPr lang="en-GB" sz="1600" smtClean="0"/>
              <a:t> Issues handled in priority order</a:t>
            </a:r>
          </a:p>
        </p:txBody>
      </p:sp>
      <p:sp>
        <p:nvSpPr>
          <p:cNvPr id="83" name="Content Placeholder 4"/>
          <p:cNvSpPr>
            <a:spLocks noGrp="1"/>
          </p:cNvSpPr>
          <p:nvPr>
            <p:ph idx="4294967295"/>
          </p:nvPr>
        </p:nvSpPr>
        <p:spPr>
          <a:xfrm>
            <a:off x="6044604" y="3661038"/>
            <a:ext cx="2153063" cy="576064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smtClean="0"/>
              <a:t>Other Inefficiencies 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smtClean="0"/>
              <a:t>(Non-Signalling)</a:t>
            </a:r>
            <a:endParaRPr lang="en-GB" sz="1800" dirty="0" smtClean="0"/>
          </a:p>
        </p:txBody>
      </p:sp>
      <p:sp>
        <p:nvSpPr>
          <p:cNvPr id="84" name="Content Placeholder 4"/>
          <p:cNvSpPr>
            <a:spLocks noGrp="1"/>
          </p:cNvSpPr>
          <p:nvPr>
            <p:ph idx="4294967295"/>
          </p:nvPr>
        </p:nvSpPr>
        <p:spPr>
          <a:xfrm>
            <a:off x="6067464" y="4467602"/>
            <a:ext cx="1833023" cy="648072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smtClean="0"/>
              <a:t>Other Signalling Inefficiencies</a:t>
            </a:r>
            <a:endParaRPr lang="en-GB" sz="1800" dirty="0" smtClean="0"/>
          </a:p>
        </p:txBody>
      </p:sp>
      <p:sp>
        <p:nvSpPr>
          <p:cNvPr id="85" name="Right Arrow 84"/>
          <p:cNvSpPr/>
          <p:nvPr/>
        </p:nvSpPr>
        <p:spPr>
          <a:xfrm flipV="1">
            <a:off x="8108891" y="2219093"/>
            <a:ext cx="640081" cy="418109"/>
          </a:xfrm>
          <a:prstGeom prst="rightArrow">
            <a:avLst>
              <a:gd name="adj1" fmla="val 50000"/>
              <a:gd name="adj2" fmla="val 58264"/>
            </a:avLst>
          </a:prstGeom>
          <a:solidFill>
            <a:srgbClr val="FFFF9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ontent Placeholder 4"/>
          <p:cNvSpPr>
            <a:spLocks noGrp="1"/>
          </p:cNvSpPr>
          <p:nvPr>
            <p:ph idx="4294967295"/>
          </p:nvPr>
        </p:nvSpPr>
        <p:spPr>
          <a:xfrm>
            <a:off x="8808537" y="2010455"/>
            <a:ext cx="3048000" cy="788499"/>
          </a:xfrm>
        </p:spPr>
        <p:txBody>
          <a:bodyPr/>
          <a:lstStyle/>
          <a:p>
            <a:pPr marL="381000" indent="-38100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400" b="1" dirty="0" smtClean="0"/>
              <a:t>3GPP contributions</a:t>
            </a:r>
          </a:p>
          <a:p>
            <a:pPr marL="0" indent="0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600" dirty="0" smtClean="0"/>
              <a:t>(under </a:t>
            </a:r>
            <a:r>
              <a:rPr lang="en-GB" sz="1600" dirty="0" smtClean="0"/>
              <a:t>which 3GPP WI code?</a:t>
            </a:r>
            <a:r>
              <a:rPr lang="en-GB" sz="1600" dirty="0" smtClean="0"/>
              <a:t>)</a:t>
            </a:r>
            <a:endParaRPr lang="en-GB" sz="1600" dirty="0" smtClean="0"/>
          </a:p>
        </p:txBody>
      </p:sp>
      <p:sp>
        <p:nvSpPr>
          <p:cNvPr id="87" name="Content Placeholder 4"/>
          <p:cNvSpPr>
            <a:spLocks noGrp="1"/>
          </p:cNvSpPr>
          <p:nvPr>
            <p:ph idx="4294967295"/>
          </p:nvPr>
        </p:nvSpPr>
        <p:spPr>
          <a:xfrm>
            <a:off x="8478337" y="353426"/>
            <a:ext cx="3571875" cy="873202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spcAft>
                <a:spcPts val="0"/>
              </a:spcAft>
              <a:defRPr/>
            </a:pPr>
            <a:r>
              <a:rPr lang="en-GB" sz="1400" dirty="0" smtClean="0"/>
              <a:t> </a:t>
            </a:r>
            <a:r>
              <a:rPr lang="en-US" sz="1400" dirty="0" smtClean="0"/>
              <a:t>SNE Members have been encouraged to produce CRs and other contributions to relevant SDOs based on SNE </a:t>
            </a:r>
            <a:r>
              <a:rPr lang="en-US" sz="1400" dirty="0" smtClean="0"/>
              <a:t>discussions</a:t>
            </a:r>
            <a:endParaRPr lang="en-US" sz="1400" dirty="0" smtClean="0"/>
          </a:p>
        </p:txBody>
      </p:sp>
      <p:sp>
        <p:nvSpPr>
          <p:cNvPr id="88" name="Content Placeholder 4"/>
          <p:cNvSpPr>
            <a:spLocks noGrp="1"/>
          </p:cNvSpPr>
          <p:nvPr>
            <p:ph idx="4294967295"/>
          </p:nvPr>
        </p:nvSpPr>
        <p:spPr>
          <a:xfrm>
            <a:off x="9468937" y="3964340"/>
            <a:ext cx="1587500" cy="436210"/>
          </a:xfrm>
        </p:spPr>
        <p:txBody>
          <a:bodyPr/>
          <a:lstStyle/>
          <a:p>
            <a:pPr marL="381000" indent="-381000" algn="ctr" eaLnBrk="1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000" smtClean="0"/>
              <a:t>GSMA PRD</a:t>
            </a:r>
            <a:endParaRPr lang="en-GB" sz="2000" dirty="0" smtClean="0"/>
          </a:p>
        </p:txBody>
      </p:sp>
      <p:pic>
        <p:nvPicPr>
          <p:cNvPr id="89" name="Picture 88" descr="GSMA PRD imag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84837" y="4390342"/>
            <a:ext cx="1196340" cy="1692243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90" name="Group 63"/>
          <p:cNvGrpSpPr/>
          <p:nvPr/>
        </p:nvGrpSpPr>
        <p:grpSpPr>
          <a:xfrm>
            <a:off x="9346625" y="2881338"/>
            <a:ext cx="1995498" cy="713988"/>
            <a:chOff x="9425548" y="4067210"/>
            <a:chExt cx="2038722" cy="713988"/>
          </a:xfrm>
        </p:grpSpPr>
        <p:sp>
          <p:nvSpPr>
            <p:cNvPr id="91" name="Rectangle 90"/>
            <p:cNvSpPr/>
            <p:nvPr/>
          </p:nvSpPr>
          <p:spPr>
            <a:xfrm>
              <a:off x="9425548" y="406721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Rectangle 91"/>
            <p:cNvSpPr/>
            <p:nvPr/>
          </p:nvSpPr>
          <p:spPr>
            <a:xfrm>
              <a:off x="9680818" y="413960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Rectangle 92"/>
            <p:cNvSpPr/>
            <p:nvPr/>
          </p:nvSpPr>
          <p:spPr>
            <a:xfrm>
              <a:off x="9951328" y="419294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Rectangle 93"/>
            <p:cNvSpPr/>
            <p:nvPr/>
          </p:nvSpPr>
          <p:spPr>
            <a:xfrm>
              <a:off x="10218028" y="424247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Rectangle 94"/>
            <p:cNvSpPr/>
            <p:nvPr/>
          </p:nvSpPr>
          <p:spPr>
            <a:xfrm>
              <a:off x="10530448" y="429200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Rectangle 95"/>
            <p:cNvSpPr/>
            <p:nvPr/>
          </p:nvSpPr>
          <p:spPr>
            <a:xfrm>
              <a:off x="10816198" y="4349150"/>
              <a:ext cx="648072" cy="43204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7" name="Content Placeholder 4"/>
          <p:cNvSpPr>
            <a:spLocks noGrp="1"/>
          </p:cNvSpPr>
          <p:nvPr>
            <p:ph idx="4294967295"/>
          </p:nvPr>
        </p:nvSpPr>
        <p:spPr>
          <a:xfrm>
            <a:off x="10929437" y="4636502"/>
            <a:ext cx="914400" cy="862598"/>
          </a:xfrm>
        </p:spPr>
        <p:txBody>
          <a:bodyPr/>
          <a:lstStyle/>
          <a:p>
            <a:pPr marL="0" indent="0" eaLnBrk="1" hangingPunct="1">
              <a:spcBef>
                <a:spcPts val="300"/>
              </a:spcBef>
              <a:spcAft>
                <a:spcPts val="0"/>
              </a:spcAft>
              <a:buNone/>
              <a:defRPr/>
            </a:pPr>
            <a:r>
              <a:rPr lang="en-US" sz="1600" smtClean="0"/>
              <a:t>Not drafted yet</a:t>
            </a:r>
            <a:endParaRPr lang="en-GB" sz="1600" smtClean="0"/>
          </a:p>
        </p:txBody>
      </p:sp>
      <p:sp>
        <p:nvSpPr>
          <p:cNvPr id="98" name="Right Arrow 97"/>
          <p:cNvSpPr/>
          <p:nvPr/>
        </p:nvSpPr>
        <p:spPr>
          <a:xfrm rot="1610410" flipV="1">
            <a:off x="8131869" y="3556081"/>
            <a:ext cx="1362519" cy="426803"/>
          </a:xfrm>
          <a:prstGeom prst="rightArrow">
            <a:avLst>
              <a:gd name="adj1" fmla="val 50000"/>
              <a:gd name="adj2" fmla="val 58264"/>
            </a:avLst>
          </a:prstGeom>
          <a:solidFill>
            <a:srgbClr val="33CC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椭圆 41"/>
          <p:cNvSpPr/>
          <p:nvPr/>
        </p:nvSpPr>
        <p:spPr bwMode="auto">
          <a:xfrm>
            <a:off x="8408021" y="1797425"/>
            <a:ext cx="3720247" cy="1148579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20" y="201486"/>
            <a:ext cx="11090275" cy="627062"/>
          </a:xfrm>
        </p:spPr>
        <p:txBody>
          <a:bodyPr/>
          <a:lstStyle/>
          <a:p>
            <a:r>
              <a:rPr lang="en-GB" dirty="0" smtClean="0"/>
              <a:t>Benefits of </a:t>
            </a:r>
            <a:r>
              <a:rPr lang="en-GB" altLang="zh-CN" dirty="0" smtClean="0"/>
              <a:t>new 3GPP </a:t>
            </a:r>
            <a:r>
              <a:rPr lang="en-GB" altLang="zh-CN" dirty="0" smtClean="0"/>
              <a:t>WI for </a:t>
            </a:r>
            <a:r>
              <a:rPr lang="en-GB" dirty="0" smtClean="0"/>
              <a:t>SNE </a:t>
            </a:r>
            <a:r>
              <a:rPr lang="en-GB" dirty="0" smtClean="0"/>
              <a:t>related </a:t>
            </a:r>
            <a:r>
              <a:rPr lang="en-GB" dirty="0" smtClean="0"/>
              <a:t>inputs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5000" y="885111"/>
            <a:ext cx="10975975" cy="2739037"/>
          </a:xfrm>
        </p:spPr>
        <p:txBody>
          <a:bodyPr/>
          <a:lstStyle/>
          <a:p>
            <a:r>
              <a:rPr lang="en-GB" sz="2000" b="1" dirty="0" smtClean="0"/>
              <a:t>CT1</a:t>
            </a:r>
          </a:p>
          <a:p>
            <a:pPr lvl="1"/>
            <a:r>
              <a:rPr lang="en-GB" sz="1600" dirty="0" smtClean="0"/>
              <a:t>CRs </a:t>
            </a:r>
            <a:r>
              <a:rPr lang="en-US" altLang="zh-CN" sz="1600" dirty="0" smtClean="0"/>
              <a:t>on specifying the UE action upon receipt of ESM reject cause value #32/33/97</a:t>
            </a:r>
            <a:r>
              <a:rPr lang="en-GB" sz="1600" dirty="0" smtClean="0"/>
              <a:t> (SNE Input #7) to CT1#83 (May 2013) and CT1#84 (August 2013) under</a:t>
            </a:r>
            <a:r>
              <a:rPr lang="en-GB" sz="1600" b="1" dirty="0" smtClean="0"/>
              <a:t> </a:t>
            </a:r>
            <a:r>
              <a:rPr lang="en-GB" sz="1600" b="1" dirty="0" smtClean="0">
                <a:solidFill>
                  <a:srgbClr val="FF0000"/>
                </a:solidFill>
              </a:rPr>
              <a:t>TEI12 </a:t>
            </a:r>
            <a:r>
              <a:rPr lang="en-GB" sz="1600" b="1" dirty="0" smtClean="0">
                <a:solidFill>
                  <a:srgbClr val="FF0000"/>
                </a:solidFill>
              </a:rPr>
              <a:t>WI code</a:t>
            </a:r>
          </a:p>
          <a:p>
            <a:pPr lvl="2"/>
            <a:r>
              <a:rPr lang="en-GB" sz="1600" dirty="0" smtClean="0"/>
              <a:t>Status: No consensus yet. Postponed </a:t>
            </a:r>
            <a:r>
              <a:rPr lang="en-GB" sz="1600" dirty="0" smtClean="0"/>
              <a:t>at</a:t>
            </a:r>
            <a:r>
              <a:rPr lang="en-GB" sz="1600" dirty="0" smtClean="0"/>
              <a:t> CT1#84.</a:t>
            </a:r>
            <a:endParaRPr lang="en-GB" sz="1600" dirty="0" smtClean="0"/>
          </a:p>
          <a:p>
            <a:pPr lvl="1"/>
            <a:r>
              <a:rPr lang="en-GB" altLang="zh-CN" sz="1600" dirty="0" smtClean="0"/>
              <a:t>CRs </a:t>
            </a:r>
            <a:r>
              <a:rPr lang="en-GB" altLang="zh-CN" sz="1600" dirty="0" smtClean="0"/>
              <a:t>on Service Request Handling (SNE Input #20) to CT1#84 (August 2013) under</a:t>
            </a:r>
            <a:r>
              <a:rPr lang="en-GB" altLang="zh-CN" sz="1600" b="1" dirty="0" smtClean="0"/>
              <a:t>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SAES3 </a:t>
            </a:r>
            <a:r>
              <a:rPr lang="en-GB" altLang="zh-CN" sz="1600" b="1" dirty="0" smtClean="0">
                <a:solidFill>
                  <a:srgbClr val="FF0000"/>
                </a:solidFill>
              </a:rPr>
              <a:t>WI code</a:t>
            </a:r>
          </a:p>
          <a:p>
            <a:pPr lvl="2"/>
            <a:r>
              <a:rPr lang="en-GB" altLang="zh-CN" sz="1600" dirty="0" smtClean="0"/>
              <a:t>Status: No consensus yet. </a:t>
            </a:r>
            <a:r>
              <a:rPr lang="en-GB" altLang="zh-CN" sz="1600" dirty="0" smtClean="0"/>
              <a:t>Postponed at CT1#84.</a:t>
            </a:r>
            <a:endParaRPr lang="en-GB" sz="1600" dirty="0" smtClean="0"/>
          </a:p>
          <a:p>
            <a:pPr>
              <a:spcBef>
                <a:spcPts val="600"/>
              </a:spcBef>
            </a:pPr>
            <a:r>
              <a:rPr lang="en-GB" sz="2000" b="1" dirty="0" smtClean="0"/>
              <a:t>RAN2</a:t>
            </a:r>
          </a:p>
          <a:p>
            <a:pPr lvl="1"/>
            <a:r>
              <a:rPr lang="en-GB" sz="1600" dirty="0" smtClean="0"/>
              <a:t>CRs on </a:t>
            </a:r>
            <a:r>
              <a:rPr lang="en-GB" sz="1600" dirty="0" smtClean="0"/>
              <a:t>Wait Time mechanism (SNE Input #50) to RAN2#82 and RAN2#83 (19-23 Aug 2013, </a:t>
            </a:r>
            <a:r>
              <a:rPr lang="en-GB" sz="1600" dirty="0" err="1" smtClean="0"/>
              <a:t>TDoc</a:t>
            </a:r>
            <a:r>
              <a:rPr lang="en-GB" sz="1600" dirty="0" smtClean="0"/>
              <a:t> R2-132360) under</a:t>
            </a:r>
            <a:r>
              <a:rPr lang="en-GB" sz="1600" b="1" dirty="0" smtClean="0"/>
              <a:t> </a:t>
            </a:r>
            <a:r>
              <a:rPr lang="en-GB" sz="1600" b="1" dirty="0" smtClean="0">
                <a:solidFill>
                  <a:srgbClr val="FF0000"/>
                </a:solidFill>
              </a:rPr>
              <a:t>Further Enhanced Uplink (FEUL) WI 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Page </a:t>
            </a:r>
            <a:fld id="{94248687-0018-498E-9BC3-BC707B55EED2}" type="slidenum">
              <a:rPr lang="de-DE" smtClean="0"/>
              <a:pPr/>
              <a:t>7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624468" y="3719542"/>
            <a:ext cx="11240429" cy="2554545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2000" b="0" dirty="0" smtClean="0"/>
              <a:t>Instead of using generic WIs “</a:t>
            </a:r>
            <a:r>
              <a:rPr lang="en-GB" sz="2000" b="0" dirty="0" smtClean="0"/>
              <a:t>SAES3</a:t>
            </a:r>
            <a:r>
              <a:rPr lang="en-GB" sz="2000" b="0" dirty="0" smtClean="0"/>
              <a:t>” and “TEI12” for individual </a:t>
            </a:r>
            <a:r>
              <a:rPr lang="en-GB" sz="2000" b="0" dirty="0" smtClean="0"/>
              <a:t>SNE related contributions in </a:t>
            </a:r>
            <a:r>
              <a:rPr lang="en-GB" sz="2000" b="0" dirty="0" smtClean="0"/>
              <a:t>3GPP, </a:t>
            </a:r>
            <a:r>
              <a:rPr lang="en-US" sz="2000" b="0" dirty="0" smtClean="0"/>
              <a:t>the</a:t>
            </a:r>
            <a:r>
              <a:rPr lang="en-GB" sz="2000" b="0" dirty="0" smtClean="0"/>
              <a:t> benefits of creating </a:t>
            </a:r>
            <a:r>
              <a:rPr lang="en-GB" sz="2000" b="0" dirty="0" smtClean="0"/>
              <a:t>a new 3GPP Work </a:t>
            </a:r>
            <a:r>
              <a:rPr lang="en-GB" sz="2000" b="0" dirty="0" smtClean="0"/>
              <a:t>Item </a:t>
            </a:r>
            <a:r>
              <a:rPr lang="en-GB" altLang="zh-CN" sz="2000" u="sng" dirty="0" smtClean="0">
                <a:solidFill>
                  <a:srgbClr val="FF0000"/>
                </a:solidFill>
              </a:rPr>
              <a:t>Signalling Improvements for Network Efficiency (SINE)</a:t>
            </a:r>
            <a:r>
              <a:rPr lang="en-GB" sz="2000" b="0" dirty="0" smtClean="0"/>
              <a:t> are:</a:t>
            </a:r>
          </a:p>
          <a:p>
            <a:pPr marL="446088" indent="-446088">
              <a:lnSpc>
                <a:spcPct val="150000"/>
              </a:lnSpc>
              <a:buClrTx/>
              <a:buAutoNum type="arabicParenBoth"/>
            </a:pPr>
            <a:r>
              <a:rPr lang="en-GB" sz="2000" b="0" dirty="0" smtClean="0"/>
              <a:t>To </a:t>
            </a:r>
            <a:r>
              <a:rPr lang="en-GB" sz="2000" b="0" dirty="0" smtClean="0"/>
              <a:t>get </a:t>
            </a:r>
            <a:r>
              <a:rPr lang="en-GB" sz="2000" b="0" dirty="0" smtClean="0"/>
              <a:t>more traction for SNE related </a:t>
            </a:r>
            <a:r>
              <a:rPr lang="en-GB" sz="2000" b="0" dirty="0" smtClean="0"/>
              <a:t>contributions and </a:t>
            </a:r>
            <a:r>
              <a:rPr lang="en-US" altLang="zh-CN" sz="2000" b="0" dirty="0" smtClean="0"/>
              <a:t>put them under the same umbrella</a:t>
            </a:r>
            <a:r>
              <a:rPr lang="en-GB" altLang="zh-CN" sz="2000" b="0" dirty="0" smtClean="0"/>
              <a:t>;</a:t>
            </a:r>
          </a:p>
          <a:p>
            <a:pPr marL="446088" indent="-446088">
              <a:lnSpc>
                <a:spcPct val="150000"/>
              </a:lnSpc>
              <a:buClrTx/>
              <a:buAutoNum type="arabicParenBoth"/>
            </a:pPr>
            <a:r>
              <a:rPr lang="en-GB" altLang="zh-CN" sz="2000" b="0" dirty="0" smtClean="0"/>
              <a:t>To enable </a:t>
            </a:r>
            <a:r>
              <a:rPr lang="en-US" altLang="zh-CN" sz="2000" b="0" dirty="0" smtClean="0"/>
              <a:t>GSMA </a:t>
            </a:r>
            <a:r>
              <a:rPr lang="en-US" altLang="zh-CN" sz="2000" b="0" dirty="0" smtClean="0"/>
              <a:t>SNE people to easily follow </a:t>
            </a:r>
            <a:r>
              <a:rPr lang="en-US" altLang="zh-CN" sz="2000" b="0" dirty="0" smtClean="0"/>
              <a:t>the </a:t>
            </a:r>
            <a:r>
              <a:rPr lang="en-US" altLang="zh-CN" sz="2000" b="0" dirty="0" smtClean="0"/>
              <a:t>progress/status </a:t>
            </a:r>
            <a:r>
              <a:rPr lang="en-US" altLang="zh-CN" sz="2000" b="0" dirty="0" smtClean="0"/>
              <a:t>of required actions in </a:t>
            </a:r>
            <a:r>
              <a:rPr lang="en-US" altLang="zh-CN" sz="2000" b="0" dirty="0" smtClean="0"/>
              <a:t>3GPP;</a:t>
            </a:r>
          </a:p>
          <a:p>
            <a:pPr marL="446088" indent="-446088">
              <a:buClrTx/>
              <a:buAutoNum type="arabicParenBoth"/>
            </a:pPr>
            <a:r>
              <a:rPr lang="en-GB" altLang="zh-CN" sz="2000" b="0" dirty="0" smtClean="0"/>
              <a:t>To have a separate session to handle </a:t>
            </a:r>
            <a:r>
              <a:rPr lang="en-GB" altLang="zh-CN" sz="2000" b="0" dirty="0" smtClean="0"/>
              <a:t>SNE related contributions </a:t>
            </a:r>
            <a:r>
              <a:rPr lang="en-GB" altLang="zh-CN" sz="2000" b="0" dirty="0" smtClean="0"/>
              <a:t>without lower priority handling in CT1 meetings. </a:t>
            </a: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1" name="Straight Arrow Connector 140"/>
          <p:cNvCxnSpPr/>
          <p:nvPr/>
        </p:nvCxnSpPr>
        <p:spPr bwMode="auto">
          <a:xfrm>
            <a:off x="5209032" y="2212779"/>
            <a:ext cx="330200" cy="36830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49" name="Straight Arrow Connector 148"/>
          <p:cNvCxnSpPr>
            <a:stCxn id="243" idx="2"/>
          </p:cNvCxnSpPr>
          <p:nvPr/>
        </p:nvCxnSpPr>
        <p:spPr bwMode="auto">
          <a:xfrm>
            <a:off x="5786212" y="2990301"/>
            <a:ext cx="549986" cy="746309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2" name="Title 1"/>
          <p:cNvSpPr txBox="1">
            <a:spLocks/>
          </p:cNvSpPr>
          <p:nvPr/>
        </p:nvSpPr>
        <p:spPr bwMode="auto">
          <a:xfrm>
            <a:off x="228600" y="203748"/>
            <a:ext cx="7810995" cy="512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j-lt"/>
                <a:ea typeface="黑体" pitchFamily="2" charset="-122"/>
                <a:cs typeface="+mj-cs"/>
              </a:rPr>
              <a:t>Proposal for new 3GPP WI </a:t>
            </a:r>
            <a:r>
              <a:rPr lang="en-GB" sz="3200" b="0" kern="0" noProof="0" dirty="0" smtClean="0">
                <a:solidFill>
                  <a:srgbClr val="990000"/>
                </a:solidFill>
                <a:latin typeface="+mj-lt"/>
                <a:ea typeface="黑体" pitchFamily="2" charset="-122"/>
                <a:cs typeface="+mj-cs"/>
              </a:rPr>
              <a:t>for</a:t>
            </a:r>
            <a:r>
              <a:rPr kumimoji="0" lang="en-GB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+mj-lt"/>
                <a:ea typeface="黑体" pitchFamily="2" charset="-122"/>
                <a:cs typeface="+mj-cs"/>
              </a:rPr>
              <a:t> SNE inputs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黑体" pitchFamily="2" charset="-122"/>
              <a:cs typeface="+mj-cs"/>
            </a:endParaRPr>
          </a:p>
        </p:txBody>
      </p:sp>
      <p:sp>
        <p:nvSpPr>
          <p:cNvPr id="125" name="Content Placeholder 4"/>
          <p:cNvSpPr>
            <a:spLocks noGrp="1"/>
          </p:cNvSpPr>
          <p:nvPr>
            <p:ph idx="4294967295"/>
          </p:nvPr>
        </p:nvSpPr>
        <p:spPr>
          <a:xfrm>
            <a:off x="2286038" y="18383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SNE#9</a:t>
            </a:r>
            <a:endParaRPr lang="en-GB" sz="1600" dirty="0" smtClean="0"/>
          </a:p>
        </p:txBody>
      </p:sp>
      <p:sp>
        <p:nvSpPr>
          <p:cNvPr id="126" name="Isosceles Triangle 125"/>
          <p:cNvSpPr/>
          <p:nvPr/>
        </p:nvSpPr>
        <p:spPr>
          <a:xfrm flipV="1">
            <a:off x="2654080" y="211147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27" name="Content Placeholder 4"/>
          <p:cNvSpPr>
            <a:spLocks noGrp="1"/>
          </p:cNvSpPr>
          <p:nvPr>
            <p:ph idx="4294967295"/>
          </p:nvPr>
        </p:nvSpPr>
        <p:spPr>
          <a:xfrm>
            <a:off x="3411878" y="18383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SNE#10</a:t>
            </a:r>
            <a:endParaRPr lang="en-GB" sz="1600" dirty="0" smtClean="0"/>
          </a:p>
        </p:txBody>
      </p:sp>
      <p:sp>
        <p:nvSpPr>
          <p:cNvPr id="140" name="Isosceles Triangle 139"/>
          <p:cNvSpPr/>
          <p:nvPr/>
        </p:nvSpPr>
        <p:spPr>
          <a:xfrm flipV="1">
            <a:off x="3878216" y="211147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43" name="Content Placeholder 4"/>
          <p:cNvSpPr>
            <a:spLocks noGrp="1"/>
          </p:cNvSpPr>
          <p:nvPr>
            <p:ph idx="4294967295"/>
          </p:nvPr>
        </p:nvSpPr>
        <p:spPr>
          <a:xfrm>
            <a:off x="4484488" y="18383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b="1" smtClean="0">
                <a:solidFill>
                  <a:srgbClr val="FF0000"/>
                </a:solidFill>
              </a:rPr>
              <a:t>SNE#11</a:t>
            </a:r>
            <a:endParaRPr lang="en-GB" sz="1600" b="1" dirty="0" smtClean="0">
              <a:solidFill>
                <a:srgbClr val="FF0000"/>
              </a:solidFill>
            </a:endParaRPr>
          </a:p>
        </p:txBody>
      </p:sp>
      <p:sp>
        <p:nvSpPr>
          <p:cNvPr id="144" name="Isosceles Triangle 143"/>
          <p:cNvSpPr/>
          <p:nvPr/>
        </p:nvSpPr>
        <p:spPr>
          <a:xfrm flipV="1">
            <a:off x="5030344" y="211147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47" name="Content Placeholder 4"/>
          <p:cNvSpPr>
            <a:spLocks noGrp="1"/>
          </p:cNvSpPr>
          <p:nvPr>
            <p:ph idx="4294967295"/>
          </p:nvPr>
        </p:nvSpPr>
        <p:spPr>
          <a:xfrm>
            <a:off x="5389041" y="1837181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SNE#12</a:t>
            </a:r>
            <a:endParaRPr lang="en-GB" sz="1600" dirty="0" smtClean="0"/>
          </a:p>
        </p:txBody>
      </p:sp>
      <p:sp>
        <p:nvSpPr>
          <p:cNvPr id="148" name="Isosceles Triangle 147"/>
          <p:cNvSpPr/>
          <p:nvPr/>
        </p:nvSpPr>
        <p:spPr>
          <a:xfrm flipV="1">
            <a:off x="5635889" y="2111620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i="1"/>
          </a:p>
        </p:txBody>
      </p:sp>
      <p:sp>
        <p:nvSpPr>
          <p:cNvPr id="150" name="Content Placeholder 4"/>
          <p:cNvSpPr>
            <a:spLocks noGrp="1"/>
          </p:cNvSpPr>
          <p:nvPr>
            <p:ph idx="4294967295"/>
          </p:nvPr>
        </p:nvSpPr>
        <p:spPr>
          <a:xfrm>
            <a:off x="6584928" y="18256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SNE#13</a:t>
            </a:r>
            <a:endParaRPr lang="en-GB" sz="1600" dirty="0" smtClean="0"/>
          </a:p>
        </p:txBody>
      </p:sp>
      <p:sp>
        <p:nvSpPr>
          <p:cNvPr id="151" name="Isosceles Triangle 150"/>
          <p:cNvSpPr/>
          <p:nvPr/>
        </p:nvSpPr>
        <p:spPr>
          <a:xfrm flipV="1">
            <a:off x="7025484" y="210004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i="1"/>
          </a:p>
        </p:txBody>
      </p:sp>
      <p:cxnSp>
        <p:nvCxnSpPr>
          <p:cNvPr id="152" name="Straight Arrow Connector 151"/>
          <p:cNvCxnSpPr/>
          <p:nvPr/>
        </p:nvCxnSpPr>
        <p:spPr>
          <a:xfrm flipV="1">
            <a:off x="925888" y="1308327"/>
            <a:ext cx="11011604" cy="904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3" name="Content Placeholder 4"/>
          <p:cNvSpPr>
            <a:spLocks noGrp="1"/>
          </p:cNvSpPr>
          <p:nvPr>
            <p:ph idx="4294967295"/>
          </p:nvPr>
        </p:nvSpPr>
        <p:spPr>
          <a:xfrm>
            <a:off x="781872" y="932442"/>
            <a:ext cx="72008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May</a:t>
            </a:r>
            <a:endParaRPr lang="en-GB" sz="1800" i="1" dirty="0" smtClean="0"/>
          </a:p>
        </p:txBody>
      </p:sp>
      <p:sp>
        <p:nvSpPr>
          <p:cNvPr id="154" name="Content Placeholder 4"/>
          <p:cNvSpPr>
            <a:spLocks noGrp="1"/>
          </p:cNvSpPr>
          <p:nvPr>
            <p:ph idx="4294967295"/>
          </p:nvPr>
        </p:nvSpPr>
        <p:spPr>
          <a:xfrm>
            <a:off x="1861992" y="957842"/>
            <a:ext cx="72008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June</a:t>
            </a:r>
            <a:endParaRPr lang="en-GB" sz="1800" i="1" dirty="0" smtClean="0"/>
          </a:p>
        </p:txBody>
      </p:sp>
      <p:sp>
        <p:nvSpPr>
          <p:cNvPr id="155" name="Content Placeholder 4"/>
          <p:cNvSpPr>
            <a:spLocks noGrp="1"/>
          </p:cNvSpPr>
          <p:nvPr>
            <p:ph idx="4294967295"/>
          </p:nvPr>
        </p:nvSpPr>
        <p:spPr>
          <a:xfrm>
            <a:off x="3086128" y="957842"/>
            <a:ext cx="72008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July</a:t>
            </a:r>
            <a:endParaRPr lang="en-GB" sz="1800" i="1" dirty="0" smtClean="0"/>
          </a:p>
        </p:txBody>
      </p:sp>
      <p:sp>
        <p:nvSpPr>
          <p:cNvPr id="156" name="Content Placeholder 4"/>
          <p:cNvSpPr>
            <a:spLocks noGrp="1"/>
          </p:cNvSpPr>
          <p:nvPr>
            <p:ph idx="4294967295"/>
          </p:nvPr>
        </p:nvSpPr>
        <p:spPr>
          <a:xfrm>
            <a:off x="4310264" y="957842"/>
            <a:ext cx="792088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Aug</a:t>
            </a:r>
            <a:endParaRPr lang="en-GB" sz="1800" i="1" dirty="0" smtClean="0"/>
          </a:p>
        </p:txBody>
      </p:sp>
      <p:sp>
        <p:nvSpPr>
          <p:cNvPr id="157" name="Content Placeholder 4"/>
          <p:cNvSpPr>
            <a:spLocks noGrp="1"/>
          </p:cNvSpPr>
          <p:nvPr>
            <p:ph idx="4294967295"/>
          </p:nvPr>
        </p:nvSpPr>
        <p:spPr>
          <a:xfrm>
            <a:off x="5390384" y="95784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Sep</a:t>
            </a:r>
            <a:endParaRPr lang="en-GB" sz="1800" i="1" dirty="0" smtClean="0"/>
          </a:p>
        </p:txBody>
      </p:sp>
      <p:sp>
        <p:nvSpPr>
          <p:cNvPr id="158" name="Content Placeholder 4"/>
          <p:cNvSpPr>
            <a:spLocks noGrp="1"/>
          </p:cNvSpPr>
          <p:nvPr>
            <p:ph idx="4294967295"/>
          </p:nvPr>
        </p:nvSpPr>
        <p:spPr>
          <a:xfrm>
            <a:off x="6542512" y="97054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Oct</a:t>
            </a:r>
            <a:endParaRPr lang="en-GB" sz="1800" i="1" dirty="0" smtClean="0"/>
          </a:p>
        </p:txBody>
      </p:sp>
      <p:sp>
        <p:nvSpPr>
          <p:cNvPr id="159" name="Content Placeholder 4"/>
          <p:cNvSpPr>
            <a:spLocks noGrp="1"/>
          </p:cNvSpPr>
          <p:nvPr>
            <p:ph idx="4294967295"/>
          </p:nvPr>
        </p:nvSpPr>
        <p:spPr>
          <a:xfrm>
            <a:off x="7622632" y="97054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Nov</a:t>
            </a:r>
            <a:endParaRPr lang="en-GB" sz="1800" i="1" dirty="0" smtClean="0"/>
          </a:p>
        </p:txBody>
      </p:sp>
      <p:sp>
        <p:nvSpPr>
          <p:cNvPr id="160" name="Content Placeholder 4"/>
          <p:cNvSpPr>
            <a:spLocks noGrp="1"/>
          </p:cNvSpPr>
          <p:nvPr>
            <p:ph idx="4294967295"/>
          </p:nvPr>
        </p:nvSpPr>
        <p:spPr>
          <a:xfrm>
            <a:off x="8702752" y="97054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Dec</a:t>
            </a:r>
            <a:endParaRPr lang="en-GB" sz="1800" i="1" dirty="0" smtClean="0"/>
          </a:p>
        </p:txBody>
      </p:sp>
      <p:cxnSp>
        <p:nvCxnSpPr>
          <p:cNvPr id="161" name="Straight Connector 160"/>
          <p:cNvCxnSpPr/>
          <p:nvPr/>
        </p:nvCxnSpPr>
        <p:spPr>
          <a:xfrm>
            <a:off x="1573960" y="113476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Straight Connector 161"/>
          <p:cNvCxnSpPr/>
          <p:nvPr/>
        </p:nvCxnSpPr>
        <p:spPr>
          <a:xfrm>
            <a:off x="2798096" y="117121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>
            <a:off x="4022232" y="117121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>
            <a:off x="5174360" y="113476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>
            <a:off x="6254480" y="117121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Straight Connector 165"/>
          <p:cNvCxnSpPr/>
          <p:nvPr/>
        </p:nvCxnSpPr>
        <p:spPr>
          <a:xfrm>
            <a:off x="7406608" y="117121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Straight Connector 166"/>
          <p:cNvCxnSpPr/>
          <p:nvPr/>
        </p:nvCxnSpPr>
        <p:spPr>
          <a:xfrm>
            <a:off x="8486728" y="117121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8" name="Content Placeholder 4"/>
          <p:cNvSpPr>
            <a:spLocks noGrp="1"/>
          </p:cNvSpPr>
          <p:nvPr>
            <p:ph idx="4294967295"/>
          </p:nvPr>
        </p:nvSpPr>
        <p:spPr>
          <a:xfrm>
            <a:off x="7732740" y="18256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SNE#14</a:t>
            </a:r>
            <a:endParaRPr lang="en-GB" sz="1600" dirty="0" smtClean="0"/>
          </a:p>
        </p:txBody>
      </p:sp>
      <p:sp>
        <p:nvSpPr>
          <p:cNvPr id="169" name="Isosceles Triangle 168"/>
          <p:cNvSpPr/>
          <p:nvPr/>
        </p:nvSpPr>
        <p:spPr>
          <a:xfrm flipV="1">
            <a:off x="8198696" y="210004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i="1"/>
          </a:p>
        </p:txBody>
      </p:sp>
      <p:sp>
        <p:nvSpPr>
          <p:cNvPr id="170" name="Content Placeholder 4"/>
          <p:cNvSpPr>
            <a:spLocks noGrp="1"/>
          </p:cNvSpPr>
          <p:nvPr>
            <p:ph idx="4294967295"/>
          </p:nvPr>
        </p:nvSpPr>
        <p:spPr>
          <a:xfrm>
            <a:off x="8668844" y="1825606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smtClean="0"/>
              <a:t>SNE#15</a:t>
            </a:r>
            <a:endParaRPr lang="en-GB" sz="1600" dirty="0" smtClean="0"/>
          </a:p>
        </p:txBody>
      </p:sp>
      <p:sp>
        <p:nvSpPr>
          <p:cNvPr id="171" name="Isosceles Triangle 170"/>
          <p:cNvSpPr/>
          <p:nvPr/>
        </p:nvSpPr>
        <p:spPr>
          <a:xfrm flipV="1">
            <a:off x="9134800" y="2100045"/>
            <a:ext cx="144016" cy="144016"/>
          </a:xfrm>
          <a:prstGeom prst="triangle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i="1"/>
          </a:p>
        </p:txBody>
      </p:sp>
      <p:sp>
        <p:nvSpPr>
          <p:cNvPr id="172" name="Content Placeholder 4"/>
          <p:cNvSpPr>
            <a:spLocks noGrp="1"/>
          </p:cNvSpPr>
          <p:nvPr>
            <p:ph idx="4294967295"/>
          </p:nvPr>
        </p:nvSpPr>
        <p:spPr>
          <a:xfrm>
            <a:off x="3874024" y="4001665"/>
            <a:ext cx="725408" cy="23887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CT1#84</a:t>
            </a:r>
            <a:endParaRPr lang="en-GB" sz="1200" b="1" dirty="0" smtClean="0"/>
          </a:p>
        </p:txBody>
      </p:sp>
      <p:sp>
        <p:nvSpPr>
          <p:cNvPr id="173" name="Content Placeholder 4"/>
          <p:cNvSpPr>
            <a:spLocks noGrp="1"/>
          </p:cNvSpPr>
          <p:nvPr>
            <p:ph idx="4294967295"/>
          </p:nvPr>
        </p:nvSpPr>
        <p:spPr>
          <a:xfrm>
            <a:off x="4376220" y="4744041"/>
            <a:ext cx="1152128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RAN2#83</a:t>
            </a:r>
            <a:endParaRPr lang="en-GB" sz="1200" b="1" dirty="0" smtClean="0"/>
          </a:p>
        </p:txBody>
      </p:sp>
      <p:sp>
        <p:nvSpPr>
          <p:cNvPr id="174" name="Content Placeholder 4"/>
          <p:cNvSpPr>
            <a:spLocks noGrp="1"/>
          </p:cNvSpPr>
          <p:nvPr>
            <p:ph idx="4294967295"/>
          </p:nvPr>
        </p:nvSpPr>
        <p:spPr>
          <a:xfrm>
            <a:off x="6141082" y="4767680"/>
            <a:ext cx="1193800" cy="247239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RAN2#83bis</a:t>
            </a:r>
            <a:endParaRPr lang="en-GB" sz="1200" b="1" dirty="0" smtClean="0"/>
          </a:p>
        </p:txBody>
      </p:sp>
      <p:sp>
        <p:nvSpPr>
          <p:cNvPr id="176" name="Content Placeholder 4"/>
          <p:cNvSpPr>
            <a:spLocks noGrp="1"/>
          </p:cNvSpPr>
          <p:nvPr>
            <p:ph idx="4294967295"/>
          </p:nvPr>
        </p:nvSpPr>
        <p:spPr>
          <a:xfrm>
            <a:off x="10787616" y="4773045"/>
            <a:ext cx="961916" cy="268099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RAN2#85</a:t>
            </a:r>
            <a:endParaRPr lang="en-GB" sz="1200" b="1" dirty="0" smtClean="0"/>
          </a:p>
        </p:txBody>
      </p:sp>
      <p:sp>
        <p:nvSpPr>
          <p:cNvPr id="178" name="Rectangle 177"/>
          <p:cNvSpPr/>
          <p:nvPr/>
        </p:nvSpPr>
        <p:spPr>
          <a:xfrm>
            <a:off x="4174756" y="4225848"/>
            <a:ext cx="284976" cy="14168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79" name="Rectangle 178"/>
          <p:cNvSpPr/>
          <p:nvPr/>
        </p:nvSpPr>
        <p:spPr>
          <a:xfrm>
            <a:off x="4632502" y="4978936"/>
            <a:ext cx="365710" cy="14517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0" name="Rectangle 179"/>
          <p:cNvSpPr/>
          <p:nvPr/>
        </p:nvSpPr>
        <p:spPr>
          <a:xfrm>
            <a:off x="6513507" y="5003814"/>
            <a:ext cx="344170" cy="138422"/>
          </a:xfrm>
          <a:prstGeom prst="rect">
            <a:avLst/>
          </a:prstGeom>
          <a:solidFill>
            <a:srgbClr val="FA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A0000"/>
              </a:solidFill>
            </a:endParaRPr>
          </a:p>
        </p:txBody>
      </p:sp>
      <p:sp>
        <p:nvSpPr>
          <p:cNvPr id="181" name="Rectangle 180"/>
          <p:cNvSpPr/>
          <p:nvPr/>
        </p:nvSpPr>
        <p:spPr>
          <a:xfrm>
            <a:off x="11075648" y="5021562"/>
            <a:ext cx="324634" cy="1371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3" name="Content Placeholder 4"/>
          <p:cNvSpPr>
            <a:spLocks noGrp="1"/>
          </p:cNvSpPr>
          <p:nvPr>
            <p:ph idx="4294967295"/>
          </p:nvPr>
        </p:nvSpPr>
        <p:spPr>
          <a:xfrm>
            <a:off x="3920632" y="4402361"/>
            <a:ext cx="86409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5-9 Aug</a:t>
            </a:r>
            <a:endParaRPr lang="en-GB" sz="1200" i="1" dirty="0" smtClean="0"/>
          </a:p>
        </p:txBody>
      </p:sp>
      <p:sp>
        <p:nvSpPr>
          <p:cNvPr id="184" name="Content Placeholder 4"/>
          <p:cNvSpPr>
            <a:spLocks noGrp="1"/>
          </p:cNvSpPr>
          <p:nvPr>
            <p:ph idx="4294967295"/>
          </p:nvPr>
        </p:nvSpPr>
        <p:spPr>
          <a:xfrm>
            <a:off x="7477103" y="4033644"/>
            <a:ext cx="1080120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CT1#85</a:t>
            </a:r>
            <a:endParaRPr lang="en-GB" sz="1200" b="1" dirty="0" smtClean="0"/>
          </a:p>
        </p:txBody>
      </p:sp>
      <p:sp>
        <p:nvSpPr>
          <p:cNvPr id="185" name="Rectangle 184"/>
          <p:cNvSpPr/>
          <p:nvPr/>
        </p:nvSpPr>
        <p:spPr>
          <a:xfrm>
            <a:off x="7670132" y="4239359"/>
            <a:ext cx="360040" cy="14401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6" name="Content Placeholder 4"/>
          <p:cNvSpPr>
            <a:spLocks noGrp="1"/>
          </p:cNvSpPr>
          <p:nvPr>
            <p:ph idx="4294967295"/>
          </p:nvPr>
        </p:nvSpPr>
        <p:spPr>
          <a:xfrm>
            <a:off x="7418550" y="4402630"/>
            <a:ext cx="1008112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11-15 Nov</a:t>
            </a:r>
            <a:endParaRPr lang="en-GB" sz="1200" i="1" dirty="0" smtClean="0"/>
          </a:p>
        </p:txBody>
      </p:sp>
      <p:sp>
        <p:nvSpPr>
          <p:cNvPr id="187" name="Content Placeholder 4"/>
          <p:cNvSpPr>
            <a:spLocks noGrp="1"/>
          </p:cNvSpPr>
          <p:nvPr>
            <p:ph idx="4294967295"/>
          </p:nvPr>
        </p:nvSpPr>
        <p:spPr>
          <a:xfrm>
            <a:off x="6157964" y="4008435"/>
            <a:ext cx="1224136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dirty="0" smtClean="0"/>
              <a:t>CT1#84bis</a:t>
            </a:r>
          </a:p>
        </p:txBody>
      </p:sp>
      <p:sp>
        <p:nvSpPr>
          <p:cNvPr id="188" name="Rectangle 187"/>
          <p:cNvSpPr/>
          <p:nvPr/>
        </p:nvSpPr>
        <p:spPr>
          <a:xfrm>
            <a:off x="6470504" y="4238851"/>
            <a:ext cx="360040" cy="144016"/>
          </a:xfrm>
          <a:prstGeom prst="rect">
            <a:avLst/>
          </a:prstGeom>
          <a:solidFill>
            <a:srgbClr val="FA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89" name="Content Placeholder 4"/>
          <p:cNvSpPr>
            <a:spLocks noGrp="1"/>
          </p:cNvSpPr>
          <p:nvPr>
            <p:ph idx="4294967295"/>
          </p:nvPr>
        </p:nvSpPr>
        <p:spPr>
          <a:xfrm>
            <a:off x="6266355" y="4394719"/>
            <a:ext cx="86409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7-11 Oct</a:t>
            </a:r>
            <a:endParaRPr lang="en-GB" sz="1200" i="1" dirty="0" smtClean="0"/>
          </a:p>
        </p:txBody>
      </p:sp>
      <p:sp>
        <p:nvSpPr>
          <p:cNvPr id="192" name="Content Placeholder 4"/>
          <p:cNvSpPr>
            <a:spLocks noGrp="1"/>
          </p:cNvSpPr>
          <p:nvPr>
            <p:ph idx="4294967295"/>
          </p:nvPr>
        </p:nvSpPr>
        <p:spPr>
          <a:xfrm>
            <a:off x="2330552" y="2289263"/>
            <a:ext cx="827584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27 Jun</a:t>
            </a:r>
            <a:endParaRPr lang="en-GB" sz="1200" i="1" dirty="0" smtClean="0"/>
          </a:p>
        </p:txBody>
      </p:sp>
      <p:sp>
        <p:nvSpPr>
          <p:cNvPr id="193" name="Content Placeholder 4"/>
          <p:cNvSpPr>
            <a:spLocks noGrp="1"/>
          </p:cNvSpPr>
          <p:nvPr>
            <p:ph idx="4294967295"/>
          </p:nvPr>
        </p:nvSpPr>
        <p:spPr>
          <a:xfrm>
            <a:off x="3626696" y="2289263"/>
            <a:ext cx="683568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31 Jul</a:t>
            </a:r>
            <a:endParaRPr lang="en-GB" sz="1200" i="1" dirty="0" smtClean="0"/>
          </a:p>
        </p:txBody>
      </p:sp>
      <p:sp>
        <p:nvSpPr>
          <p:cNvPr id="194" name="Content Placeholder 4"/>
          <p:cNvSpPr>
            <a:spLocks noGrp="1"/>
          </p:cNvSpPr>
          <p:nvPr>
            <p:ph idx="4294967295"/>
          </p:nvPr>
        </p:nvSpPr>
        <p:spPr>
          <a:xfrm>
            <a:off x="9917780" y="4030527"/>
            <a:ext cx="790352" cy="260810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CT1#86</a:t>
            </a:r>
            <a:endParaRPr lang="en-GB" sz="1200" b="1" dirty="0" smtClean="0"/>
          </a:p>
        </p:txBody>
      </p:sp>
      <p:sp>
        <p:nvSpPr>
          <p:cNvPr id="195" name="Rectangle 194"/>
          <p:cNvSpPr/>
          <p:nvPr/>
        </p:nvSpPr>
        <p:spPr>
          <a:xfrm>
            <a:off x="10129612" y="4267744"/>
            <a:ext cx="360040" cy="14401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96" name="Content Placeholder 4"/>
          <p:cNvSpPr>
            <a:spLocks noGrp="1"/>
          </p:cNvSpPr>
          <p:nvPr>
            <p:ph idx="4294967295"/>
          </p:nvPr>
        </p:nvSpPr>
        <p:spPr>
          <a:xfrm>
            <a:off x="9873330" y="4432220"/>
            <a:ext cx="898302" cy="240116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20-24 Jan</a:t>
            </a:r>
            <a:endParaRPr lang="en-GB" sz="1200" i="1" dirty="0" smtClean="0"/>
          </a:p>
        </p:txBody>
      </p:sp>
      <p:sp>
        <p:nvSpPr>
          <p:cNvPr id="197" name="Content Placeholder 4"/>
          <p:cNvSpPr>
            <a:spLocks noGrp="1"/>
          </p:cNvSpPr>
          <p:nvPr>
            <p:ph idx="4294967295"/>
          </p:nvPr>
        </p:nvSpPr>
        <p:spPr>
          <a:xfrm>
            <a:off x="9837205" y="97435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Jan</a:t>
            </a:r>
            <a:endParaRPr lang="en-GB" sz="1800" i="1" dirty="0" smtClean="0"/>
          </a:p>
        </p:txBody>
      </p:sp>
      <p:sp>
        <p:nvSpPr>
          <p:cNvPr id="198" name="Content Placeholder 4"/>
          <p:cNvSpPr>
            <a:spLocks noGrp="1"/>
          </p:cNvSpPr>
          <p:nvPr>
            <p:ph idx="4294967295"/>
          </p:nvPr>
        </p:nvSpPr>
        <p:spPr>
          <a:xfrm>
            <a:off x="10917325" y="974352"/>
            <a:ext cx="64807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800" i="1" smtClean="0"/>
              <a:t>Feb</a:t>
            </a:r>
            <a:endParaRPr lang="en-GB" sz="1800" i="1" dirty="0" smtClean="0"/>
          </a:p>
        </p:txBody>
      </p:sp>
      <p:cxnSp>
        <p:nvCxnSpPr>
          <p:cNvPr id="199" name="Straight Connector 198"/>
          <p:cNvCxnSpPr/>
          <p:nvPr/>
        </p:nvCxnSpPr>
        <p:spPr>
          <a:xfrm flipH="1">
            <a:off x="9539732" y="982980"/>
            <a:ext cx="6604" cy="5165852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/>
          <p:nvPr/>
        </p:nvCxnSpPr>
        <p:spPr>
          <a:xfrm>
            <a:off x="10625101" y="117502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/>
          <p:nvPr/>
        </p:nvCxnSpPr>
        <p:spPr>
          <a:xfrm>
            <a:off x="11679821" y="1175022"/>
            <a:ext cx="0" cy="18046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3" name="Content Placeholder 4"/>
          <p:cNvSpPr>
            <a:spLocks noGrp="1"/>
          </p:cNvSpPr>
          <p:nvPr>
            <p:ph idx="4294967295"/>
          </p:nvPr>
        </p:nvSpPr>
        <p:spPr>
          <a:xfrm>
            <a:off x="4624916" y="2270068"/>
            <a:ext cx="711116" cy="234811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>
                <a:solidFill>
                  <a:srgbClr val="FF0000"/>
                </a:solidFill>
              </a:rPr>
              <a:t>29 Aug</a:t>
            </a:r>
            <a:endParaRPr lang="en-GB" sz="1200" i="1" dirty="0" smtClean="0">
              <a:solidFill>
                <a:srgbClr val="FF0000"/>
              </a:solidFill>
            </a:endParaRPr>
          </a:p>
        </p:txBody>
      </p:sp>
      <p:sp>
        <p:nvSpPr>
          <p:cNvPr id="204" name="Content Placeholder 4"/>
          <p:cNvSpPr>
            <a:spLocks noGrp="1"/>
          </p:cNvSpPr>
          <p:nvPr>
            <p:ph idx="4294967295"/>
          </p:nvPr>
        </p:nvSpPr>
        <p:spPr>
          <a:xfrm>
            <a:off x="4332286" y="5160814"/>
            <a:ext cx="889446" cy="21002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19-23 Aug</a:t>
            </a:r>
            <a:endParaRPr lang="en-GB" sz="1200" i="1" dirty="0" smtClean="0"/>
          </a:p>
        </p:txBody>
      </p:sp>
      <p:sp>
        <p:nvSpPr>
          <p:cNvPr id="205" name="Content Placeholder 4"/>
          <p:cNvSpPr>
            <a:spLocks noGrp="1"/>
          </p:cNvSpPr>
          <p:nvPr>
            <p:ph idx="4294967295"/>
          </p:nvPr>
        </p:nvSpPr>
        <p:spPr>
          <a:xfrm>
            <a:off x="6321357" y="5154464"/>
            <a:ext cx="834239" cy="263214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7-11 Oct</a:t>
            </a:r>
            <a:endParaRPr lang="en-GB" sz="1200" i="1" dirty="0" smtClean="0"/>
          </a:p>
        </p:txBody>
      </p:sp>
      <p:sp>
        <p:nvSpPr>
          <p:cNvPr id="206" name="Content Placeholder 4"/>
          <p:cNvSpPr>
            <a:spLocks noGrp="1"/>
          </p:cNvSpPr>
          <p:nvPr>
            <p:ph idx="4294967295"/>
          </p:nvPr>
        </p:nvSpPr>
        <p:spPr>
          <a:xfrm>
            <a:off x="7443930" y="4791725"/>
            <a:ext cx="902002" cy="22351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RAN2#84</a:t>
            </a:r>
            <a:endParaRPr lang="en-GB" sz="1200" b="1" dirty="0" smtClean="0"/>
          </a:p>
        </p:txBody>
      </p:sp>
      <p:sp>
        <p:nvSpPr>
          <p:cNvPr id="207" name="Rectangle 206"/>
          <p:cNvSpPr/>
          <p:nvPr/>
        </p:nvSpPr>
        <p:spPr>
          <a:xfrm>
            <a:off x="7710932" y="5013571"/>
            <a:ext cx="308000" cy="1286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A0000"/>
              </a:solidFill>
            </a:endParaRPr>
          </a:p>
        </p:txBody>
      </p:sp>
      <p:sp>
        <p:nvSpPr>
          <p:cNvPr id="208" name="Content Placeholder 4"/>
          <p:cNvSpPr>
            <a:spLocks noGrp="1"/>
          </p:cNvSpPr>
          <p:nvPr>
            <p:ph idx="4294967295"/>
          </p:nvPr>
        </p:nvSpPr>
        <p:spPr>
          <a:xfrm>
            <a:off x="7438096" y="5157871"/>
            <a:ext cx="920536" cy="238365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11-15 Nov</a:t>
            </a:r>
            <a:endParaRPr lang="en-GB" sz="1200" i="1" dirty="0" smtClean="0"/>
          </a:p>
        </p:txBody>
      </p:sp>
      <p:sp>
        <p:nvSpPr>
          <p:cNvPr id="209" name="Content Placeholder 4"/>
          <p:cNvSpPr>
            <a:spLocks noGrp="1"/>
          </p:cNvSpPr>
          <p:nvPr>
            <p:ph idx="4294967295"/>
          </p:nvPr>
        </p:nvSpPr>
        <p:spPr>
          <a:xfrm>
            <a:off x="10810556" y="5179450"/>
            <a:ext cx="1043608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10-14 Feb</a:t>
            </a:r>
            <a:endParaRPr lang="en-GB" sz="1200" i="1" dirty="0" smtClean="0"/>
          </a:p>
        </p:txBody>
      </p:sp>
      <p:sp>
        <p:nvSpPr>
          <p:cNvPr id="221" name="Content Placeholder 4"/>
          <p:cNvSpPr>
            <a:spLocks noGrp="1"/>
          </p:cNvSpPr>
          <p:nvPr>
            <p:ph idx="4294967295"/>
          </p:nvPr>
        </p:nvSpPr>
        <p:spPr>
          <a:xfrm>
            <a:off x="5144918" y="4741579"/>
            <a:ext cx="1003914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RAN#61</a:t>
            </a:r>
            <a:endParaRPr lang="en-GB" sz="1200" b="1" dirty="0" smtClean="0"/>
          </a:p>
        </p:txBody>
      </p:sp>
      <p:sp>
        <p:nvSpPr>
          <p:cNvPr id="222" name="Rectangle 221"/>
          <p:cNvSpPr/>
          <p:nvPr/>
        </p:nvSpPr>
        <p:spPr>
          <a:xfrm>
            <a:off x="5382184" y="4990270"/>
            <a:ext cx="277698" cy="14175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23" name="Content Placeholder 4"/>
          <p:cNvSpPr>
            <a:spLocks noGrp="1"/>
          </p:cNvSpPr>
          <p:nvPr>
            <p:ph idx="4294967295"/>
          </p:nvPr>
        </p:nvSpPr>
        <p:spPr>
          <a:xfrm>
            <a:off x="5160326" y="5157300"/>
            <a:ext cx="95929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3-6 Sep</a:t>
            </a:r>
            <a:endParaRPr lang="en-GB" sz="1200" i="1" dirty="0" smtClean="0"/>
          </a:p>
        </p:txBody>
      </p:sp>
      <p:sp>
        <p:nvSpPr>
          <p:cNvPr id="224" name="Content Placeholder 4"/>
          <p:cNvSpPr>
            <a:spLocks noGrp="1"/>
          </p:cNvSpPr>
          <p:nvPr>
            <p:ph idx="4294967295"/>
          </p:nvPr>
        </p:nvSpPr>
        <p:spPr>
          <a:xfrm>
            <a:off x="8448900" y="4031664"/>
            <a:ext cx="836832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CT#62</a:t>
            </a:r>
            <a:endParaRPr lang="en-GB" sz="1200" b="1" dirty="0" smtClean="0"/>
          </a:p>
        </p:txBody>
      </p:sp>
      <p:sp>
        <p:nvSpPr>
          <p:cNvPr id="225" name="Rectangle 224"/>
          <p:cNvSpPr/>
          <p:nvPr/>
        </p:nvSpPr>
        <p:spPr>
          <a:xfrm>
            <a:off x="8606304" y="4250079"/>
            <a:ext cx="360040" cy="1440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26" name="Content Placeholder 4"/>
          <p:cNvSpPr>
            <a:spLocks noGrp="1"/>
          </p:cNvSpPr>
          <p:nvPr>
            <p:ph idx="4294967295"/>
          </p:nvPr>
        </p:nvSpPr>
        <p:spPr>
          <a:xfrm>
            <a:off x="8451765" y="4404775"/>
            <a:ext cx="745067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4-6 Dec</a:t>
            </a:r>
            <a:endParaRPr lang="en-GB" sz="1200" i="1" dirty="0" smtClean="0"/>
          </a:p>
        </p:txBody>
      </p:sp>
      <p:sp>
        <p:nvSpPr>
          <p:cNvPr id="227" name="Content Placeholder 4"/>
          <p:cNvSpPr>
            <a:spLocks noGrp="1"/>
          </p:cNvSpPr>
          <p:nvPr>
            <p:ph idx="4294967295"/>
          </p:nvPr>
        </p:nvSpPr>
        <p:spPr>
          <a:xfrm>
            <a:off x="5271077" y="3992153"/>
            <a:ext cx="677999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CT#61</a:t>
            </a:r>
            <a:endParaRPr lang="en-GB" sz="1200" b="1" dirty="0" smtClean="0"/>
          </a:p>
        </p:txBody>
      </p:sp>
      <p:sp>
        <p:nvSpPr>
          <p:cNvPr id="228" name="Content Placeholder 4"/>
          <p:cNvSpPr>
            <a:spLocks noGrp="1"/>
          </p:cNvSpPr>
          <p:nvPr>
            <p:ph idx="4294967295"/>
          </p:nvPr>
        </p:nvSpPr>
        <p:spPr>
          <a:xfrm>
            <a:off x="5223143" y="4400889"/>
            <a:ext cx="722488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4-6 Sep</a:t>
            </a:r>
            <a:endParaRPr lang="en-GB" sz="1200" i="1" dirty="0" smtClean="0"/>
          </a:p>
        </p:txBody>
      </p:sp>
      <p:sp>
        <p:nvSpPr>
          <p:cNvPr id="229" name="Rectangle 228"/>
          <p:cNvSpPr/>
          <p:nvPr/>
        </p:nvSpPr>
        <p:spPr>
          <a:xfrm>
            <a:off x="5429235" y="4232903"/>
            <a:ext cx="256754" cy="13745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30" name="Content Placeholder 4"/>
          <p:cNvSpPr>
            <a:spLocks noGrp="1"/>
          </p:cNvSpPr>
          <p:nvPr>
            <p:ph idx="4294967295"/>
          </p:nvPr>
        </p:nvSpPr>
        <p:spPr>
          <a:xfrm>
            <a:off x="8699500" y="-12700"/>
            <a:ext cx="3495675" cy="787400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381000" indent="-381000" eaLnBrk="1" hangingPunct="1">
              <a:spcBef>
                <a:spcPts val="600"/>
              </a:spcBef>
              <a:spcAft>
                <a:spcPts val="300"/>
              </a:spcAft>
              <a:buNone/>
              <a:defRPr/>
            </a:pPr>
            <a:r>
              <a:rPr lang="en-GB" sz="1400" dirty="0" smtClean="0"/>
              <a:t>3GPP Rel-12 will be frozen in June </a:t>
            </a:r>
            <a:r>
              <a:rPr lang="en-GB" sz="1400" dirty="0" smtClean="0"/>
              <a:t>2014.</a:t>
            </a:r>
            <a:endParaRPr lang="en-GB" sz="1400" dirty="0" smtClean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GB" sz="1400" dirty="0" smtClean="0"/>
              <a:t>3GPP Rel-13 will be discussed from June </a:t>
            </a:r>
            <a:r>
              <a:rPr lang="en-GB" sz="1400" dirty="0" smtClean="0"/>
              <a:t>2014 </a:t>
            </a:r>
            <a:r>
              <a:rPr lang="en-GB" sz="1400" dirty="0" smtClean="0"/>
              <a:t>onwards.</a:t>
            </a:r>
          </a:p>
        </p:txBody>
      </p:sp>
      <p:sp>
        <p:nvSpPr>
          <p:cNvPr id="234" name="Content Placeholder 4"/>
          <p:cNvSpPr>
            <a:spLocks noGrp="1"/>
          </p:cNvSpPr>
          <p:nvPr>
            <p:ph idx="4294967295"/>
          </p:nvPr>
        </p:nvSpPr>
        <p:spPr>
          <a:xfrm>
            <a:off x="5424041" y="2281643"/>
            <a:ext cx="711927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13 Sep</a:t>
            </a:r>
            <a:endParaRPr lang="en-GB" sz="1200" i="1" dirty="0" smtClean="0"/>
          </a:p>
        </p:txBody>
      </p:sp>
      <p:sp>
        <p:nvSpPr>
          <p:cNvPr id="235" name="Content Placeholder 4"/>
          <p:cNvSpPr>
            <a:spLocks noGrp="1"/>
          </p:cNvSpPr>
          <p:nvPr>
            <p:ph idx="4294967295"/>
          </p:nvPr>
        </p:nvSpPr>
        <p:spPr>
          <a:xfrm>
            <a:off x="6745816" y="2281643"/>
            <a:ext cx="78604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21 Oct</a:t>
            </a:r>
            <a:endParaRPr lang="en-GB" sz="1200" i="1" dirty="0" smtClean="0"/>
          </a:p>
        </p:txBody>
      </p:sp>
      <p:sp>
        <p:nvSpPr>
          <p:cNvPr id="236" name="Content Placeholder 4"/>
          <p:cNvSpPr>
            <a:spLocks noGrp="1"/>
          </p:cNvSpPr>
          <p:nvPr>
            <p:ph idx="4294967295"/>
          </p:nvPr>
        </p:nvSpPr>
        <p:spPr>
          <a:xfrm>
            <a:off x="7901516" y="2268943"/>
            <a:ext cx="78604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20 Nov</a:t>
            </a:r>
            <a:endParaRPr lang="en-GB" sz="1200" i="1" dirty="0" smtClean="0"/>
          </a:p>
        </p:txBody>
      </p:sp>
      <p:sp>
        <p:nvSpPr>
          <p:cNvPr id="237" name="Content Placeholder 4"/>
          <p:cNvSpPr>
            <a:spLocks noGrp="1"/>
          </p:cNvSpPr>
          <p:nvPr>
            <p:ph idx="4294967295"/>
          </p:nvPr>
        </p:nvSpPr>
        <p:spPr>
          <a:xfrm>
            <a:off x="8803216" y="2256243"/>
            <a:ext cx="786046" cy="288032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18 Dec</a:t>
            </a:r>
            <a:endParaRPr lang="en-GB" sz="1200" i="1" dirty="0" smtClean="0"/>
          </a:p>
        </p:txBody>
      </p:sp>
      <p:sp>
        <p:nvSpPr>
          <p:cNvPr id="238" name="Content Placeholder 4"/>
          <p:cNvSpPr>
            <a:spLocks noGrp="1"/>
          </p:cNvSpPr>
          <p:nvPr>
            <p:ph idx="4294967295"/>
          </p:nvPr>
        </p:nvSpPr>
        <p:spPr>
          <a:xfrm>
            <a:off x="7976177" y="2650639"/>
            <a:ext cx="801555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TSG#14</a:t>
            </a:r>
            <a:endParaRPr lang="en-GB" sz="1200" b="1" dirty="0" smtClean="0"/>
          </a:p>
        </p:txBody>
      </p:sp>
      <p:sp>
        <p:nvSpPr>
          <p:cNvPr id="239" name="Content Placeholder 4"/>
          <p:cNvSpPr>
            <a:spLocks noGrp="1"/>
          </p:cNvSpPr>
          <p:nvPr>
            <p:ph idx="4294967295"/>
          </p:nvPr>
        </p:nvSpPr>
        <p:spPr>
          <a:xfrm>
            <a:off x="8474347" y="2826728"/>
            <a:ext cx="888999" cy="271448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27-29 Nov</a:t>
            </a:r>
            <a:endParaRPr lang="en-GB" sz="1200" i="1" dirty="0" smtClean="0"/>
          </a:p>
        </p:txBody>
      </p:sp>
      <p:sp>
        <p:nvSpPr>
          <p:cNvPr id="240" name="Rectangle 239"/>
          <p:cNvSpPr/>
          <p:nvPr/>
        </p:nvSpPr>
        <p:spPr>
          <a:xfrm>
            <a:off x="8223235" y="2867131"/>
            <a:ext cx="256754" cy="13745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41" name="Content Placeholder 4"/>
          <p:cNvSpPr>
            <a:spLocks noGrp="1"/>
          </p:cNvSpPr>
          <p:nvPr>
            <p:ph idx="4294967295"/>
          </p:nvPr>
        </p:nvSpPr>
        <p:spPr>
          <a:xfrm>
            <a:off x="5321877" y="2586696"/>
            <a:ext cx="953955" cy="35914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600" b="1" smtClean="0">
                <a:solidFill>
                  <a:srgbClr val="FF0000"/>
                </a:solidFill>
              </a:rPr>
              <a:t>TSG#13</a:t>
            </a:r>
            <a:endParaRPr lang="en-GB" sz="1600" b="1" dirty="0" smtClean="0">
              <a:solidFill>
                <a:srgbClr val="FF0000"/>
              </a:solidFill>
            </a:endParaRPr>
          </a:p>
        </p:txBody>
      </p:sp>
      <p:sp>
        <p:nvSpPr>
          <p:cNvPr id="242" name="Content Placeholder 4"/>
          <p:cNvSpPr>
            <a:spLocks noGrp="1"/>
          </p:cNvSpPr>
          <p:nvPr>
            <p:ph idx="4294967295"/>
          </p:nvPr>
        </p:nvSpPr>
        <p:spPr>
          <a:xfrm>
            <a:off x="5870781" y="2830852"/>
            <a:ext cx="888999" cy="271448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>
                <a:solidFill>
                  <a:srgbClr val="FF0000"/>
                </a:solidFill>
              </a:rPr>
              <a:t>17-19 Sep</a:t>
            </a:r>
            <a:endParaRPr lang="en-GB" sz="1200" i="1" dirty="0" smtClean="0">
              <a:solidFill>
                <a:srgbClr val="FF0000"/>
              </a:solidFill>
            </a:endParaRPr>
          </a:p>
        </p:txBody>
      </p:sp>
      <p:sp>
        <p:nvSpPr>
          <p:cNvPr id="243" name="Rectangle 242"/>
          <p:cNvSpPr/>
          <p:nvPr/>
        </p:nvSpPr>
        <p:spPr>
          <a:xfrm>
            <a:off x="5657835" y="2852846"/>
            <a:ext cx="256754" cy="137455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47" name="Content Placeholder 4"/>
          <p:cNvSpPr>
            <a:spLocks noGrp="1"/>
          </p:cNvSpPr>
          <p:nvPr>
            <p:ph idx="4294967295"/>
          </p:nvPr>
        </p:nvSpPr>
        <p:spPr>
          <a:xfrm>
            <a:off x="8358018" y="4779679"/>
            <a:ext cx="953114" cy="337157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b="1" smtClean="0"/>
              <a:t>RAN#62</a:t>
            </a:r>
            <a:endParaRPr lang="en-GB" sz="1200" b="1" dirty="0" smtClean="0"/>
          </a:p>
        </p:txBody>
      </p:sp>
      <p:sp>
        <p:nvSpPr>
          <p:cNvPr id="248" name="Rectangle 247"/>
          <p:cNvSpPr/>
          <p:nvPr/>
        </p:nvSpPr>
        <p:spPr>
          <a:xfrm>
            <a:off x="8595284" y="5015670"/>
            <a:ext cx="277698" cy="14175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49" name="Content Placeholder 4"/>
          <p:cNvSpPr>
            <a:spLocks noGrp="1"/>
          </p:cNvSpPr>
          <p:nvPr>
            <p:ph idx="4294967295"/>
          </p:nvPr>
        </p:nvSpPr>
        <p:spPr>
          <a:xfrm>
            <a:off x="8386126" y="5170000"/>
            <a:ext cx="759906" cy="238936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200" i="1" smtClean="0"/>
              <a:t>3-6 Dec</a:t>
            </a:r>
            <a:endParaRPr lang="en-GB" sz="1200" i="1" dirty="0" smtClean="0"/>
          </a:p>
        </p:txBody>
      </p:sp>
      <p:sp>
        <p:nvSpPr>
          <p:cNvPr id="251" name="Content Placeholder 4"/>
          <p:cNvSpPr>
            <a:spLocks noGrp="1"/>
          </p:cNvSpPr>
          <p:nvPr>
            <p:ph idx="4294967295"/>
          </p:nvPr>
        </p:nvSpPr>
        <p:spPr>
          <a:xfrm>
            <a:off x="2925084" y="4005633"/>
            <a:ext cx="1134852" cy="464640"/>
          </a:xfrm>
        </p:spPr>
        <p:txBody>
          <a:bodyPr/>
          <a:lstStyle/>
          <a:p>
            <a:pPr marL="0" indent="0" eaLnBrk="1" hangingPunct="1">
              <a:spcAft>
                <a:spcPts val="600"/>
              </a:spcAft>
              <a:buNone/>
              <a:defRPr/>
            </a:pPr>
            <a:r>
              <a:rPr lang="en-GB" sz="1100" smtClean="0"/>
              <a:t>SNE related CRs discussed</a:t>
            </a:r>
          </a:p>
        </p:txBody>
      </p:sp>
      <p:sp>
        <p:nvSpPr>
          <p:cNvPr id="264" name="Arc 263"/>
          <p:cNvSpPr/>
          <p:nvPr/>
        </p:nvSpPr>
        <p:spPr bwMode="auto">
          <a:xfrm rot="20674201">
            <a:off x="5724216" y="3999613"/>
            <a:ext cx="2879358" cy="842517"/>
          </a:xfrm>
          <a:prstGeom prst="arc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sp>
        <p:nvSpPr>
          <p:cNvPr id="128" name="Content Placeholder 4"/>
          <p:cNvSpPr>
            <a:spLocks noGrp="1"/>
          </p:cNvSpPr>
          <p:nvPr>
            <p:ph idx="4294967295"/>
          </p:nvPr>
        </p:nvSpPr>
        <p:spPr>
          <a:xfrm>
            <a:off x="3368568" y="4748329"/>
            <a:ext cx="1171936" cy="464640"/>
          </a:xfrm>
        </p:spPr>
        <p:txBody>
          <a:bodyPr/>
          <a:lstStyle/>
          <a:p>
            <a:pPr marL="0" indent="0" eaLnBrk="1" hangingPunct="1">
              <a:spcAft>
                <a:spcPts val="600"/>
              </a:spcAft>
              <a:buNone/>
              <a:defRPr/>
            </a:pPr>
            <a:r>
              <a:rPr lang="en-GB" sz="1100" smtClean="0"/>
              <a:t>SNE related CRs discussed</a:t>
            </a:r>
          </a:p>
        </p:txBody>
      </p:sp>
      <p:sp>
        <p:nvSpPr>
          <p:cNvPr id="129" name="Content Placeholder 4"/>
          <p:cNvSpPr>
            <a:spLocks noGrp="1"/>
          </p:cNvSpPr>
          <p:nvPr>
            <p:ph idx="4294967295"/>
          </p:nvPr>
        </p:nvSpPr>
        <p:spPr>
          <a:xfrm>
            <a:off x="4458131" y="2798227"/>
            <a:ext cx="1236170" cy="273368"/>
          </a:xfrm>
        </p:spPr>
        <p:txBody>
          <a:bodyPr/>
          <a:lstStyle/>
          <a:p>
            <a:pPr marL="381000" indent="-38100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400" b="1" smtClean="0">
                <a:solidFill>
                  <a:srgbClr val="FF0000"/>
                </a:solidFill>
              </a:rPr>
              <a:t>LS approval</a:t>
            </a:r>
            <a:endParaRPr lang="en-GB" sz="1400" b="1" dirty="0" smtClean="0">
              <a:solidFill>
                <a:srgbClr val="FF0000"/>
              </a:solidFill>
            </a:endParaRPr>
          </a:p>
        </p:txBody>
      </p:sp>
      <p:sp>
        <p:nvSpPr>
          <p:cNvPr id="130" name="Content Placeholder 4"/>
          <p:cNvSpPr>
            <a:spLocks noGrp="1"/>
          </p:cNvSpPr>
          <p:nvPr>
            <p:ph idx="4294967295"/>
          </p:nvPr>
        </p:nvSpPr>
        <p:spPr>
          <a:xfrm>
            <a:off x="6333085" y="3312899"/>
            <a:ext cx="941265" cy="584106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spcAft>
                <a:spcPts val="600"/>
              </a:spcAft>
              <a:buNone/>
              <a:defRPr/>
            </a:pPr>
            <a:r>
              <a:rPr lang="en-GB" sz="1400" b="1" smtClean="0">
                <a:solidFill>
                  <a:srgbClr val="FF0000"/>
                </a:solidFill>
              </a:rPr>
              <a:t>Initial 3GPP WI approval</a:t>
            </a:r>
            <a:endParaRPr lang="en-GB" sz="1400" b="1" dirty="0" smtClean="0">
              <a:solidFill>
                <a:srgbClr val="FF0000"/>
              </a:solidFill>
            </a:endParaRPr>
          </a:p>
        </p:txBody>
      </p:sp>
      <p:sp>
        <p:nvSpPr>
          <p:cNvPr id="131" name="Content Placeholder 4"/>
          <p:cNvSpPr>
            <a:spLocks noGrp="1"/>
          </p:cNvSpPr>
          <p:nvPr>
            <p:ph idx="4294967295"/>
          </p:nvPr>
        </p:nvSpPr>
        <p:spPr>
          <a:xfrm>
            <a:off x="8516162" y="3369352"/>
            <a:ext cx="941265" cy="597956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400" b="1" smtClean="0">
                <a:solidFill>
                  <a:srgbClr val="FF0000"/>
                </a:solidFill>
              </a:rPr>
              <a:t>Final 3GPP WI approval</a:t>
            </a:r>
            <a:endParaRPr lang="en-GB" sz="1400" b="1" dirty="0" smtClean="0">
              <a:solidFill>
                <a:srgbClr val="FF0000"/>
              </a:solidFill>
            </a:endParaRPr>
          </a:p>
        </p:txBody>
      </p:sp>
      <p:sp>
        <p:nvSpPr>
          <p:cNvPr id="132" name="Content Placeholder 4"/>
          <p:cNvSpPr txBox="1">
            <a:spLocks/>
          </p:cNvSpPr>
          <p:nvPr/>
        </p:nvSpPr>
        <p:spPr bwMode="auto">
          <a:xfrm>
            <a:off x="5650441" y="3343880"/>
            <a:ext cx="547403" cy="35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marR="0" lvl="0" indent="-3810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华文细黑"/>
              </a:rPr>
              <a:t>LS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5720574" y="5521409"/>
            <a:ext cx="380841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1400" dirty="0" smtClean="0">
                <a:solidFill>
                  <a:srgbClr val="FF0000"/>
                </a:solidFill>
              </a:rPr>
              <a:t>If CT1#84bis approves the new </a:t>
            </a:r>
            <a:r>
              <a:rPr lang="en-GB" sz="1400" dirty="0" smtClean="0">
                <a:solidFill>
                  <a:srgbClr val="FF0000"/>
                </a:solidFill>
              </a:rPr>
              <a:t>SINE </a:t>
            </a:r>
            <a:r>
              <a:rPr lang="en-GB" sz="1400" dirty="0" smtClean="0">
                <a:solidFill>
                  <a:srgbClr val="FF0000"/>
                </a:solidFill>
              </a:rPr>
              <a:t>WI, CRs can be processed at CT1#84bis already under the new </a:t>
            </a:r>
            <a:r>
              <a:rPr lang="en-GB" sz="1400" dirty="0" smtClean="0">
                <a:solidFill>
                  <a:srgbClr val="FF0000"/>
                </a:solidFill>
              </a:rPr>
              <a:t>SINE </a:t>
            </a:r>
            <a:r>
              <a:rPr lang="en-GB" sz="1400" dirty="0" smtClean="0">
                <a:solidFill>
                  <a:srgbClr val="FF0000"/>
                </a:solidFill>
              </a:rPr>
              <a:t>WI code</a:t>
            </a:r>
            <a:endParaRPr lang="en-US" sz="1400" dirty="0"/>
          </a:p>
        </p:txBody>
      </p:sp>
      <p:sp>
        <p:nvSpPr>
          <p:cNvPr id="135" name="Content Placeholder 4"/>
          <p:cNvSpPr>
            <a:spLocks noGrp="1"/>
          </p:cNvSpPr>
          <p:nvPr>
            <p:ph idx="4294967295"/>
          </p:nvPr>
        </p:nvSpPr>
        <p:spPr>
          <a:xfrm>
            <a:off x="4366691" y="1402242"/>
            <a:ext cx="1144093" cy="426558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n-GB" sz="1400" b="1" smtClean="0">
                <a:solidFill>
                  <a:srgbClr val="FF0000"/>
                </a:solidFill>
              </a:rPr>
              <a:t>Initial discussion</a:t>
            </a:r>
            <a:endParaRPr lang="en-GB" sz="1400" b="1" dirty="0" smtClean="0">
              <a:solidFill>
                <a:srgbClr val="FF0000"/>
              </a:solidFill>
            </a:endParaRPr>
          </a:p>
        </p:txBody>
      </p:sp>
      <p:sp>
        <p:nvSpPr>
          <p:cNvPr id="136" name="Left Brace 135"/>
          <p:cNvSpPr/>
          <p:nvPr/>
        </p:nvSpPr>
        <p:spPr bwMode="auto">
          <a:xfrm>
            <a:off x="1975104" y="1524000"/>
            <a:ext cx="256032" cy="1633728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  <p:pic>
        <p:nvPicPr>
          <p:cNvPr id="137" name="Picture 136" descr="GSM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2336" y="1888833"/>
            <a:ext cx="1316736" cy="990186"/>
          </a:xfrm>
          <a:prstGeom prst="rect">
            <a:avLst/>
          </a:prstGeom>
        </p:spPr>
      </p:pic>
      <p:cxnSp>
        <p:nvCxnSpPr>
          <p:cNvPr id="139" name="Straight Connector 138"/>
          <p:cNvCxnSpPr/>
          <p:nvPr/>
        </p:nvCxnSpPr>
        <p:spPr bwMode="auto">
          <a:xfrm>
            <a:off x="0" y="3267456"/>
            <a:ext cx="12195175" cy="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60" name="Picture 259" descr="3GP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2608" y="4101846"/>
            <a:ext cx="1516598" cy="884682"/>
          </a:xfrm>
          <a:prstGeom prst="rect">
            <a:avLst/>
          </a:prstGeom>
        </p:spPr>
      </p:pic>
      <p:sp>
        <p:nvSpPr>
          <p:cNvPr id="261" name="Left Brace 260"/>
          <p:cNvSpPr/>
          <p:nvPr/>
        </p:nvSpPr>
        <p:spPr bwMode="auto">
          <a:xfrm>
            <a:off x="1956816" y="3395472"/>
            <a:ext cx="286512" cy="2066544"/>
          </a:xfrm>
          <a:prstGeom prst="leftBrac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6比9PPT模板">
  <a:themeElements>
    <a:clrScheme name="16比9PPT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6比9PPT模板">
      <a:majorFont>
        <a:latin typeface="Arial"/>
        <a:ea typeface="SimHei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6比9PPT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比9PPT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比9PPT模板 1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默认设计模板">
  <a:themeElements>
    <a:clrScheme name="2_默认设计模板 13">
      <a:dk1>
        <a:srgbClr val="000000"/>
      </a:dk1>
      <a:lt1>
        <a:srgbClr val="FFFFFF"/>
      </a:lt1>
      <a:dk2>
        <a:srgbClr val="990000"/>
      </a:dk2>
      <a:lt2>
        <a:srgbClr val="969696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6600"/>
      </a:folHlink>
    </a:clrScheme>
    <a:fontScheme name="2_默认设计模板">
      <a:majorFont>
        <a:latin typeface="Arial"/>
        <a:ea typeface="SimHei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GSMASecurityGroup xmlns="ADEDD60E-22E2-4049-BE99-80A2BB237DD5">Confidential - Full, Rapporteur, and Associate Members</GSMASecurityGroup>
    <GSMASummary xmlns="ADEDD60E-22E2-4049-BE99-80A2BB237DD5" xsi:nil="true"/>
    <GSMAItemFor xmlns="ADEDD60E-22E2-4049-BE99-80A2BB237DD5">Information Only</GSMAItemFor>
    <GSMAMeetingDate xmlns="ADEDD60E-22E2-4049-BE99-80A2BB237DD5">2013-06-12T08:00:00+00:00</GSMAMeetingDate>
    <GSMADocumentOwner xmlns="ADEDD60E-22E2-4049-BE99-80A2BB237DD5">
      <UserInfo>
        <DisplayName>Lauri Soderbacka (Huawei Technologies Co Ltd)</DisplayName>
        <AccountId>9116</AccountId>
        <AccountType/>
      </UserInfo>
    </GSMADocumentOwner>
    <GSMAListOfContributors xmlns="ADEDD60E-22E2-4049-BE99-80A2BB237DD5" xsi:nil="true"/>
    <GSMAKBCategoryTaxHTField0 xmlns="ADEDD60E-22E2-4049-BE99-80A2BB237DD5">
      <Terms xmlns="http://schemas.microsoft.com/office/infopath/2007/PartnerControls"/>
    </GSMAKBCategoryTaxHTField0>
    <TaxCatchAll xmlns="54cf9ea2-8b24-4a35-a789-c10402c86061">
      <Value>8</Value>
    </TaxCatchAll>
    <GSMADocumentCreatedDate xmlns="ADEDD60E-22E2-4049-BE99-80A2BB237DD5">2013-06-18T13:31:30+00:00</GSMADocumentCreatedDate>
    <GSMAMeetingNameAndNumber xmlns="ADEDD60E-22E2-4049-BE99-80A2BB237DD5">
      <Url>https://infocentre2.gsma.com/gp/wg/TS/Lists/Calendar/DispForm.aspx?ID=24</Url>
      <Description>TSG #12</Description>
    </GSMAMeetingNameAndNumber>
    <GSMADocumentCreatedBy xmlns="ADEDD60E-22E2-4049-BE99-80A2BB237DD5">
      <UserInfo>
        <DisplayName/>
        <AccountId xsi:nil="true"/>
        <AccountType/>
      </UserInfo>
    </GSMADocumentCreatedBy>
    <GSMAShowInGeneralView xmlns="ADEDD60E-22E2-4049-BE99-80A2BB237DD5">false</GSMAShowInGeneralView>
    <GSMATitle xmlns="ADEDD60E-22E2-4049-BE99-80A2BB237DD5">Slide 1</GSMATitle>
    <GSMADocumentTypeTaxHTField0 xmlns="ADEDD60E-22E2-4049-BE99-80A2BB237DD5">
      <Terms xmlns="http://schemas.microsoft.com/office/infopath/2007/PartnerControls">
        <TermInfo xmlns="http://schemas.microsoft.com/office/infopath/2007/PartnerControls">
          <TermName xmlns="http://schemas.microsoft.com/office/infopath/2007/PartnerControls">General</TermName>
          <TermId xmlns="http://schemas.microsoft.com/office/infopath/2007/PartnerControls">ea886d15-f060-4293-b7b7-47e866d9f02c</TermId>
        </TermInfo>
      </Terms>
    </GSMADocumentTypeTaxHTField0>
    <GSMATemplateConversionStatus xmlns="ADEDD60E-22E2-4049-BE99-80A2BB237DD5" xsi:nil="true"/>
    <GSMAMeetingNameAndNumberText xmlns="ADEDD60E-22E2-4049-BE99-80A2BB237DD5">TSG #12</GSMAMeetingNameAndNumberText>
    <GSMAMeetingItemNumber xmlns="ADEDD60E-22E2-4049-BE99-80A2BB237DD5">TSG #12 Doc 038</GSMAMeetingItemNumber>
    <GSMADocumentNumber xmlns="ADEDD60E-22E2-4049-BE99-80A2BB237DD5" xsi:nil="true"/>
    <GSMAMeetingLocation xmlns="ADEDD60E-22E2-4049-BE99-80A2BB237DD5">Slough UK hosted byTelefonica</GSMAMeetingLocation>
    <GSMARelatedDiscussion xmlns="ADEDD60E-22E2-4049-BE99-80A2BB237DD5">
      <Url xsi:nil="true"/>
      <Description xsi:nil="true"/>
    </GSMARelatedDiscussion>
    <_dlc_DocId xmlns="54cf9ea2-8b24-4a35-a789-c10402c86061">INFO-2349-654</_dlc_DocId>
    <_dlc_DocIdUrl xmlns="54cf9ea2-8b24-4a35-a789-c10402c86061">
      <Url>https://infocentre2.gsma.com/gp/wg/TS/_layouts/DocIdRedir.aspx?ID=INFO-2349-654</Url>
      <Description>INFO-2349-654</Description>
    </_dlc_DocIdUrl>
    <GSMAMeetingNameAndNumberLocal xmlns="ADEDD60E-22E2-4049-BE99-80A2BB237DD5">
      <Url>https://infocentre2.gsma.com/gp/wg/TS/Lists/Calendar/DispForm.aspx?ID=24</Url>
      <Description>TSG #12</Description>
    </GSMAMeetingNameAndNumberLocal>
    <GSMAMeetingItemNumberLocal xmlns="ADEDD60E-22E2-4049-BE99-80A2BB237DD5">TSG #12 Doc 038</GSMAMeetingItemNumberLoca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GroupDocument_ItemAdded</Name>
    <Synchronization>Synchronous</Synchronization>
    <Type>10001</Type>
    <SequenceNumber>101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GroupDocument_ItemUpdated</Name>
    <Synchronization>Synchronous</Synchronization>
    <Type>10002</Type>
    <SequenceNumber>103</SequenceNumber>
    <Assembly>Concentra.GSMA.Infocentre2, Version=1.0.0.0, Culture=neutral, PublicKeyToken=c190f15a35a842aa</Assembly>
    <Class>Concentra.GSMA.Infocentre2.Content_Types.EventReceivers.GroupDocumentEventReceiver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Group Document" ma:contentTypeID="0x010100EC728DFF17A841B193288BA44365FF7000B94428117C9D4ABEAE546B343679976600ACDBF4E2DAA944C2AE01FEAD255A01F60085B47FE4D9F13844ADA861733ED8808B" ma:contentTypeVersion="2" ma:contentTypeDescription="Group Document Content Type" ma:contentTypeScope="" ma:versionID="dd7d5f4f020cc68259909bff2b4aa08a">
  <xsd:schema xmlns:xsd="http://www.w3.org/2001/XMLSchema" xmlns:xs="http://www.w3.org/2001/XMLSchema" xmlns:p="http://schemas.microsoft.com/office/2006/metadata/properties" xmlns:ns2="ADEDD60E-22E2-4049-BE99-80A2BB237DD5" xmlns:ns3="54cf9ea2-8b24-4a35-a789-c10402c86061" targetNamespace="http://schemas.microsoft.com/office/2006/metadata/properties" ma:root="true" ma:fieldsID="ac763d54626129c8465875c551094d91" ns2:_="" ns3:_="">
    <xsd:import namespace="ADEDD60E-22E2-4049-BE99-80A2BB237DD5"/>
    <xsd:import namespace="54cf9ea2-8b24-4a35-a789-c10402c86061"/>
    <xsd:element name="properties">
      <xsd:complexType>
        <xsd:sequence>
          <xsd:element name="documentManagement">
            <xsd:complexType>
              <xsd:all>
                <xsd:element ref="ns2:GSMATitle" minOccurs="0"/>
                <xsd:element ref="ns2:GSMAKBCategoryTaxHTField0" minOccurs="0"/>
                <xsd:element ref="ns2:GSMADocumentTypeTaxHTField0" minOccurs="0"/>
                <xsd:element ref="ns2:GSMASecurityGroup"/>
                <xsd:element ref="ns2:GSMADocumentOwner" minOccurs="0"/>
                <xsd:element ref="ns2:GSMARelatedDiscussion" minOccurs="0"/>
                <xsd:element ref="ns2:GSMADocumentCreatedDate" minOccurs="0"/>
                <xsd:element ref="ns2:GSMADocumentCreatedBy" minOccurs="0"/>
                <xsd:element ref="ns2:GSMATemplateNumber" minOccurs="0"/>
                <xsd:element ref="ns2:GSMATemplateConversionStatus" minOccurs="0"/>
                <xsd:element ref="ns2:GSMAMeetingNameAndNumberText" minOccurs="0"/>
                <xsd:element ref="ns2:GSMAMeetingNameAndNumber" minOccurs="0"/>
                <xsd:element ref="ns2:GSMAMeetingItemNumber" minOccurs="0"/>
                <xsd:element ref="ns2:GSMAMeetingDate" minOccurs="0"/>
                <xsd:element ref="ns2:GSMAMeetingLocation" minOccurs="0"/>
                <xsd:element ref="ns2:GSMAMeetingNameAndNumberLocal" minOccurs="0"/>
                <xsd:element ref="ns2:GSMAMeetingItemNumberLocal" minOccurs="0"/>
                <xsd:element ref="ns2:GSMAItemFor" minOccurs="0"/>
                <xsd:element ref="ns2:GSMADocumentNumber" minOccurs="0"/>
                <xsd:element ref="ns2:GSMAShowInGeneralView" minOccurs="0"/>
                <xsd:element ref="ns2:GSMASummary" minOccurs="0"/>
                <xsd:element ref="ns2:GSMAListOfContributors" minOccurs="0"/>
                <xsd:element ref="ns3:TaxCatchAll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EDD60E-22E2-4049-BE99-80A2BB237DD5" elementFormDefault="qualified">
    <xsd:import namespace="http://schemas.microsoft.com/office/2006/documentManagement/types"/>
    <xsd:import namespace="http://schemas.microsoft.com/office/infopath/2007/PartnerControls"/>
    <xsd:element name="GSMATitle" ma:index="8" nillable="true" ma:displayName="Document Title" ma:internalName="GSMATitle">
      <xsd:simpleType>
        <xsd:restriction base="dms:Text"/>
      </xsd:simpleType>
    </xsd:element>
    <xsd:element name="GSMAKBCategoryTaxHTField0" ma:index="10" nillable="true" ma:taxonomy="true" ma:internalName="GSMAKBCategoryTaxHTField0" ma:taxonomyFieldName="GSMAKBCategory" ma:displayName="KB Category" ma:fieldId="{21dee129-e704-4a2f-bbcd-72336400b048}" ma:taxonomyMulti="true" ma:sspId="da14f4a6-95d7-4d6d-97ca-713f9b6ea8eb" ma:termSetId="7526875a-7b98-42d9-b6a7-9f2766f8472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DocumentTypeTaxHTField0" ma:index="12" ma:taxonomy="true" ma:internalName="GSMADocumentTypeTaxHTField0" ma:taxonomyFieldName="GSMADocumentType" ma:displayName="Document Type" ma:fieldId="{34a499d2-2c5a-49b8-81ca-7ba3b22c0d34}" ma:sspId="da14f4a6-95d7-4d6d-97ca-713f9b6ea8eb" ma:termSetId="ede25075-d64e-4502-8d90-5c5d069245c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SMASecurityGroup" ma:index="13" ma:displayName="Security Classification" ma:internalName="GSMASecurityGroup">
      <xsd:simpleType>
        <xsd:restriction base="dms:Choice">
          <xsd:enumeration value="Non-confidential"/>
          <xsd:enumeration value="Confidential - Full, Rapporteur, and Associate Members"/>
          <xsd:enumeration value="Confidential - Full and Rapporteur Members"/>
          <xsd:enumeration value="Confidential - Full Members"/>
          <xsd:enumeration value="Confidential - Group Members"/>
          <xsd:enumeration value="Confidential - Group Members (Full Members only)"/>
        </xsd:restriction>
      </xsd:simpleType>
    </xsd:element>
    <xsd:element name="GSMADocumentOwner" ma:index="14" nillable="true" ma:displayName="Document Owner" ma:list="UserInfo" ma:SharePointGroup="0" ma:internalName="GSMADocument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RelatedDiscussion" ma:index="15" nillable="true" ma:displayName="Related Discussion" ma:format="Hyperlink" ma:internalName="GSMARelatedDiscussion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DocumentCreatedDate" ma:index="16" nillable="true" ma:displayName="Document Creation Date" ma:internalName="GSMADocumentCreatedDate">
      <xsd:simpleType>
        <xsd:restriction base="dms:DateTime"/>
      </xsd:simpleType>
    </xsd:element>
    <xsd:element name="GSMADocumentCreatedBy" ma:index="17" nillable="true" ma:displayName="Document Author" ma:internalName="GSMADocumentCreatedBy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GSMATemplateNumber" ma:index="18" nillable="true" ma:displayName="Template Number" ma:internalName="GSMATemplateNumber" ma:readOnly="true">
      <xsd:simpleType>
        <xsd:restriction base="dms:Text"/>
      </xsd:simpleType>
    </xsd:element>
    <xsd:element name="GSMATemplateConversionStatus" ma:index="19" nillable="true" ma:displayName="Template Conversion Status" ma:internalName="GSMATemplateConversionStatus" ma:readOnly="false">
      <xsd:simpleType>
        <xsd:restriction base="dms:Text"/>
      </xsd:simpleType>
    </xsd:element>
    <xsd:element name="GSMAMeetingNameAndNumberText" ma:index="20" nillable="true" ma:displayName="Meeting Name and Number Text" ma:internalName="GSMAMeetingNameAndNumberText">
      <xsd:simpleType>
        <xsd:restriction base="dms:Text"/>
      </xsd:simpleType>
    </xsd:element>
    <xsd:element name="GSMAMeetingNameAndNumber" ma:index="21" nillable="true" ma:displayName="Meeting Name and Number" ma:format="Hyperlink" ma:internalName="GSMAMeetingNameAndNumber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" ma:index="22" nillable="true" ma:displayName="Meeting Document Number" ma:internalName="GSMAMeetingItemNumber">
      <xsd:simpleType>
        <xsd:restriction base="dms:Text"/>
      </xsd:simpleType>
    </xsd:element>
    <xsd:element name="GSMAMeetingDate" ma:index="23" nillable="true" ma:displayName="Meeting Date" ma:indexed="true" ma:internalName="GSMAMeetingDate">
      <xsd:simpleType>
        <xsd:restriction base="dms:DateTime"/>
      </xsd:simpleType>
    </xsd:element>
    <xsd:element name="GSMAMeetingLocation" ma:index="24" nillable="true" ma:displayName="Meeting Location" ma:internalName="GSMAMeetingLocation">
      <xsd:simpleType>
        <xsd:restriction base="dms:Text"/>
      </xsd:simpleType>
    </xsd:element>
    <xsd:element name="GSMAMeetingNameAndNumberLocal" ma:index="25" nillable="true" ma:displayName="Meeting Name and Number (Local)" ma:format="Hyperlink" ma:internalName="GSMAMeetingNameAndNumberLoca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GSMAMeetingItemNumberLocal" ma:index="26" nillable="true" ma:displayName="Meeting Document Number (Local)" ma:internalName="GSMAMeetingItemNumberLocal" ma:readOnly="true">
      <xsd:simpleType>
        <xsd:restriction base="dms:Text"/>
      </xsd:simpleType>
    </xsd:element>
    <xsd:element name="GSMAItemFor" ma:index="27" nillable="true" ma:displayName="This document is for" ma:internalName="GSMAItemFor">
      <xsd:simpleType>
        <xsd:restriction base="dms:Choice">
          <xsd:enumeration value="Approval"/>
          <xsd:enumeration value="Discussion"/>
          <xsd:enumeration value="Information Only"/>
        </xsd:restriction>
      </xsd:simpleType>
    </xsd:element>
    <xsd:element name="GSMADocumentNumber" ma:index="28" nillable="true" ma:displayName="Document Number" ma:internalName="GSMADocumentNumber">
      <xsd:simpleType>
        <xsd:restriction base="dms:Text"/>
      </xsd:simpleType>
    </xsd:element>
    <xsd:element name="GSMAShowInGeneralView" ma:index="29" nillable="true" ma:displayName="Show in General View" ma:description="Should this document be displayed in the General view?" ma:indexed="true" ma:internalName="GSMAShowInGeneralView">
      <xsd:simpleType>
        <xsd:restriction base="dms:Boolean"/>
      </xsd:simpleType>
    </xsd:element>
    <xsd:element name="GSMASummary" ma:index="30" nillable="true" ma:displayName="Summary" ma:internalName="GSMASummary">
      <xsd:simpleType>
        <xsd:restriction base="dms:Note"/>
      </xsd:simpleType>
    </xsd:element>
    <xsd:element name="GSMAListOfContributors" ma:index="31" nillable="true" ma:displayName="List of contributors" ma:description="A list of contributors to be displayed on the cover sheet of the document" ma:internalName="GSMAListOfContributors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cf9ea2-8b24-4a35-a789-c10402c86061" elementFormDefault="qualified">
    <xsd:import namespace="http://schemas.microsoft.com/office/2006/documentManagement/types"/>
    <xsd:import namespace="http://schemas.microsoft.com/office/infopath/2007/PartnerControls"/>
    <xsd:element name="TaxCatchAll" ma:index="32" nillable="true" ma:displayName="Taxonomy Catch All Column" ma:description="" ma:hidden="true" ma:list="{4a451a5f-d246-48f2-841a-fce3dd0c2c73}" ma:internalName="TaxCatchAll" ma:showField="CatchAllData" ma:web="54cf9ea2-8b24-4a35-a789-c10402c8606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3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3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88FF91-C88B-44AA-9008-704B3D3B74E1}">
  <ds:schemaRefs>
    <ds:schemaRef ds:uri="http://schemas.microsoft.com/office/2006/metadata/properties"/>
    <ds:schemaRef ds:uri="http://schemas.microsoft.com/office/infopath/2007/PartnerControls"/>
    <ds:schemaRef ds:uri="ADEDD60E-22E2-4049-BE99-80A2BB237DD5"/>
    <ds:schemaRef ds:uri="54cf9ea2-8b24-4a35-a789-c10402c86061"/>
  </ds:schemaRefs>
</ds:datastoreItem>
</file>

<file path=customXml/itemProps2.xml><?xml version="1.0" encoding="utf-8"?>
<ds:datastoreItem xmlns:ds="http://schemas.openxmlformats.org/officeDocument/2006/customXml" ds:itemID="{0484E42C-0BB2-4953-AFBF-049A08FF7D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1252A7-61AA-49B7-A1E8-25469A7293B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357A05E-BF2B-4664-B800-057C8BED94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EDD60E-22E2-4049-BE99-80A2BB237DD5"/>
    <ds:schemaRef ds:uri="54cf9ea2-8b24-4a35-a789-c10402c860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16比9PPT模板</Template>
  <TotalTime>157724</TotalTime>
  <Words>1022</Words>
  <Application>Microsoft Office PowerPoint</Application>
  <PresentationFormat>自定义</PresentationFormat>
  <Paragraphs>187</Paragraphs>
  <Slides>8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16比9PPT模板</vt:lpstr>
      <vt:lpstr>2_默认设计模板</vt:lpstr>
      <vt:lpstr>1_自定义设计方案</vt:lpstr>
      <vt:lpstr>WI proposal to 3GPP CT1 on SINE</vt:lpstr>
      <vt:lpstr>Why GSMA SNE? - Background</vt:lpstr>
      <vt:lpstr>Why GSMA SNE? - Smartphone Signalling Impacts</vt:lpstr>
      <vt:lpstr>Signalling Loops and Aggressive Retries: Problem Statement</vt:lpstr>
      <vt:lpstr>SNE Output Process</vt:lpstr>
      <vt:lpstr>SNE Output so far</vt:lpstr>
      <vt:lpstr>Benefits of new 3GPP WI for SNE related inputs</vt:lpstr>
      <vt:lpstr>幻灯片 8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SNE WI Status Update</dc:title>
  <dc:creator>R00717352</dc:creator>
  <cp:lastModifiedBy>Huawei_SL</cp:lastModifiedBy>
  <cp:revision>1593</cp:revision>
  <dcterms:created xsi:type="dcterms:W3CDTF">2009-06-25T00:56:36Z</dcterms:created>
  <dcterms:modified xsi:type="dcterms:W3CDTF">2013-09-29T09:06:30Z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(10)ND9+fZgrFqrZgkKgojMCLwqXN7ihl0weUF8c8EZrSmGnZUkJk1I84iOAn4TURJO0b1S35Zt+_x000d_
wCSXST05T7SU2Hc8TclKdqd/a/g7rfqoj/oCt8B+UQ8XufPcd6dAqV1nt9M4yl2n1yzzvAGV_x000d_
eoLw8Qnh3hUTEEBBbhv9k3HPc6deAA91/OyuYU7gAr91GKzVOS5IM6Mq/GIZrUiOR35l4jqI_x000d_
JPsDX5b9xchzlKVge4</vt:lpwstr>
  </property>
  <property fmtid="{D5CDD505-2E9C-101B-9397-08002B2CF9AE}" pid="3" name="_ms_pID_7253431">
    <vt:lpwstr>9ABCXgZ0OysHQNlzT9gEZsfN2YyhVuUZsp/BVLYZGM0UIdb8wg1szx_x000d_
JOWk8v7eWjdsU3brSMeewcFsOqEV3fBBbPgaU8eRYAsGpNDlu4TXLxMoNOoXMyQybD/9LNlw_x000d_
qxhKmsV6QKZKO9L1tzmAd7TGI9JJ6ahjqtSfLkNmzyVsdG9a+jpKHFmm0Nu52UcTYL3BVoRp_x000d_
XKwhx6GWpfA7OuZlmIPDcdc7Z5JGmKkp6lkg</vt:lpwstr>
  </property>
  <property fmtid="{D5CDD505-2E9C-101B-9397-08002B2CF9AE}" pid="4" name="_ms_pID_7253432">
    <vt:lpwstr>mvCaIf9GM5kS6PNO7Ky/91GbJQ1cvz33Mpru_x000d_
6bU/QEqDEZl6UsvDGYdoy6LU237LHAFdP4uMOgVLrv5LQuWZ8OTKgLVmG8xtE4wgPLc4fM+w_x000d_
mtVFBG7hyfLtKuLxoHiVbnDffvBST8xYxde6BH4r7l4IIS9uFT8kscngVUZC1CS/rF6Gh9D0_x000d_
5OyuDpAqwI1E/ym/jkbmDIyev8ao8nlaavslc2hE+yX3yZSfvwqtR8</vt:lpwstr>
  </property>
  <property fmtid="{D5CDD505-2E9C-101B-9397-08002B2CF9AE}" pid="5" name="ContentTypeId">
    <vt:lpwstr>0x010100EC728DFF17A841B193288BA44365FF7000B94428117C9D4ABEAE546B343679976600ACDBF4E2DAA944C2AE01FEAD255A01F60085B47FE4D9F13844ADA861733ED8808B</vt:lpwstr>
  </property>
  <property fmtid="{D5CDD505-2E9C-101B-9397-08002B2CF9AE}" pid="6" name="_dlc_DocIdItemGuid">
    <vt:lpwstr>2168952c-c9e7-498d-9cc5-e0b66e250145</vt:lpwstr>
  </property>
  <property fmtid="{D5CDD505-2E9C-101B-9397-08002B2CF9AE}" pid="7" name="GSMAKBCategory">
    <vt:lpwstr/>
  </property>
  <property fmtid="{D5CDD505-2E9C-101B-9397-08002B2CF9AE}" pid="8" name="GSMADocumentType">
    <vt:lpwstr>8;#General|ea886d15-f060-4293-b7b7-47e866d9f02c</vt:lpwstr>
  </property>
  <property fmtid="{D5CDD505-2E9C-101B-9397-08002B2CF9AE}" pid="9" name="_ms_pID_7253433">
    <vt:lpwstr>88yLvft8Gm/2Rqkqkp_x000d_
1El5y4OTBfT+9JJAkRj1KmHRXbcD3LCqc0/RamlGoqoMGskSF+BA85gQwEiwq6OQQJKSGANZ_x000d_
wZZHF6PtvV5sH5AjE/xbCiAqwWndb5zVt0XmAvoxSkGOFowm5RUlMUqxPbxe+lR7sNqHnvaS_x000d_
5qB/EX8ehdOUNY7/8D+B51vRV8Z1T/8JkxwYT4YYRCQViZI46YGvoT7ucB7cSoY5mQK+ewZE</vt:lpwstr>
  </property>
  <property fmtid="{D5CDD505-2E9C-101B-9397-08002B2CF9AE}" pid="10" name="_ms_pID_7253434">
    <vt:lpwstr>_x000d_
o+agTYFL2KFyTtnzZUuZv+JopgxWeU0SJP4OIOnZ2nz7SwiUAs3sGE1w6/NLgRpAnxp/D1Ap_x000d_
C3ihHxUKtKfZxGieLRPO4f0AQqy96wQCIOC6HR1V2WzAr2mjanbGtk9f0xwZ8TE98F8NJonV_x000d_
GxBJ1BqoDiOC0B9pzdXchtDIq+L0CbSakZ0k9dans2tLk2hEsZZ+Tcwt+AaPPwTr7GgjpV2f_x000d_
G60XoFthn5aNJqlF</vt:lpwstr>
  </property>
  <property fmtid="{D5CDD505-2E9C-101B-9397-08002B2CF9AE}" pid="11" name="_ms_pID_7253435">
    <vt:lpwstr>j/VQjxN7D3cmS+bu8e5o3YcLsNXQ/Q8RokfhQzYc1R/NND7mDnOn1y99_x000d_
MFpDaSTMt6BWBy3argRomV1mn5ca3GwWrurSU0xm+Trx6TAz1WD4jNY35azQ/s1FGDh09mrQ_x000d_
TVJydzDzOzREZ3vfQ8M/Gozp2RsTxrTMi9ar9odjwS7cC7pFVBZPnvV/zgeflfGZUomV1PHl_x000d_
n3C5j6TbVf6eWzX8hbjyH0e4pGRRdOUlul</vt:lpwstr>
  </property>
  <property fmtid="{D5CDD505-2E9C-101B-9397-08002B2CF9AE}" pid="12" name="_ms_pID_7253436">
    <vt:lpwstr>adMjJNBCqt1oh8PZAL5zRc5lkB0SCQFQRGnR6o_x000d_
saLsXtjYIGlj5tO20Rd7tO6S+5BN8jpb2qzbvgBIL2o808vRFWlVPtg7eBQtp+1LXa0DEgdN_x000d_
iJ1wjo4LDqF1+iKjMfqu0AEctSXTERM2FplA99vHr6uVJ5YPdFoKB13qf7XioaXsMzEJCqAo_x000d_
lpdM9Yam1cS1eu0SZTspGzC5Qzv5QndmkSv2RwrK6b6sryyrw5lD</vt:lpwstr>
  </property>
  <property fmtid="{D5CDD505-2E9C-101B-9397-08002B2CF9AE}" pid="13" name="_ms_pID_7253437">
    <vt:lpwstr>sG/lRGxNdFDSgC+fqoZV_x000d_
MnlW6FhctQI/yk1ienldcf7beouJFrLFcyXTnhPuZItZRc0qVEGBov19jpFYg+3mSItit2Zi_x000d_
LNVr7CgJTP09KXinDXSzYOBnwRf4urOEAJr+i2Ue0e/F+1v4ca32S6OSh6g4Il6RRWi7XpYY_x000d_
nIqicQCFSUS5q0Ky6bQi5kiEPT+MpBhSv7xR2qqSjH0E1vVYkxBlcXNyun6eb6ka2QWI8W</vt:lpwstr>
  </property>
  <property fmtid="{D5CDD505-2E9C-101B-9397-08002B2CF9AE}" pid="14" name="_ms_pID_7253438">
    <vt:lpwstr>J6_x000d_
33FQdzi+mD1QIn0FKh5fcKfHBruD86eF3onK/Fc1AKSEjhneJ35WQeUYppr0LSlA1NcKdU0e_x000d_
ex2Fjar+fIpMbQL1wZMoztWuAfJy0tiYDkDHr3JsxfyJkXg4gZ74A8CGxD/QEdLWFqB2suUE_x000d_
De/9O6520tFXOxlD+6tHlaH3MngHnTp3LuSuzVBzWi+PSoJV2sJveAmEboslu7g5d2yVteu2_x000d_
VH6U/OkuNj9qzo</vt:lpwstr>
  </property>
  <property fmtid="{D5CDD505-2E9C-101B-9397-08002B2CF9AE}" pid="15" name="_ms_pID_7253439">
    <vt:lpwstr>LJJc0B1jliVnM0x3o6zKWqkr550AGj7R0Ec84PxRVuP9RF0lrhio6c/wS7_x000d_
U35Ayz7sQh2M0sbgbI64U47aMVGT9YYAHtpyiLtpzjiPN6KVD2enlnb8TJY=</vt:lpwstr>
  </property>
  <property fmtid="{D5CDD505-2E9C-101B-9397-08002B2CF9AE}" pid="16" name="sflag">
    <vt:lpwstr>1379927459</vt:lpwstr>
  </property>
</Properties>
</file>