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6"/>
  </p:notesMasterIdLst>
  <p:handoutMasterIdLst>
    <p:handoutMasterId r:id="rId17"/>
  </p:handoutMasterIdLst>
  <p:sldIdLst>
    <p:sldId id="396" r:id="rId7"/>
    <p:sldId id="390" r:id="rId8"/>
    <p:sldId id="397" r:id="rId9"/>
    <p:sldId id="391" r:id="rId10"/>
    <p:sldId id="389" r:id="rId11"/>
    <p:sldId id="395" r:id="rId12"/>
    <p:sldId id="398" r:id="rId13"/>
    <p:sldId id="388" r:id="rId14"/>
    <p:sldId id="380" r:id="rId15"/>
  </p:sldIdLst>
  <p:sldSz cx="9144000" cy="5143500" type="screen16x9"/>
  <p:notesSz cx="7077075" cy="9363075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12" userDrawn="1">
          <p15:clr>
            <a:srgbClr val="A4A3A4"/>
          </p15:clr>
        </p15:guide>
        <p15:guide id="2" pos="2244" userDrawn="1">
          <p15:clr>
            <a:srgbClr val="A4A3A4"/>
          </p15:clr>
        </p15:guide>
        <p15:guide id="3" orient="horz" pos="2949" userDrawn="1">
          <p15:clr>
            <a:srgbClr val="A4A3A4"/>
          </p15:clr>
        </p15:guide>
        <p15:guide id="4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FFCC"/>
    <a:srgbClr val="FFFF99"/>
    <a:srgbClr val="FFFF66"/>
    <a:srgbClr val="FFFF00"/>
    <a:srgbClr val="EAEF25"/>
    <a:srgbClr val="000000"/>
    <a:srgbClr val="124192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900" autoAdjust="0"/>
  </p:normalViewPr>
  <p:slideViewPr>
    <p:cSldViewPr snapToGrid="0">
      <p:cViewPr varScale="1">
        <p:scale>
          <a:sx n="97" d="100"/>
          <a:sy n="97" d="100"/>
        </p:scale>
        <p:origin x="168" y="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02" y="66"/>
      </p:cViewPr>
      <p:guideLst>
        <p:guide orient="horz" pos="2712"/>
        <p:guide pos="2244"/>
        <p:guide orient="horz" pos="2949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1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3CF566-20B4-446C-98EB-C0BF9DAA5B71}" type="datetime1">
              <a:rPr lang="en-US" smtClean="0"/>
              <a:t>5/14/2018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93296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1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138650-635B-44C6-AE0D-6574B257B622}" type="datetime1">
              <a:rPr lang="en-US" smtClean="0"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703263"/>
            <a:ext cx="6238875" cy="3509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36" tIns="45968" rIns="91936" bIns="4596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wrap="square" lIns="91936" tIns="45968" rIns="91936" bIns="459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93296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1936" tIns="45968" rIns="91936" bIns="4596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61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1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600" baseline="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200"/>
            </a:lvl4pPr>
            <a:lvl5pPr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GB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1464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00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4958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4" r:id="rId4"/>
    <p:sldLayoutId id="2147483816" r:id="rId5"/>
    <p:sldLayoutId id="2147483817" r:id="rId6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1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idx="1"/>
          </p:nvPr>
        </p:nvSpPr>
        <p:spPr>
          <a:xfrm>
            <a:off x="418119" y="1653802"/>
            <a:ext cx="8229600" cy="2931646"/>
          </a:xfrm>
        </p:spPr>
        <p:txBody>
          <a:bodyPr/>
          <a:lstStyle/>
          <a:p>
            <a:pPr marL="0" indent="0">
              <a:buNone/>
            </a:pPr>
            <a:r>
              <a:rPr lang="en-GB" sz="5400" dirty="0">
                <a:solidFill>
                  <a:schemeClr val="tx1">
                    <a:lumMod val="50000"/>
                  </a:schemeClr>
                </a:solidFill>
              </a:rPr>
              <a:t>UE </a:t>
            </a:r>
            <a:r>
              <a:rPr lang="en-US" sz="5400" dirty="0">
                <a:solidFill>
                  <a:schemeClr val="tx1">
                    <a:lumMod val="50000"/>
                  </a:schemeClr>
                </a:solidFill>
              </a:rPr>
              <a:t>policy organization and handling </a:t>
            </a:r>
          </a:p>
          <a:p>
            <a:pPr marL="0" indent="0" eaLnBrk="1" hangingPunct="1">
              <a:buNone/>
            </a:pPr>
            <a:endParaRPr lang="en-GB" sz="5400" dirty="0">
              <a:solidFill>
                <a:schemeClr val="bg2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50802-1D1C-4321-AE8A-A241D954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290" y="534439"/>
            <a:ext cx="1305359" cy="311789"/>
          </a:xfrm>
        </p:spPr>
        <p:txBody>
          <a:bodyPr/>
          <a:lstStyle/>
          <a:p>
            <a:r>
              <a:rPr lang="fr-FR">
                <a:solidFill>
                  <a:schemeClr val="tx1">
                    <a:lumMod val="50000"/>
                  </a:schemeClr>
                </a:solidFill>
              </a:rPr>
              <a:t>C1-183179</a:t>
            </a: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sz="quarter" idx="13"/>
          </p:nvPr>
        </p:nvSpPr>
        <p:spPr>
          <a:xfrm>
            <a:off x="432000" y="3830190"/>
            <a:ext cx="8227649" cy="301625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Nokia, Nokia Shanghai Bell</a:t>
            </a:r>
          </a:p>
        </p:txBody>
      </p:sp>
      <p:sp>
        <p:nvSpPr>
          <p:cNvPr id="4" name="Footer Placeholder 8"/>
          <p:cNvSpPr txBox="1">
            <a:spLocks/>
          </p:cNvSpPr>
          <p:nvPr/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+mn-lt"/>
                <a:cs typeface="Arial" charset="0"/>
              </a:rPr>
              <a:t>&lt;Change information classification in footer&gt;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0F07CE-83BA-47A1-8FF7-E36468D815C8}"/>
              </a:ext>
            </a:extLst>
          </p:cNvPr>
          <p:cNvSpPr txBox="1">
            <a:spLocks/>
          </p:cNvSpPr>
          <p:nvPr/>
        </p:nvSpPr>
        <p:spPr bwMode="auto">
          <a:xfrm>
            <a:off x="418119" y="372140"/>
            <a:ext cx="5444799" cy="63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3GPP TSG-CT WG1 Meeting #111	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Osaka (Japan), 21-25 May 1 2018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37331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166190"/>
            <a:ext cx="8453350" cy="3379305"/>
          </a:xfrm>
        </p:spPr>
        <p:txBody>
          <a:bodyPr/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UE policy delivery</a:t>
            </a:r>
            <a:endParaRPr lang="en-US" sz="1800" dirty="0">
              <a:solidFill>
                <a:schemeClr val="tx1"/>
              </a:solidFill>
            </a:endParaRPr>
          </a:p>
          <a:p>
            <a:pPr lvl="0"/>
            <a:r>
              <a:rPr lang="en-US" sz="2000" dirty="0">
                <a:solidFill>
                  <a:schemeClr val="tx1"/>
                </a:solidFill>
              </a:rPr>
              <a:t>Organization of UE policies and related handling</a:t>
            </a:r>
            <a:endParaRPr lang="en-US" sz="1800" dirty="0">
              <a:solidFill>
                <a:schemeClr val="tx1"/>
              </a:solidFill>
            </a:endParaRPr>
          </a:p>
          <a:p>
            <a:pPr lvl="0"/>
            <a:r>
              <a:rPr lang="en-US" sz="2000" dirty="0">
                <a:solidFill>
                  <a:schemeClr val="tx1"/>
                </a:solidFill>
              </a:rPr>
              <a:t>URSP and ANDSP encoding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328410"/>
            <a:ext cx="8308800" cy="309600"/>
          </a:xfrm>
        </p:spPr>
        <p:txBody>
          <a:bodyPr/>
          <a:lstStyle/>
          <a:p>
            <a:r>
              <a:rPr lang="en-US" sz="2200" b="1" dirty="0"/>
              <a:t>Outstanding Issues</a:t>
            </a:r>
          </a:p>
        </p:txBody>
      </p:sp>
    </p:spTree>
    <p:extLst>
      <p:ext uri="{BB962C8B-B14F-4D97-AF65-F5344CB8AC3E}">
        <p14:creationId xmlns:p14="http://schemas.microsoft.com/office/powerpoint/2010/main" val="102184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166190"/>
            <a:ext cx="8453350" cy="3379305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How policy section is identified? What is the format for PSI?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How policy sections and rules are updated? Should PSI operations be performed directly on rules?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Is there need for explicit PSI operations? 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Should the rules be included in policy sections even if there has been no change?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2000" dirty="0">
                <a:solidFill>
                  <a:schemeClr val="tx1">
                    <a:lumMod val="50000"/>
                  </a:schemeClr>
                </a:solidFill>
              </a:rPr>
              <a:t>Which NAS message is used to transport the MODIFY UE POLICY COMPLETE message sent by the UE 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  <a:p>
            <a:pPr marL="230400" lvl="2" indent="0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None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>
                <a:cs typeface="Arial" panose="020B0604020202020204" pitchFamily="34" charset="0"/>
              </a:rPr>
              <a:t>Nokia Internal Use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397237"/>
            <a:ext cx="8308800" cy="309600"/>
          </a:xfrm>
        </p:spPr>
        <p:txBody>
          <a:bodyPr/>
          <a:lstStyle/>
          <a:p>
            <a:r>
              <a:rPr lang="en-US" sz="2200" b="1" dirty="0"/>
              <a:t>UE policy delivery</a:t>
            </a:r>
            <a:br>
              <a:rPr lang="en-US" dirty="0"/>
            </a:b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21583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166190"/>
            <a:ext cx="8453350" cy="3379305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According to TS 23.503, both ANDSP and URSP policy information are provided to the UE by the PCF:</a:t>
            </a: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  <a:p>
            <a:pPr marL="516150" lvl="2" indent="-285750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tabLst>
                <a:tab pos="3946525" algn="l"/>
              </a:tabLst>
            </a:pP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Access Network Discovery &amp; Selection Policy (ANDSP): It is used by the UE for selecting non-3GPP accesses. </a:t>
            </a:r>
          </a:p>
          <a:p>
            <a:pPr marL="516150" lvl="2" indent="-285750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tabLst>
                <a:tab pos="3946525" algn="l"/>
              </a:tabLst>
            </a:pP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UE Route Selection Policy (URSP): URSP covers traffic steering for both 3GPP and non-3GPP access.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In CT1#110 meeting, it was also decided that both URSP and ANDSP shall be defined using binary encoding, not MO format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>
                <a:cs typeface="Arial" panose="020B0604020202020204" pitchFamily="34" charset="0"/>
              </a:rPr>
              <a:t>Nokia Internal Use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397237"/>
            <a:ext cx="8308800" cy="309600"/>
          </a:xfrm>
        </p:spPr>
        <p:txBody>
          <a:bodyPr/>
          <a:lstStyle/>
          <a:p>
            <a:r>
              <a:rPr lang="en-US" sz="2200" b="1" dirty="0"/>
              <a:t>5GS policy information</a:t>
            </a:r>
          </a:p>
        </p:txBody>
      </p:sp>
    </p:spTree>
    <p:extLst>
      <p:ext uri="{BB962C8B-B14F-4D97-AF65-F5344CB8AC3E}">
        <p14:creationId xmlns:p14="http://schemas.microsoft.com/office/powerpoint/2010/main" val="2524038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166190"/>
            <a:ext cx="8453350" cy="3379305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CT1#110 tentative arrangement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TS 24.501 Annex – UE policy delivery procedure from PCF to UE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TS 24.xxx (new TS)</a:t>
            </a:r>
          </a:p>
          <a:p>
            <a:pPr marL="629075" lvl="3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Repository of URSP and ANDSP policy information/parameters in binary format. </a:t>
            </a:r>
          </a:p>
          <a:p>
            <a:pPr marL="629075" lvl="3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Policy rule evaluation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TS 24.501/24.502</a:t>
            </a:r>
          </a:p>
          <a:p>
            <a:pPr marL="629075" lvl="3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24.501: specifies handling based on URSP policy information</a:t>
            </a:r>
          </a:p>
          <a:p>
            <a:pPr marL="629075" lvl="3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24.502: specifies handling based on ANDSP policy information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TS 24.568 – WLAN connectivity MO (spec to be released if it can be confirmed that no MO to be created for 5G)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407068"/>
            <a:ext cx="8308800" cy="309600"/>
          </a:xfrm>
        </p:spPr>
        <p:txBody>
          <a:bodyPr/>
          <a:lstStyle/>
          <a:p>
            <a:r>
              <a:rPr lang="en-GB" sz="2200" b="1" dirty="0"/>
              <a:t>UE </a:t>
            </a:r>
            <a:r>
              <a:rPr lang="en-US" sz="2200" b="1" dirty="0"/>
              <a:t>policy organization and handling in CT1</a:t>
            </a:r>
          </a:p>
        </p:txBody>
      </p:sp>
    </p:spTree>
    <p:extLst>
      <p:ext uri="{BB962C8B-B14F-4D97-AF65-F5344CB8AC3E}">
        <p14:creationId xmlns:p14="http://schemas.microsoft.com/office/powerpoint/2010/main" val="1040836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215214"/>
            <a:ext cx="8453350" cy="427579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Should 24.501 Annex D on policy delivery be moved to 24.5xx?: 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407068"/>
            <a:ext cx="8308800" cy="309600"/>
          </a:xfrm>
        </p:spPr>
        <p:txBody>
          <a:bodyPr/>
          <a:lstStyle/>
          <a:p>
            <a:r>
              <a:rPr lang="en-GB" sz="2200" b="1" dirty="0"/>
              <a:t>UE </a:t>
            </a:r>
            <a:r>
              <a:rPr lang="en-US" sz="2200" b="1" dirty="0"/>
              <a:t>policy organization and handling in CT1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90098EF-BA10-4704-BD24-C5629D262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42" y="2906079"/>
            <a:ext cx="3362633" cy="2169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24.5xx</a:t>
            </a:r>
            <a:endParaRPr lang="en-GB" altLang="en-US" sz="1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en-US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Descriptions of UE policies for 5GS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URSP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4.3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ANDSP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Handling of UE policies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5.1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procedure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Network procedure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Coding of UE policies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URSP definition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ANDSP definition	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A709153-8B4E-442D-95CD-899CEB08F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3795" y="1828856"/>
            <a:ext cx="3362633" cy="2462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en-GB" altLang="en-US" sz="11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24.5xx</a:t>
            </a:r>
            <a:endParaRPr lang="en-GB" altLang="en-US" sz="105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en-US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en-US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policy delivery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Procedures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4.3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policy re-assembly at the UE</a:t>
            </a: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4.4</a:t>
            </a:r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Message functional definition and contents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defTabSz="914400"/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policies for 5GS 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5.1</a:t>
            </a:r>
            <a:r>
              <a:rPr lang="en-US" altLang="zh-CN" sz="1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5.2</a:t>
            </a:r>
            <a:r>
              <a:rPr lang="en-US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ANDSP	</a:t>
            </a:r>
            <a:endParaRPr lang="en-US" altLang="zh-CN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defTabSz="914400"/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en-US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GB" altLang="zh-CN" sz="1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USRP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Policy definition and information </a:t>
            </a:r>
            <a:r>
              <a:rPr lang="en-GB" altLang="zh-CN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coding</a:t>
            </a:r>
            <a:r>
              <a:rPr kumimoji="0" lang="en-GB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ANDSP definition	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USRP definition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6.4        Information Elements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F2A428F-00B0-4D61-BE4C-AA23813851CF}"/>
              </a:ext>
            </a:extLst>
          </p:cNvPr>
          <p:cNvSpPr/>
          <p:nvPr/>
        </p:nvSpPr>
        <p:spPr>
          <a:xfrm>
            <a:off x="4413390" y="2906079"/>
            <a:ext cx="473242" cy="307768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9A2E4C14-8729-43AF-91A4-2069BF626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42" y="1613953"/>
            <a:ext cx="3362633" cy="11849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121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21400" algn="r"/>
              </a:tabLst>
            </a:pP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24.501 Annex D</a:t>
            </a:r>
            <a:endParaRPr lang="en-GB" altLang="en-US" sz="1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defTabSz="914400"/>
            <a:r>
              <a:rPr lang="en-GB" altLang="en-US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en-US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policy delivery	</a:t>
            </a:r>
            <a:endParaRPr lang="en-US" altLang="zh-CN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D.1</a:t>
            </a:r>
            <a:r>
              <a:rPr lang="en-US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	</a:t>
            </a:r>
            <a:endParaRPr lang="en-US" altLang="zh-CN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D.2</a:t>
            </a:r>
            <a:r>
              <a:rPr lang="en-US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Procedures	</a:t>
            </a:r>
            <a:endParaRPr lang="en-US" altLang="zh-CN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D.3</a:t>
            </a:r>
            <a:r>
              <a:rPr lang="en-US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policy re-assembly at the UE </a:t>
            </a: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D.4           Message functional definition and contents</a:t>
            </a:r>
          </a:p>
          <a:p>
            <a:pPr lvl="0" defTabSz="914400"/>
            <a:r>
              <a:rPr lang="en-GB" altLang="zh-CN" sz="1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D.6           Information elements coding </a:t>
            </a: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1616AA82-3408-4582-A00F-73D7C6374523}"/>
              </a:ext>
            </a:extLst>
          </p:cNvPr>
          <p:cNvSpPr txBox="1">
            <a:spLocks/>
          </p:cNvSpPr>
          <p:nvPr/>
        </p:nvSpPr>
        <p:spPr bwMode="auto">
          <a:xfrm>
            <a:off x="417600" y="716668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000" b="0" kern="1200">
                <a:solidFill>
                  <a:schemeClr val="tx1"/>
                </a:solidFill>
                <a:latin typeface="+mj-lt"/>
                <a:ea typeface="ヒラギノ角ゴ Pro W3" charset="0"/>
                <a:cs typeface="Arial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Further consideration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25062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1166190"/>
            <a:ext cx="8453350" cy="3379305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Discussed 3 possible encoding formats: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PCO type of encoding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RAN type of indented table description (+ may be ASN.1)</a:t>
            </a:r>
          </a:p>
          <a:p>
            <a:pPr marL="398675" lvl="2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Traditional TLV type of table description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</a:rPr>
              <a:t>Need to make a decision on which format/combination to use for UE policy definition.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pPr marL="230400" lvl="2" indent="0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None/>
              <a:tabLst>
                <a:tab pos="3946525" algn="l"/>
              </a:tabLst>
            </a:pPr>
            <a:endParaRPr lang="en-US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>
                <a:cs typeface="Arial" panose="020B0604020202020204" pitchFamily="34" charset="0"/>
              </a:rPr>
              <a:t>Nokia Internal Use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7600" y="397237"/>
            <a:ext cx="8308800" cy="309600"/>
          </a:xfrm>
        </p:spPr>
        <p:txBody>
          <a:bodyPr/>
          <a:lstStyle/>
          <a:p>
            <a:r>
              <a:rPr lang="en-US" sz="2200" b="1" dirty="0"/>
              <a:t>URSP and ANDSP encoding</a:t>
            </a:r>
            <a:br>
              <a:rPr lang="en-US" sz="2400" dirty="0"/>
            </a:br>
            <a:br>
              <a:rPr lang="en-US" dirty="0"/>
            </a:b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570815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CB0BC-180C-4276-B767-B8EC157D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051F27-B512-4E3A-90FC-BE3B451D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Conference call (05/18/2018) Notes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8145B81-B2D8-4CDE-A33A-6749969511B1}"/>
              </a:ext>
            </a:extLst>
          </p:cNvPr>
          <p:cNvGraphicFramePr>
            <a:graphicFrameLocks noGrp="1" noChangeAspect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237858644"/>
              </p:ext>
            </p:extLst>
          </p:nvPr>
        </p:nvGraphicFramePr>
        <p:xfrm>
          <a:off x="417600" y="1044115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showAsIcon="1" r:id="rId3" imgW="914400" imgH="714240" progId="Word.Document.8">
                  <p:embed/>
                </p:oleObj>
              </mc:Choice>
              <mc:Fallback>
                <p:oleObj name="Document" showAsIcon="1" r:id="rId3" imgW="914400" imgH="71424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600" y="1044115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5644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573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PowerPoint Template Nokia Pure Macro Free v2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120F0402-5B54-43F4-8A9F-2E558A3290A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5D79AFE6-89E7-4877-BC91-EC00A0B9197F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98F8C24F-54C3-47E0-82B9-3593DFB7CAB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humbnail xmlns="786557d1-266b-44a4-a63a-d4012d85df0f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2" ma:contentTypeDescription="Create a new document." ma:contentTypeScope="" ma:versionID="7c7f3901052d270e3fbdd9c43b18f2ad">
  <xsd:schema xmlns:xsd="http://www.w3.org/2001/XMLSchema" xmlns:xs="http://www.w3.org/2001/XMLSchema" xmlns:p="http://schemas.microsoft.com/office/2006/metadata/properties" xmlns:ns1="http://schemas.microsoft.com/sharepoint/v3" xmlns:ns2="786557d1-266b-44a4-a63a-d4012d85df0f" targetNamespace="http://schemas.microsoft.com/office/2006/metadata/properties" ma:root="true" ma:fieldsID="61cda0e51997e68cd80466b51b505195" ns1:_="" ns2:_="">
    <xsd:import namespace="http://schemas.microsoft.com/sharepoint/v3"/>
    <xsd:import namespace="786557d1-266b-44a4-a63a-d4012d85df0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557d1-266b-44a4-a63a-d4012d85df0f" elementFormDefault="qualified">
    <xsd:import namespace="http://schemas.microsoft.com/office/2006/documentManagement/types"/>
    <xsd:import namespace="http://schemas.microsoft.com/office/infopath/2007/PartnerControls"/>
    <xsd:element name="Thumbnail" ma:index="10" nillable="true" ma:displayName="Thumbnail" ma:internalName="Thumbnail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E09451-33DC-4888-8FF0-2C055E158B48}">
  <ds:schemaRefs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786557d1-266b-44a4-a63a-d4012d85df0f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6B94861-503F-4AB8-9001-D03BA91330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E3BE22-8300-462E-84ED-7A5F72C6B0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409</Words>
  <Application>Microsoft Office PowerPoint</Application>
  <PresentationFormat>On-screen Show (16:9)</PresentationFormat>
  <Paragraphs>86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Lucida Grande</vt:lpstr>
      <vt:lpstr>SimSun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Times New Roman</vt:lpstr>
      <vt:lpstr>Nokia PowerPoint Template Nokia Pure Macro Free v29</vt:lpstr>
      <vt:lpstr>Nokia Master Blue Background</vt:lpstr>
      <vt:lpstr>Final Slide</vt:lpstr>
      <vt:lpstr>Microsoft Word 97 - 2003 Document</vt:lpstr>
      <vt:lpstr>C1-183179</vt:lpstr>
      <vt:lpstr>Outstanding Issues</vt:lpstr>
      <vt:lpstr>UE policy delivery </vt:lpstr>
      <vt:lpstr>5GS policy information</vt:lpstr>
      <vt:lpstr>UE policy organization and handling in CT1</vt:lpstr>
      <vt:lpstr>UE policy organization and handling in CT1</vt:lpstr>
      <vt:lpstr>URSP and ANDSP encoding  </vt:lpstr>
      <vt:lpstr>Conference call (05/18/2018) Notes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2014-06-16T13:44:23Z</dcterms:created>
  <dcterms:modified xsi:type="dcterms:W3CDTF">2018-05-14T06:56:53Z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_AdHocReviewCycleID">
    <vt:i4>-291504585</vt:i4>
  </property>
  <property fmtid="{D5CDD505-2E9C-101B-9397-08002B2CF9AE}" pid="4" name="_NewReviewCycle">
    <vt:lpwstr/>
  </property>
  <property fmtid="{D5CDD505-2E9C-101B-9397-08002B2CF9AE}" pid="5" name="MSIP_Label_b1aa2129-79ec-42c0-bfac-e5b7a0374572_Enabled">
    <vt:lpwstr>True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Ref">
    <vt:lpwstr>https://api.informationprotection.azure.com/api/5d471751-9675-428d-917b-70f44f9630b0</vt:lpwstr>
  </property>
  <property fmtid="{D5CDD505-2E9C-101B-9397-08002B2CF9AE}" pid="8" name="MSIP_Label_b1aa2129-79ec-42c0-bfac-e5b7a0374572_Owner">
    <vt:lpwstr>jennifer.liu@nokia.com</vt:lpwstr>
  </property>
  <property fmtid="{D5CDD505-2E9C-101B-9397-08002B2CF9AE}" pid="9" name="MSIP_Label_b1aa2129-79ec-42c0-bfac-e5b7a0374572_SetDate">
    <vt:lpwstr>2018-05-08T23:58:15.4176733-05:00</vt:lpwstr>
  </property>
  <property fmtid="{D5CDD505-2E9C-101B-9397-08002B2CF9AE}" pid="10" name="MSIP_Label_b1aa2129-79ec-42c0-bfac-e5b7a0374572_Name">
    <vt:lpwstr>Public</vt:lpwstr>
  </property>
  <property fmtid="{D5CDD505-2E9C-101B-9397-08002B2CF9AE}" pid="11" name="MSIP_Label_b1aa2129-79ec-42c0-bfac-e5b7a0374572_Application">
    <vt:lpwstr>Microsoft Azure Information Protection</vt:lpwstr>
  </property>
  <property fmtid="{D5CDD505-2E9C-101B-9397-08002B2CF9AE}" pid="12" name="MSIP_Label_b1aa2129-79ec-42c0-bfac-e5b7a0374572_Extended_MSFT_Method">
    <vt:lpwstr>Manual</vt:lpwstr>
  </property>
  <property fmtid="{D5CDD505-2E9C-101B-9397-08002B2CF9AE}" pid="13" name="Sensitivity">
    <vt:lpwstr>Public</vt:lpwstr>
  </property>
</Properties>
</file>