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6"/>
    <p:sldMasterId id="2147483957" r:id="rId7"/>
  </p:sldMasterIdLst>
  <p:notesMasterIdLst>
    <p:notesMasterId r:id="rId15"/>
  </p:notesMasterIdLst>
  <p:handoutMasterIdLst>
    <p:handoutMasterId r:id="rId16"/>
  </p:handoutMasterIdLst>
  <p:sldIdLst>
    <p:sldId id="615" r:id="rId8"/>
    <p:sldId id="1070" r:id="rId9"/>
    <p:sldId id="1072" r:id="rId10"/>
    <p:sldId id="1073" r:id="rId11"/>
    <p:sldId id="1064" r:id="rId12"/>
    <p:sldId id="1071" r:id="rId13"/>
    <p:sldId id="659" r:id="rId14"/>
  </p:sldIdLst>
  <p:sldSz cx="12192000" cy="68580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7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663">
          <p15:clr>
            <a:srgbClr val="A4A3A4"/>
          </p15:clr>
        </p15:guide>
        <p15:guide id="4" orient="horz" pos="2262">
          <p15:clr>
            <a:srgbClr val="A4A3A4"/>
          </p15:clr>
        </p15:guide>
        <p15:guide id="5" orient="horz" pos="2171">
          <p15:clr>
            <a:srgbClr val="A4A3A4"/>
          </p15:clr>
        </p15:guide>
        <p15:guide id="6" orient="horz" pos="3566">
          <p15:clr>
            <a:srgbClr val="A4A3A4"/>
          </p15:clr>
        </p15:guide>
        <p15:guide id="7" pos="7348">
          <p15:clr>
            <a:srgbClr val="A4A3A4"/>
          </p15:clr>
        </p15:guide>
        <p15:guide id="8" pos="2588">
          <p15:clr>
            <a:srgbClr val="A4A3A4"/>
          </p15:clr>
        </p15:guide>
        <p15:guide id="9" pos="5091">
          <p15:clr>
            <a:srgbClr val="A4A3A4"/>
          </p15:clr>
        </p15:guide>
        <p15:guide id="10" pos="4969">
          <p15:clr>
            <a:srgbClr val="A4A3A4"/>
          </p15:clr>
        </p15:guide>
        <p15:guide id="11" pos="3779">
          <p15:clr>
            <a:srgbClr val="A4A3A4"/>
          </p15:clr>
        </p15:guide>
        <p15:guide id="12" pos="3901">
          <p15:clr>
            <a:srgbClr val="A4A3A4"/>
          </p15:clr>
        </p15:guide>
        <p15:guide id="13" pos="331">
          <p15:clr>
            <a:srgbClr val="A4A3A4"/>
          </p15:clr>
        </p15:guide>
        <p15:guide id="14" pos="271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alf Keller" initials="RK" lastIdx="2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A00"/>
    <a:srgbClr val="007B78"/>
    <a:srgbClr val="A20000"/>
    <a:srgbClr val="00FFFF"/>
    <a:srgbClr val="FFFF99"/>
    <a:srgbClr val="00A9D4"/>
    <a:srgbClr val="FFFFCC"/>
    <a:srgbClr val="E32119"/>
    <a:srgbClr val="000000"/>
    <a:srgbClr val="89BA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791" autoAdjust="0"/>
    <p:restoredTop sz="94280" autoAdjust="0"/>
  </p:normalViewPr>
  <p:slideViewPr>
    <p:cSldViewPr>
      <p:cViewPr varScale="1">
        <p:scale>
          <a:sx n="66" d="100"/>
          <a:sy n="66" d="100"/>
        </p:scale>
        <p:origin x="756" y="66"/>
      </p:cViewPr>
      <p:guideLst>
        <p:guide orient="horz" pos="867"/>
        <p:guide orient="horz" pos="4110"/>
        <p:guide orient="horz" pos="663"/>
        <p:guide orient="horz" pos="2262"/>
        <p:guide orient="horz" pos="2171"/>
        <p:guide orient="horz" pos="3566"/>
        <p:guide pos="7348"/>
        <p:guide pos="2588"/>
        <p:guide pos="5091"/>
        <p:guide pos="4969"/>
        <p:guide pos="3779"/>
        <p:guide pos="3901"/>
        <p:guide pos="331"/>
        <p:guide pos="2712"/>
      </p:guideLst>
    </p:cSldViewPr>
  </p:slideViewPr>
  <p:outlineViewPr>
    <p:cViewPr>
      <p:scale>
        <a:sx n="33" d="100"/>
        <a:sy n="33" d="100"/>
      </p:scale>
      <p:origin x="42" y="128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3840" y="90"/>
      </p:cViewPr>
      <p:guideLst/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r>
              <a:rPr lang="en-US"/>
              <a:t>SRVCC Alerting &amp; Call Diversion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r>
              <a:rPr lang="en-US"/>
              <a:t>2015-05-22 </a:t>
            </a:r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r>
              <a:rPr lang="en-US"/>
              <a:t>© Ericsson AB 2013 </a:t>
            </a:r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5FFB369-AFDA-4652-A1CC-768B6A9E94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14285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r>
              <a:rPr lang="en-US"/>
              <a:t>SRVCC Alerting &amp; Call Diversion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r>
              <a:rPr lang="en-US"/>
              <a:t>2015-05-22 </a:t>
            </a:r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Klicka här för att ändra format på bakgrundstexten</a:t>
            </a:r>
          </a:p>
          <a:p>
            <a:pPr lvl="1"/>
            <a:r>
              <a:rPr lang="en-US" noProof="0"/>
              <a:t>Nivå två</a:t>
            </a:r>
          </a:p>
          <a:p>
            <a:pPr lvl="2"/>
            <a:r>
              <a:rPr lang="en-US" noProof="0"/>
              <a:t>Nivå tre</a:t>
            </a:r>
          </a:p>
          <a:p>
            <a:pPr lvl="3"/>
            <a:r>
              <a:rPr lang="en-US" noProof="0"/>
              <a:t>Nivå fyra</a:t>
            </a:r>
          </a:p>
          <a:p>
            <a:pPr lvl="4"/>
            <a:r>
              <a:rPr lang="en-US" noProof="0"/>
              <a:t>Nivå fem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r>
              <a:rPr lang="en-US"/>
              <a:t>© Ericsson AB 2013 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D707ED6-F0D1-4004-9443-3F3B2B15A7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830920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3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2015-05-22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2013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F0E6-2F43-46E8-A20A-5E56ABF0390B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2015-05-22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C02DDB-5080-4EEB-9238-A3C15A939F84}" type="slidenum">
              <a:rPr lang="en-US" smtClean="0"/>
              <a:t>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2013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9571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eftInfo"/>
          <p:cNvSpPr txBox="1">
            <a:spLocks noChangeArrowheads="1"/>
          </p:cNvSpPr>
          <p:nvPr/>
        </p:nvSpPr>
        <p:spPr bwMode="auto">
          <a:xfrm>
            <a:off x="-2019298" y="2828925"/>
            <a:ext cx="19685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en-US" sz="1200">
                <a:solidFill>
                  <a:srgbClr val="FFFFFF"/>
                </a:solidFill>
              </a:rPr>
              <a:t>Slide title</a:t>
            </a:r>
          </a:p>
          <a:p>
            <a:pPr algn="r" eaLnBrk="1" hangingPunct="1">
              <a:defRPr/>
            </a:pPr>
            <a:r>
              <a:rPr lang="en-US" sz="1200">
                <a:solidFill>
                  <a:srgbClr val="FFFFFF"/>
                </a:solidFill>
              </a:rPr>
              <a:t>70 pt</a:t>
            </a: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r>
              <a:rPr lang="en-US" sz="1200">
                <a:solidFill>
                  <a:srgbClr val="9FB7D3"/>
                </a:solidFill>
              </a:rPr>
              <a:t>CAPITALS</a:t>
            </a: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r>
              <a:rPr lang="en-US" sz="1200">
                <a:solidFill>
                  <a:srgbClr val="FFFFFF"/>
                </a:solidFill>
              </a:rPr>
              <a:t>Slide subtitle </a:t>
            </a:r>
          </a:p>
          <a:p>
            <a:pPr algn="r" eaLnBrk="1" hangingPunct="1">
              <a:defRPr/>
            </a:pPr>
            <a:r>
              <a:rPr lang="en-US" sz="1200">
                <a:solidFill>
                  <a:srgbClr val="FFFFFF"/>
                </a:solidFill>
              </a:rPr>
              <a:t>minimum 30 pt</a:t>
            </a:r>
          </a:p>
          <a:p>
            <a:pPr algn="r" eaLnBrk="1" hangingPunct="1">
              <a:defRPr/>
            </a:pPr>
            <a:endParaRPr lang="en-GB" sz="1200">
              <a:solidFill>
                <a:schemeClr val="bg1"/>
              </a:solidFill>
            </a:endParaRPr>
          </a:p>
        </p:txBody>
      </p:sp>
      <p:pic>
        <p:nvPicPr>
          <p:cNvPr id="5" name="Logo2011" descr="Ericsson_Logo_Vertical_MSPowerPoint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43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524933" y="1808165"/>
            <a:ext cx="11135784" cy="2840037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/>
          <a:lstStyle>
            <a:lvl1pPr>
              <a:defRPr sz="7000"/>
            </a:lvl1pPr>
          </a:lstStyle>
          <a:p>
            <a:pPr lvl="0"/>
            <a:r>
              <a:rPr lang="en-US" noProof="0"/>
              <a:t>Click to add Title</a:t>
            </a:r>
          </a:p>
        </p:txBody>
      </p:sp>
      <p:sp>
        <p:nvSpPr>
          <p:cNvPr id="317444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24935" y="5137150"/>
            <a:ext cx="11140017" cy="13858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b"/>
          <a:lstStyle>
            <a:lvl1pPr marL="0" indent="0">
              <a:buFont typeface="Arial" charset="0"/>
              <a:buNone/>
              <a:defRPr sz="3000"/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682559199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84747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81536" y="239715"/>
            <a:ext cx="2783417" cy="54117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4933" y="239715"/>
            <a:ext cx="8153400" cy="54117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893117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2003A-165F-424C-AF46-0CFB703CCD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EBE3A5-B0BA-4D37-97EA-F265CB4B97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D9890F-9CCF-47B5-9A06-380FF427D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A910-7E3D-41E0-B66C-3811505CD3F0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536BC3-299E-432C-8C7C-F5062BD36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853961-99CB-4021-A068-A1149CD3F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6E5E-E561-41C5-AF26-9D6912022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6777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B108E-6FDF-4467-BDCD-A13F464EF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CD66EB-8300-4695-A7EC-66355DF910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65E904-3173-4A53-86F6-734B1A717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A910-7E3D-41E0-B66C-3811505CD3F0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FD2F7D-6FC5-47E9-8E95-773933E6B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5203CC-D90A-463D-A8F4-555216501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6E5E-E561-41C5-AF26-9D6912022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673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D0B95-F3FD-4D08-A5BA-79D17C512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3F352D-222D-42F9-85F1-BF58EA5B0F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1F0E28-225C-4A32-B9CD-FBB863FCE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A910-7E3D-41E0-B66C-3811505CD3F0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98DB2F-2DAE-4BF0-B168-9E983810F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22734E-D1BF-42FC-98B0-6164EAF91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6E5E-E561-41C5-AF26-9D6912022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0912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390A8-DDE0-42C1-AF04-3CEACEA5E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72FB6F-889E-4C97-8FCE-349A882712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E98370-C6E0-4ECF-B472-796F2BAE20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35815A-AF03-4205-9FCD-2BBFB5FB08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A910-7E3D-41E0-B66C-3811505CD3F0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70B2F2-21D5-4981-86B2-BE84EB1D7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E2673A-B534-48CC-B332-3BE3146CF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6E5E-E561-41C5-AF26-9D6912022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4531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F45D52-128F-41AC-856D-FDC2AF1D5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A4B572-6A52-490B-893D-7352772162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9332AD-3903-4DBF-94FB-33D2DBFA9C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C12615-4984-4D44-BABD-737B757AAC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839966-8269-4014-91F3-1186696C7A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D8CC93-3464-4D5F-B8F8-F6B135E4A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A910-7E3D-41E0-B66C-3811505CD3F0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2CDE223-558C-41A2-979A-9F2BB437C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5E8E0B-8BAE-49A2-85F4-E130D9237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6E5E-E561-41C5-AF26-9D6912022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656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97742C-8979-4EF3-B21B-024AAE3E0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EB476E-15B9-44D3-9960-0FCA95481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A910-7E3D-41E0-B66C-3811505CD3F0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2BA6EB-896F-4E9E-B099-84DC7DCB0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90BEF0-FA05-4674-A552-D0D789BE1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6E5E-E561-41C5-AF26-9D6912022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7606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DEC91E-78A5-4679-9AC4-ABCED2CF3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A910-7E3D-41E0-B66C-3811505CD3F0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CE1252-4325-499A-B66A-61A8469CB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E2A2E5-BF80-4556-B339-21347AB81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6E5E-E561-41C5-AF26-9D6912022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6454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6DA50-A78B-4C49-A760-75D35A4BB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7038FD-FDBB-479C-A0CD-89FA754992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B4BCEF-7229-418E-83A5-7B7943337A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662AA2-393D-4850-9FDB-D2DA1ABB3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A910-7E3D-41E0-B66C-3811505CD3F0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6135DB-8349-466B-AE04-2F4FB2471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20E1A3-026D-4573-B8A6-66F824BBB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6E5E-E561-41C5-AF26-9D6912022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209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809256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718A5-5905-4ACB-A930-867B3855E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ABD8A5-D767-4E7E-843B-3415D5248A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3D87F3-A21B-4C56-8899-989BE89893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4D48D8-03F5-494A-9686-5B4A5F005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A910-7E3D-41E0-B66C-3811505CD3F0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E87959-0E86-4AB6-98FE-D25F940B5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71A017-7332-45CA-94ED-291A0083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6E5E-E561-41C5-AF26-9D6912022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9514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FB8AB-76C7-4411-A247-32105E269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7CD029-042C-48C2-88F4-2C04E53690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562DF-3357-409C-A661-2E0ECC4B5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A910-7E3D-41E0-B66C-3811505CD3F0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90558-0F0E-4CD3-8A0B-4BB959190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B6A6DF-899A-4091-A127-21A2FE6B4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6E5E-E561-41C5-AF26-9D6912022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6777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4BBCB2E-030C-4244-A1B4-02AEA43E19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957E86-277F-4199-ACE4-CDFAB5CAF1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F10C89-DEBB-4077-B0D0-F788112B7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A910-7E3D-41E0-B66C-3811505CD3F0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420788-44FF-44C3-A03B-3E55FA59C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01F39-159A-41FF-B1B2-6ADC89A79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A6E5E-E561-41C5-AF26-9D6912022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37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60225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9167" y="1800228"/>
            <a:ext cx="5465233" cy="3851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00228"/>
            <a:ext cx="5467351" cy="3851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69399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6689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24759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9362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40533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7104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eftInfo"/>
          <p:cNvSpPr txBox="1">
            <a:spLocks noChangeArrowheads="1"/>
          </p:cNvSpPr>
          <p:nvPr/>
        </p:nvSpPr>
        <p:spPr bwMode="auto">
          <a:xfrm>
            <a:off x="-2516717" y="438151"/>
            <a:ext cx="2353733" cy="597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en-US" sz="1200">
                <a:solidFill>
                  <a:srgbClr val="FFFFFF"/>
                </a:solidFill>
              </a:rPr>
              <a:t>Slide title </a:t>
            </a:r>
          </a:p>
          <a:p>
            <a:pPr algn="r" eaLnBrk="1" hangingPunct="1">
              <a:defRPr/>
            </a:pPr>
            <a:r>
              <a:rPr lang="en-US" sz="1200">
                <a:solidFill>
                  <a:srgbClr val="FFFFFF"/>
                </a:solidFill>
              </a:rPr>
              <a:t>44 pt</a:t>
            </a: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r>
              <a:rPr lang="en-US" sz="1200">
                <a:solidFill>
                  <a:srgbClr val="FFFFFF"/>
                </a:solidFill>
              </a:rPr>
              <a:t>Text and bullet level 1</a:t>
            </a:r>
          </a:p>
          <a:p>
            <a:pPr algn="r" eaLnBrk="1" hangingPunct="1">
              <a:defRPr/>
            </a:pPr>
            <a:r>
              <a:rPr lang="en-US" sz="1200">
                <a:solidFill>
                  <a:srgbClr val="FFFFFF"/>
                </a:solidFill>
              </a:rPr>
              <a:t> minimum 24 pt</a:t>
            </a: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r>
              <a:rPr lang="en-US" sz="1200">
                <a:solidFill>
                  <a:srgbClr val="FFFFFF"/>
                </a:solidFill>
              </a:rPr>
              <a:t>Bullets level 2-5</a:t>
            </a:r>
          </a:p>
          <a:p>
            <a:pPr algn="r" eaLnBrk="1" hangingPunct="1">
              <a:defRPr/>
            </a:pPr>
            <a:r>
              <a:rPr lang="en-US" sz="1200">
                <a:solidFill>
                  <a:srgbClr val="FFFFFF"/>
                </a:solidFill>
              </a:rPr>
              <a:t>minimum 20 pt</a:t>
            </a:r>
          </a:p>
          <a:p>
            <a:pPr algn="r" eaLnBrk="1" hangingPunct="1">
              <a:defRPr/>
            </a:pPr>
            <a:endParaRPr lang="en-US" sz="1200">
              <a:solidFill>
                <a:srgbClr val="FFFFFF"/>
              </a:solidFill>
            </a:endParaRPr>
          </a:p>
          <a:p>
            <a:pPr algn="r" eaLnBrk="1" hangingPunct="1">
              <a:spcBef>
                <a:spcPct val="50000"/>
              </a:spcBef>
              <a:defRPr/>
            </a:pPr>
            <a:endParaRPr lang="en-US" sz="800">
              <a:solidFill>
                <a:schemeClr val="bg1"/>
              </a:solidFill>
            </a:endParaRPr>
          </a:p>
          <a:p>
            <a:pPr algn="r" eaLnBrk="1" hangingPunct="1">
              <a:spcBef>
                <a:spcPct val="50000"/>
              </a:spcBef>
              <a:defRPr/>
            </a:pPr>
            <a:endParaRPr lang="en-US" sz="800">
              <a:solidFill>
                <a:schemeClr val="bg1"/>
              </a:solidFill>
            </a:endParaRPr>
          </a:p>
          <a:p>
            <a:pPr algn="r" eaLnBrk="1" hangingPunct="1">
              <a:spcBef>
                <a:spcPct val="50000"/>
              </a:spcBef>
              <a:defRPr/>
            </a:pPr>
            <a:endParaRPr lang="en-US" sz="800">
              <a:solidFill>
                <a:schemeClr val="bg1"/>
              </a:solidFill>
            </a:endParaRPr>
          </a:p>
          <a:p>
            <a:pPr algn="l" eaLnBrk="1" hangingPunct="1">
              <a:spcBef>
                <a:spcPct val="50000"/>
              </a:spcBef>
              <a:defRPr/>
            </a:pPr>
            <a:r>
              <a:rPr lang="en-US" sz="500">
                <a:solidFill>
                  <a:srgbClr val="9FB7D3"/>
                </a:solidFill>
              </a:rPr>
              <a:t>Characters for Embedded font:</a:t>
            </a:r>
            <a:br>
              <a:rPr lang="en-US" sz="500">
                <a:solidFill>
                  <a:srgbClr val="9FB7D3"/>
                </a:solidFill>
              </a:rPr>
            </a:br>
            <a:r>
              <a:rPr lang="en-US" sz="50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>
              <a:solidFill>
                <a:srgbClr val="9FB7D3"/>
              </a:solidFill>
              <a:latin typeface="Ericsson Capital TT" pitchFamily="2" charset="0"/>
            </a:endParaRPr>
          </a:p>
          <a:p>
            <a:pPr algn="l" eaLnBrk="1" hangingPunct="1">
              <a:spcBef>
                <a:spcPct val="50000"/>
              </a:spcBef>
              <a:defRPr/>
            </a:pPr>
            <a:endParaRPr lang="en-US" sz="500" i="1">
              <a:solidFill>
                <a:srgbClr val="9FB7D3"/>
              </a:solidFill>
              <a:latin typeface="Ericsson Capital TT" pitchFamily="2" charset="0"/>
            </a:endParaRPr>
          </a:p>
          <a:p>
            <a:pPr algn="l" eaLnBrk="1" hangingPunct="1">
              <a:spcBef>
                <a:spcPct val="50000"/>
              </a:spcBef>
              <a:defRPr/>
            </a:pPr>
            <a:r>
              <a:rPr lang="en-US" sz="50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>
              <a:solidFill>
                <a:srgbClr val="9FB7D3"/>
              </a:solidFill>
              <a:latin typeface="Ericsson Capital TT" pitchFamily="2" charset="0"/>
            </a:endParaRPr>
          </a:p>
          <a:p>
            <a:pPr algn="l" eaLnBrk="1" hangingPunct="1">
              <a:spcBef>
                <a:spcPct val="50000"/>
              </a:spcBef>
              <a:defRPr/>
            </a:pPr>
            <a:r>
              <a:rPr lang="en-US" sz="50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 algn="l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en-US" sz="500">
              <a:solidFill>
                <a:srgbClr val="9FB7D3"/>
              </a:solidFill>
              <a:latin typeface="Ericsson Capital TT" pitchFamily="2" charset="0"/>
            </a:endParaRPr>
          </a:p>
          <a:p>
            <a:pPr algn="r" eaLnBrk="1" hangingPunct="1">
              <a:defRPr/>
            </a:pPr>
            <a:endParaRPr lang="en-US" sz="500">
              <a:solidFill>
                <a:schemeClr val="bg1"/>
              </a:solidFill>
              <a:latin typeface="Ericsson Capital TT" pitchFamily="2" charset="0"/>
            </a:endParaRPr>
          </a:p>
          <a:p>
            <a:pPr algn="r" eaLnBrk="1" hangingPunct="1">
              <a:defRPr/>
            </a:pPr>
            <a:endParaRPr lang="en-US" sz="800">
              <a:solidFill>
                <a:schemeClr val="bg1"/>
              </a:solidFill>
              <a:latin typeface="Ericsson Capital TT" pitchFamily="2" charset="0"/>
            </a:endParaRPr>
          </a:p>
          <a:p>
            <a:pPr algn="r" eaLnBrk="1" hangingPunct="1">
              <a:defRPr/>
            </a:pPr>
            <a:endParaRPr lang="en-US" sz="800">
              <a:solidFill>
                <a:schemeClr val="bg1"/>
              </a:solidFill>
              <a:latin typeface="Ericsson Capital TT" pitchFamily="2" charset="0"/>
            </a:endParaRPr>
          </a:p>
          <a:p>
            <a:pPr algn="r" eaLnBrk="1" hangingPunct="1">
              <a:defRPr/>
            </a:pPr>
            <a:endParaRPr lang="en-US" sz="800">
              <a:solidFill>
                <a:schemeClr val="bg1"/>
              </a:solidFill>
              <a:latin typeface="Ericsson Capital TT" pitchFamily="2" charset="0"/>
            </a:endParaRPr>
          </a:p>
          <a:p>
            <a:pPr algn="r" eaLnBrk="1" hangingPunct="1">
              <a:defRPr/>
            </a:pPr>
            <a:endParaRPr lang="en-US" sz="800">
              <a:solidFill>
                <a:schemeClr val="bg1"/>
              </a:solidFill>
              <a:latin typeface="Ericsson Capital TT" pitchFamily="2" charset="0"/>
            </a:endParaRPr>
          </a:p>
          <a:p>
            <a:pPr algn="r" eaLnBrk="1" hangingPunct="1">
              <a:defRPr/>
            </a:pPr>
            <a:endParaRPr lang="en-US" sz="800">
              <a:solidFill>
                <a:schemeClr val="bg1"/>
              </a:solidFill>
              <a:latin typeface="Ericsson Capital TT" pitchFamily="2" charset="0"/>
            </a:endParaRPr>
          </a:p>
          <a:p>
            <a:pPr algn="r" eaLnBrk="1" hangingPunct="1">
              <a:defRPr/>
            </a:pPr>
            <a:endParaRPr lang="en-US" sz="1400">
              <a:solidFill>
                <a:schemeClr val="bg1"/>
              </a:solidFill>
            </a:endParaRPr>
          </a:p>
          <a:p>
            <a:pPr algn="r" eaLnBrk="1" hangingPunct="1">
              <a:defRPr/>
            </a:pPr>
            <a:r>
              <a:rPr lang="en-US" sz="120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1027" name="Econ2011" descr="ECON_RGB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  <a:defRPr/>
            </a:pPr>
            <a:r>
              <a:rPr lang="en-US" sz="800" b="0" i="0" u="none">
                <a:solidFill>
                  <a:srgbClr val="87888A"/>
                </a:solidFill>
              </a:rPr>
              <a:t>VoLTE Interworking  |  Ericsson Internal  |  © Ericsson AB 2013  |  2015-05-22  |  Page </a:t>
            </a:r>
            <a:fld id="{85C40D1C-7F82-4927-98E7-DE4B7A8966C2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r>
              <a:rPr lang="en-US" sz="800" b="0" i="0" u="none">
                <a:solidFill>
                  <a:srgbClr val="87888A"/>
                </a:solidFill>
              </a:rPr>
              <a:t> (129)</a:t>
            </a:r>
          </a:p>
        </p:txBody>
      </p:sp>
      <p:sp>
        <p:nvSpPr>
          <p:cNvPr id="1029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228"/>
            <a:ext cx="11135784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30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3" y="239713"/>
            <a:ext cx="9992784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46" r:id="rId2"/>
    <p:sldLayoutId id="2147483947" r:id="rId3"/>
    <p:sldLayoutId id="2147483948" r:id="rId4"/>
    <p:sldLayoutId id="2147483949" r:id="rId5"/>
    <p:sldLayoutId id="2147483950" r:id="rId6"/>
    <p:sldLayoutId id="2147483951" r:id="rId7"/>
    <p:sldLayoutId id="2147483952" r:id="rId8"/>
    <p:sldLayoutId id="2147483953" r:id="rId9"/>
    <p:sldLayoutId id="2147483954" r:id="rId10"/>
    <p:sldLayoutId id="2147483955" r:id="rId11"/>
  </p:sldLayoutIdLst>
  <p:hf sldNum="0" hdr="0" ftr="0" dt="0"/>
  <p:txStyles>
    <p:titleStyle>
      <a:lvl1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176213" indent="-176213" algn="l" rtl="0" eaLnBrk="0" fontAlgn="base" hangingPunct="0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0" fontAlgn="base" hangingPunct="0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880015D-13C3-44A3-996B-10B2F7705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575E5F-87E2-4A13-9113-B47BDAE642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E3407D-C95A-40F9-A315-95714F9975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9A910-7E3D-41E0-B66C-3811505CD3F0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B429D5-D297-4D55-AA7D-AD14A024BB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DA4087-6DC8-451B-8208-81A24CACFD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A6E5E-E561-41C5-AF26-9D6912022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664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2" r:id="rId5"/>
    <p:sldLayoutId id="2147483963" r:id="rId6"/>
    <p:sldLayoutId id="2147483964" r:id="rId7"/>
    <p:sldLayoutId id="2147483965" r:id="rId8"/>
    <p:sldLayoutId id="2147483966" r:id="rId9"/>
    <p:sldLayoutId id="2147483967" r:id="rId10"/>
    <p:sldLayoutId id="214748396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SRVCC Alerting and call forwarding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9436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799BC-BA69-4EC5-A588-8BE22F107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933" y="239713"/>
            <a:ext cx="9992784" cy="1085850"/>
          </a:xfrm>
        </p:spPr>
        <p:txBody>
          <a:bodyPr/>
          <a:lstStyle/>
          <a:p>
            <a:r>
              <a:rPr lang="sv-SE" dirty="0" err="1"/>
              <a:t>Alerting</a:t>
            </a:r>
            <a:r>
              <a:rPr lang="sv-SE" dirty="0"/>
              <a:t> SRVCC CFNR </a:t>
            </a:r>
            <a:r>
              <a:rPr lang="sv-SE" dirty="0" err="1"/>
              <a:t>interaction</a:t>
            </a:r>
            <a:endParaRPr lang="en-GB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21035A-C9D7-4F29-A2D4-E401FCD34B54}"/>
              </a:ext>
            </a:extLst>
          </p:cNvPr>
          <p:cNvCxnSpPr>
            <a:cxnSpLocks/>
          </p:cNvCxnSpPr>
          <p:nvPr/>
        </p:nvCxnSpPr>
        <p:spPr bwMode="auto">
          <a:xfrm>
            <a:off x="1055440" y="1763815"/>
            <a:ext cx="0" cy="4500500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E030EC6-D9DD-4352-ACC6-EF73B7A5FA72}"/>
              </a:ext>
            </a:extLst>
          </p:cNvPr>
          <p:cNvCxnSpPr>
            <a:cxnSpLocks/>
          </p:cNvCxnSpPr>
          <p:nvPr/>
        </p:nvCxnSpPr>
        <p:spPr bwMode="auto">
          <a:xfrm>
            <a:off x="1479393" y="1724710"/>
            <a:ext cx="26097" cy="4539605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2DB6DFF-8A37-4935-A3D4-E984BD52B900}"/>
              </a:ext>
            </a:extLst>
          </p:cNvPr>
          <p:cNvCxnSpPr>
            <a:cxnSpLocks/>
            <a:stCxn id="14" idx="2"/>
          </p:cNvCxnSpPr>
          <p:nvPr/>
        </p:nvCxnSpPr>
        <p:spPr bwMode="auto">
          <a:xfrm>
            <a:off x="2563108" y="1523783"/>
            <a:ext cx="0" cy="4740532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2233025-0658-4DB0-BFF2-1BF59C48021C}"/>
              </a:ext>
            </a:extLst>
          </p:cNvPr>
          <p:cNvCxnSpPr>
            <a:cxnSpLocks/>
            <a:stCxn id="16" idx="2"/>
          </p:cNvCxnSpPr>
          <p:nvPr/>
        </p:nvCxnSpPr>
        <p:spPr bwMode="auto">
          <a:xfrm>
            <a:off x="4295800" y="1624246"/>
            <a:ext cx="12982" cy="4640069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E6B33193-0C94-4CAB-8C84-457C793511D3}"/>
              </a:ext>
            </a:extLst>
          </p:cNvPr>
          <p:cNvSpPr/>
          <p:nvPr/>
        </p:nvSpPr>
        <p:spPr bwMode="auto">
          <a:xfrm>
            <a:off x="965430" y="1151441"/>
            <a:ext cx="675075" cy="348243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UE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0AA1E9B-0D6A-44B2-85A0-EB18E7B29E58}"/>
              </a:ext>
            </a:extLst>
          </p:cNvPr>
          <p:cNvSpPr/>
          <p:nvPr/>
        </p:nvSpPr>
        <p:spPr bwMode="auto">
          <a:xfrm>
            <a:off x="1302967" y="1503050"/>
            <a:ext cx="337538" cy="22166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AD4E21E-D08E-4E9E-9347-3FB3581E569B}"/>
              </a:ext>
            </a:extLst>
          </p:cNvPr>
          <p:cNvSpPr/>
          <p:nvPr/>
        </p:nvSpPr>
        <p:spPr bwMode="auto">
          <a:xfrm>
            <a:off x="965429" y="1503050"/>
            <a:ext cx="337538" cy="22166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CS</a:t>
            </a:r>
            <a:endParaRPr kumimoji="0" lang="en-GB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3511666-3D88-4E20-A282-5C2BB280AA62}"/>
              </a:ext>
            </a:extLst>
          </p:cNvPr>
          <p:cNvSpPr/>
          <p:nvPr/>
        </p:nvSpPr>
        <p:spPr bwMode="auto">
          <a:xfrm>
            <a:off x="1302966" y="1499684"/>
            <a:ext cx="337538" cy="225026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600" dirty="0"/>
              <a:t>P</a:t>
            </a:r>
            <a:r>
              <a:rPr kumimoji="0" lang="sv-S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</a:t>
            </a:r>
            <a:endParaRPr kumimoji="0" lang="en-GB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AB7B20F-17DE-4E17-BAC5-45066C90B743}"/>
              </a:ext>
            </a:extLst>
          </p:cNvPr>
          <p:cNvSpPr/>
          <p:nvPr/>
        </p:nvSpPr>
        <p:spPr bwMode="auto">
          <a:xfrm>
            <a:off x="2225570" y="1175540"/>
            <a:ext cx="675075" cy="348243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MSC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0F7EA9C-7501-4B89-9E0C-06E479E28AB0}"/>
              </a:ext>
            </a:extLst>
          </p:cNvPr>
          <p:cNvSpPr/>
          <p:nvPr/>
        </p:nvSpPr>
        <p:spPr bwMode="auto">
          <a:xfrm>
            <a:off x="3857001" y="1075076"/>
            <a:ext cx="877597" cy="54917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/>
              <a:t>P-CSCF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/ATCF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6683D36-3EB3-420F-A009-2563BD159EF9}"/>
              </a:ext>
            </a:extLst>
          </p:cNvPr>
          <p:cNvCxnSpPr>
            <a:cxnSpLocks/>
            <a:stCxn id="19" idx="2"/>
          </p:cNvCxnSpPr>
          <p:nvPr/>
        </p:nvCxnSpPr>
        <p:spPr bwMode="auto">
          <a:xfrm flipH="1">
            <a:off x="6751467" y="1643799"/>
            <a:ext cx="3894" cy="4620516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B603614E-87A5-4FA6-9041-9646C4A9B39A}"/>
              </a:ext>
            </a:extLst>
          </p:cNvPr>
          <p:cNvSpPr/>
          <p:nvPr/>
        </p:nvSpPr>
        <p:spPr bwMode="auto">
          <a:xfrm>
            <a:off x="6316562" y="1094629"/>
            <a:ext cx="877597" cy="54917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SCC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AS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8410FDA-79B7-4634-A4E1-4BF940C6D233}"/>
              </a:ext>
            </a:extLst>
          </p:cNvPr>
          <p:cNvCxnSpPr>
            <a:cxnSpLocks/>
            <a:stCxn id="21" idx="2"/>
          </p:cNvCxnSpPr>
          <p:nvPr/>
        </p:nvCxnSpPr>
        <p:spPr bwMode="auto">
          <a:xfrm flipH="1">
            <a:off x="9958159" y="1643799"/>
            <a:ext cx="1" cy="4620516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CB413CE8-B2E3-409B-9559-77C6EDF8A738}"/>
              </a:ext>
            </a:extLst>
          </p:cNvPr>
          <p:cNvSpPr/>
          <p:nvPr/>
        </p:nvSpPr>
        <p:spPr bwMode="auto">
          <a:xfrm>
            <a:off x="9519361" y="1094629"/>
            <a:ext cx="877597" cy="54917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/>
              <a:t>UE2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0081D96-C028-4777-92C7-A64EAAB3792B}"/>
              </a:ext>
            </a:extLst>
          </p:cNvPr>
          <p:cNvCxnSpPr/>
          <p:nvPr/>
        </p:nvCxnSpPr>
        <p:spPr bwMode="auto">
          <a:xfrm>
            <a:off x="1471735" y="1943835"/>
            <a:ext cx="2824065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4C5229D0-9E08-4413-BF9E-8DD5C299AB49}"/>
              </a:ext>
            </a:extLst>
          </p:cNvPr>
          <p:cNvSpPr txBox="1"/>
          <p:nvPr/>
        </p:nvSpPr>
        <p:spPr>
          <a:xfrm>
            <a:off x="1416801" y="1583795"/>
            <a:ext cx="28550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INVITE(AMR WB 104, AMR 102)</a:t>
            </a:r>
            <a:endParaRPr lang="en-GB" sz="1400" dirty="0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A76846E-EEAE-4E7E-AFD4-1A94C239A072}"/>
              </a:ext>
            </a:extLst>
          </p:cNvPr>
          <p:cNvCxnSpPr>
            <a:cxnSpLocks/>
          </p:cNvCxnSpPr>
          <p:nvPr/>
        </p:nvCxnSpPr>
        <p:spPr bwMode="auto">
          <a:xfrm>
            <a:off x="4271813" y="1988840"/>
            <a:ext cx="2483547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EA269C5D-4D34-4D34-9745-8379B9365FF6}"/>
              </a:ext>
            </a:extLst>
          </p:cNvPr>
          <p:cNvSpPr txBox="1"/>
          <p:nvPr/>
        </p:nvSpPr>
        <p:spPr>
          <a:xfrm>
            <a:off x="4734598" y="1669250"/>
            <a:ext cx="16273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INVITE (104, 102)</a:t>
            </a:r>
            <a:endParaRPr lang="en-GB" sz="1400" dirty="0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2E3C0CB-B6F4-47DF-A6D1-761FA1CAF5A1}"/>
              </a:ext>
            </a:extLst>
          </p:cNvPr>
          <p:cNvCxnSpPr>
            <a:cxnSpLocks/>
          </p:cNvCxnSpPr>
          <p:nvPr/>
        </p:nvCxnSpPr>
        <p:spPr bwMode="auto">
          <a:xfrm>
            <a:off x="6755360" y="2078850"/>
            <a:ext cx="3202799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CA11AC42-7377-4A90-BB6E-B04178622E2E}"/>
              </a:ext>
            </a:extLst>
          </p:cNvPr>
          <p:cNvSpPr txBox="1"/>
          <p:nvPr/>
        </p:nvSpPr>
        <p:spPr>
          <a:xfrm>
            <a:off x="7194158" y="1703298"/>
            <a:ext cx="16273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INVITE (104, 102)</a:t>
            </a:r>
            <a:endParaRPr lang="en-GB" sz="1400" dirty="0"/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A264DFCC-5035-47A0-8BFF-FA375CF189FE}"/>
              </a:ext>
            </a:extLst>
          </p:cNvPr>
          <p:cNvCxnSpPr>
            <a:cxnSpLocks/>
          </p:cNvCxnSpPr>
          <p:nvPr/>
        </p:nvCxnSpPr>
        <p:spPr bwMode="auto">
          <a:xfrm flipH="1">
            <a:off x="6755360" y="2423892"/>
            <a:ext cx="3202800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F293F20D-9A8C-43E7-9BFD-80C42FAB23A1}"/>
              </a:ext>
            </a:extLst>
          </p:cNvPr>
          <p:cNvSpPr txBox="1"/>
          <p:nvPr/>
        </p:nvSpPr>
        <p:spPr>
          <a:xfrm>
            <a:off x="7237595" y="2097483"/>
            <a:ext cx="17475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183 (AMR-WB 104)</a:t>
            </a:r>
            <a:endParaRPr lang="en-GB" sz="1400" dirty="0"/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F0AC9991-9150-4333-83C8-F031C24AF543}"/>
              </a:ext>
            </a:extLst>
          </p:cNvPr>
          <p:cNvCxnSpPr>
            <a:cxnSpLocks/>
          </p:cNvCxnSpPr>
          <p:nvPr/>
        </p:nvCxnSpPr>
        <p:spPr bwMode="auto">
          <a:xfrm flipH="1">
            <a:off x="4295800" y="2483895"/>
            <a:ext cx="2459560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F3AAE63A-B53E-4131-92A9-5F1ABD146F2A}"/>
              </a:ext>
            </a:extLst>
          </p:cNvPr>
          <p:cNvSpPr txBox="1"/>
          <p:nvPr/>
        </p:nvSpPr>
        <p:spPr>
          <a:xfrm>
            <a:off x="4576986" y="2119300"/>
            <a:ext cx="17475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183 (AMR-WB 104)</a:t>
            </a:r>
            <a:endParaRPr lang="en-GB" sz="1400" dirty="0"/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CDF95A87-E096-4774-BF7A-645E28385EBF}"/>
              </a:ext>
            </a:extLst>
          </p:cNvPr>
          <p:cNvCxnSpPr>
            <a:cxnSpLocks/>
          </p:cNvCxnSpPr>
          <p:nvPr/>
        </p:nvCxnSpPr>
        <p:spPr bwMode="auto">
          <a:xfrm flipH="1">
            <a:off x="1505490" y="2528900"/>
            <a:ext cx="2766323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E558AEC9-8286-4C94-B7E3-D9FF08E3859A}"/>
              </a:ext>
            </a:extLst>
          </p:cNvPr>
          <p:cNvSpPr txBox="1"/>
          <p:nvPr/>
        </p:nvSpPr>
        <p:spPr>
          <a:xfrm>
            <a:off x="1599612" y="2211161"/>
            <a:ext cx="17475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183 (AMR-WB 104)</a:t>
            </a:r>
            <a:endParaRPr lang="en-GB" sz="14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6AF45B2-3B94-4F16-9F9E-2FC06621E038}"/>
              </a:ext>
            </a:extLst>
          </p:cNvPr>
          <p:cNvSpPr/>
          <p:nvPr/>
        </p:nvSpPr>
        <p:spPr bwMode="auto">
          <a:xfrm>
            <a:off x="830415" y="2843935"/>
            <a:ext cx="2700300" cy="40504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600" dirty="0"/>
              <a:t>SRVCC </a:t>
            </a:r>
            <a:r>
              <a:rPr lang="sv-SE" sz="1600" dirty="0" err="1"/>
              <a:t>occurs</a:t>
            </a:r>
            <a:endParaRPr kumimoji="0" lang="en-GB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90DAA842-411F-4883-B1E7-9B511CED3544}"/>
              </a:ext>
            </a:extLst>
          </p:cNvPr>
          <p:cNvCxnSpPr>
            <a:cxnSpLocks/>
          </p:cNvCxnSpPr>
          <p:nvPr/>
        </p:nvCxnSpPr>
        <p:spPr bwMode="auto">
          <a:xfrm>
            <a:off x="2563108" y="3654025"/>
            <a:ext cx="1732692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31EFB471-2D02-46E4-A07F-0938BD38CA94}"/>
              </a:ext>
            </a:extLst>
          </p:cNvPr>
          <p:cNvSpPr txBox="1"/>
          <p:nvPr/>
        </p:nvSpPr>
        <p:spPr>
          <a:xfrm>
            <a:off x="2540605" y="3387870"/>
            <a:ext cx="179728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INVITE STN-SR</a:t>
            </a:r>
          </a:p>
          <a:p>
            <a:r>
              <a:rPr lang="sv-SE" sz="1100" dirty="0"/>
              <a:t>(AMR WB 120, AMR 121)</a:t>
            </a:r>
            <a:endParaRPr lang="en-GB" sz="11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4C9BE8B-C62A-4A54-900A-DB3286B91BE5}"/>
              </a:ext>
            </a:extLst>
          </p:cNvPr>
          <p:cNvSpPr txBox="1"/>
          <p:nvPr/>
        </p:nvSpPr>
        <p:spPr>
          <a:xfrm>
            <a:off x="4503647" y="3682715"/>
            <a:ext cx="148149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INVITE STN-SR</a:t>
            </a:r>
          </a:p>
          <a:p>
            <a:r>
              <a:rPr lang="sv-SE" sz="1100" dirty="0"/>
              <a:t>(AMR WB 104)</a:t>
            </a:r>
            <a:endParaRPr lang="en-GB" sz="1100" dirty="0"/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D7AAA372-C09A-4432-8C93-9224B88F3EDA}"/>
              </a:ext>
            </a:extLst>
          </p:cNvPr>
          <p:cNvCxnSpPr>
            <a:cxnSpLocks/>
          </p:cNvCxnSpPr>
          <p:nvPr/>
        </p:nvCxnSpPr>
        <p:spPr bwMode="auto">
          <a:xfrm>
            <a:off x="4308782" y="3921242"/>
            <a:ext cx="2446578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E02FEA1B-2CEE-445F-B2F8-0C1BE076DB45}"/>
              </a:ext>
            </a:extLst>
          </p:cNvPr>
          <p:cNvSpPr/>
          <p:nvPr/>
        </p:nvSpPr>
        <p:spPr bwMode="auto">
          <a:xfrm>
            <a:off x="7525581" y="4031540"/>
            <a:ext cx="2700300" cy="40504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600" dirty="0"/>
              <a:t>CFNR </a:t>
            </a:r>
            <a:r>
              <a:rPr lang="sv-SE" sz="1600" dirty="0" err="1"/>
              <a:t>occurs</a:t>
            </a:r>
            <a:endParaRPr lang="sv-SE" sz="1600" dirty="0"/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8687E8C2-A3FB-42B3-B07E-F786AC90F74A}"/>
              </a:ext>
            </a:extLst>
          </p:cNvPr>
          <p:cNvCxnSpPr>
            <a:cxnSpLocks/>
            <a:stCxn id="52" idx="2"/>
          </p:cNvCxnSpPr>
          <p:nvPr/>
        </p:nvCxnSpPr>
        <p:spPr bwMode="auto">
          <a:xfrm>
            <a:off x="11035446" y="1643799"/>
            <a:ext cx="0" cy="4620516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" name="Rectangle 51">
            <a:extLst>
              <a:ext uri="{FF2B5EF4-FFF2-40B4-BE49-F238E27FC236}">
                <a16:creationId xmlns:a16="http://schemas.microsoft.com/office/drawing/2014/main" id="{DDCDF567-6717-4A64-879D-924D59C82A34}"/>
              </a:ext>
            </a:extLst>
          </p:cNvPr>
          <p:cNvSpPr/>
          <p:nvPr/>
        </p:nvSpPr>
        <p:spPr bwMode="auto">
          <a:xfrm>
            <a:off x="10596647" y="1094629"/>
            <a:ext cx="877597" cy="54917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/>
              <a:t>UE3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21BCAE8F-6213-4D3F-84E7-7B0DD00BBBCA}"/>
              </a:ext>
            </a:extLst>
          </p:cNvPr>
          <p:cNvCxnSpPr>
            <a:cxnSpLocks/>
          </p:cNvCxnSpPr>
          <p:nvPr/>
        </p:nvCxnSpPr>
        <p:spPr bwMode="auto">
          <a:xfrm flipV="1">
            <a:off x="8821527" y="4834378"/>
            <a:ext cx="2213919" cy="8965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7B1A7F5-D64F-4F37-B649-46C2A3148A38}"/>
              </a:ext>
            </a:extLst>
          </p:cNvPr>
          <p:cNvSpPr txBox="1"/>
          <p:nvPr/>
        </p:nvSpPr>
        <p:spPr>
          <a:xfrm>
            <a:off x="9304710" y="4419110"/>
            <a:ext cx="16273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INVITE (104, 102)</a:t>
            </a:r>
            <a:endParaRPr lang="en-GB" sz="1400" dirty="0"/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C651EBFC-9446-4B4D-A9D3-919DEA7F8CA9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755360" y="5131932"/>
            <a:ext cx="4280087" cy="18632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12D2BF30-EE62-46B2-B875-EBD71B1602CC}"/>
              </a:ext>
            </a:extLst>
          </p:cNvPr>
          <p:cNvSpPr txBox="1"/>
          <p:nvPr/>
        </p:nvSpPr>
        <p:spPr>
          <a:xfrm>
            <a:off x="8314882" y="4824155"/>
            <a:ext cx="17475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183 (AMR 102)</a:t>
            </a:r>
            <a:endParaRPr lang="en-GB" sz="1400" dirty="0"/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7D1E70F-F80C-416B-BEFA-465E3F805C94}"/>
              </a:ext>
            </a:extLst>
          </p:cNvPr>
          <p:cNvCxnSpPr>
            <a:cxnSpLocks/>
            <a:stCxn id="48" idx="2"/>
          </p:cNvCxnSpPr>
          <p:nvPr/>
        </p:nvCxnSpPr>
        <p:spPr bwMode="auto">
          <a:xfrm>
            <a:off x="8795558" y="1643799"/>
            <a:ext cx="25969" cy="4620516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BCB44AC0-79F1-4768-810A-1237192A8BDA}"/>
              </a:ext>
            </a:extLst>
          </p:cNvPr>
          <p:cNvSpPr/>
          <p:nvPr/>
        </p:nvSpPr>
        <p:spPr bwMode="auto">
          <a:xfrm>
            <a:off x="8356759" y="1094629"/>
            <a:ext cx="877597" cy="54917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 err="1"/>
              <a:t>MMTel</a:t>
            </a:r>
            <a:endParaRPr kumimoji="0" lang="sv-SE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AS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82888555-EFF6-4DC6-9EAE-D9E9BD86CB29}"/>
              </a:ext>
            </a:extLst>
          </p:cNvPr>
          <p:cNvCxnSpPr>
            <a:cxnSpLocks/>
          </p:cNvCxnSpPr>
          <p:nvPr/>
        </p:nvCxnSpPr>
        <p:spPr bwMode="auto">
          <a:xfrm flipH="1">
            <a:off x="4308783" y="4464115"/>
            <a:ext cx="2446577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8A6C4245-6364-4D6D-ABC8-99227607A578}"/>
              </a:ext>
            </a:extLst>
          </p:cNvPr>
          <p:cNvSpPr txBox="1"/>
          <p:nvPr/>
        </p:nvSpPr>
        <p:spPr>
          <a:xfrm>
            <a:off x="4843461" y="4156338"/>
            <a:ext cx="17475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183 (AMR-WB 104)</a:t>
            </a:r>
            <a:endParaRPr lang="en-GB" sz="1400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4569FB2-E9E6-4AC2-8C48-EE08C5CC6FB9}"/>
              </a:ext>
            </a:extLst>
          </p:cNvPr>
          <p:cNvCxnSpPr>
            <a:cxnSpLocks/>
          </p:cNvCxnSpPr>
          <p:nvPr/>
        </p:nvCxnSpPr>
        <p:spPr bwMode="auto">
          <a:xfrm flipH="1">
            <a:off x="7762754" y="1151441"/>
            <a:ext cx="43436" cy="5112874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522D93E5-7875-4E8F-AC1B-781DF1E95EF9}"/>
              </a:ext>
            </a:extLst>
          </p:cNvPr>
          <p:cNvSpPr txBox="1"/>
          <p:nvPr/>
        </p:nvSpPr>
        <p:spPr>
          <a:xfrm>
            <a:off x="5739310" y="5974098"/>
            <a:ext cx="2434305" cy="8309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sv-SE" sz="1200" dirty="0" err="1"/>
              <a:t>Either</a:t>
            </a:r>
            <a:r>
              <a:rPr lang="sv-SE" sz="1200" dirty="0"/>
              <a:t> </a:t>
            </a:r>
            <a:r>
              <a:rPr lang="sv-SE" sz="1200" dirty="0" err="1"/>
              <a:t>ensure</a:t>
            </a:r>
            <a:r>
              <a:rPr lang="sv-SE" sz="1200" dirty="0"/>
              <a:t> </a:t>
            </a:r>
            <a:r>
              <a:rPr lang="sv-SE" sz="1200" dirty="0" err="1"/>
              <a:t>that</a:t>
            </a:r>
            <a:r>
              <a:rPr lang="sv-SE" sz="1200" dirty="0"/>
              <a:t> the INVITE </a:t>
            </a:r>
            <a:r>
              <a:rPr lang="sv-SE" sz="1200" dirty="0" err="1"/>
              <a:t>due</a:t>
            </a:r>
            <a:r>
              <a:rPr lang="sv-SE" sz="1200" dirty="0"/>
              <a:t> to STN-SR </a:t>
            </a:r>
            <a:r>
              <a:rPr lang="sv-SE" sz="1200" dirty="0" err="1"/>
              <a:t>can</a:t>
            </a:r>
            <a:r>
              <a:rPr lang="sv-SE" sz="1200" dirty="0"/>
              <a:t> be </a:t>
            </a:r>
            <a:r>
              <a:rPr lang="sv-SE" sz="1200" dirty="0" err="1"/>
              <a:t>responded</a:t>
            </a:r>
            <a:r>
              <a:rPr lang="sv-SE" sz="1200" dirty="0"/>
              <a:t>, or </a:t>
            </a:r>
            <a:r>
              <a:rPr lang="sv-SE" sz="1200" dirty="0" err="1"/>
              <a:t>await</a:t>
            </a:r>
            <a:r>
              <a:rPr lang="sv-SE" sz="1200" dirty="0"/>
              <a:t> </a:t>
            </a:r>
          </a:p>
          <a:p>
            <a:r>
              <a:rPr lang="sv-SE" sz="1200" dirty="0"/>
              <a:t>200 (OK) and </a:t>
            </a:r>
            <a:r>
              <a:rPr lang="sv-SE" sz="1200" dirty="0" err="1"/>
              <a:t>renegotiate</a:t>
            </a:r>
            <a:endParaRPr lang="en-GB" sz="1200" dirty="0"/>
          </a:p>
        </p:txBody>
      </p: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91E5CF0-ECBF-4BDA-9A7B-FBD37EDFFB5C}"/>
              </a:ext>
            </a:extLst>
          </p:cNvPr>
          <p:cNvCxnSpPr>
            <a:cxnSpLocks/>
          </p:cNvCxnSpPr>
          <p:nvPr/>
        </p:nvCxnSpPr>
        <p:spPr bwMode="auto">
          <a:xfrm flipH="1">
            <a:off x="2563109" y="4615280"/>
            <a:ext cx="1745673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3D2B4B68-5D96-4E5F-AFAC-0BEF14EFB626}"/>
              </a:ext>
            </a:extLst>
          </p:cNvPr>
          <p:cNvSpPr txBox="1"/>
          <p:nvPr/>
        </p:nvSpPr>
        <p:spPr>
          <a:xfrm>
            <a:off x="2551350" y="4282696"/>
            <a:ext cx="17475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183 (AMR-WB 104)</a:t>
            </a:r>
            <a:endParaRPr lang="en-GB" sz="1400" dirty="0"/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9ABA8ADB-27BF-4C31-937C-2413EA8C6053}"/>
              </a:ext>
            </a:extLst>
          </p:cNvPr>
          <p:cNvCxnSpPr>
            <a:cxnSpLocks/>
          </p:cNvCxnSpPr>
          <p:nvPr/>
        </p:nvCxnSpPr>
        <p:spPr bwMode="auto">
          <a:xfrm>
            <a:off x="6755359" y="5423736"/>
            <a:ext cx="4280086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66C6EFA8-B94F-415F-80C0-27CDBE673C80}"/>
              </a:ext>
            </a:extLst>
          </p:cNvPr>
          <p:cNvSpPr txBox="1"/>
          <p:nvPr/>
        </p:nvSpPr>
        <p:spPr>
          <a:xfrm>
            <a:off x="8127902" y="5191453"/>
            <a:ext cx="12715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PRACK (104)</a:t>
            </a:r>
            <a:endParaRPr lang="en-GB" sz="1400" dirty="0"/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976116DF-C3AC-4F66-9386-F42CCCF93C46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755359" y="5772402"/>
            <a:ext cx="4280087" cy="18632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86203C72-F605-475A-AF10-F8FD8F33C4D9}"/>
              </a:ext>
            </a:extLst>
          </p:cNvPr>
          <p:cNvSpPr txBox="1"/>
          <p:nvPr/>
        </p:nvSpPr>
        <p:spPr>
          <a:xfrm>
            <a:off x="7366593" y="5493385"/>
            <a:ext cx="28683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488 Not Acceptable </a:t>
            </a:r>
            <a:r>
              <a:rPr lang="sv-SE" sz="1400" dirty="0" err="1"/>
              <a:t>Here</a:t>
            </a:r>
            <a:endParaRPr lang="en-GB" sz="1400" dirty="0"/>
          </a:p>
        </p:txBody>
      </p: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C359EF5C-144C-4570-A498-625A84087CFC}"/>
              </a:ext>
            </a:extLst>
          </p:cNvPr>
          <p:cNvCxnSpPr>
            <a:cxnSpLocks/>
          </p:cNvCxnSpPr>
          <p:nvPr/>
        </p:nvCxnSpPr>
        <p:spPr bwMode="auto">
          <a:xfrm flipH="1">
            <a:off x="4281541" y="5886904"/>
            <a:ext cx="2459560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A99B104B-663D-408E-A648-DD9C7F11F2C3}"/>
              </a:ext>
            </a:extLst>
          </p:cNvPr>
          <p:cNvSpPr txBox="1"/>
          <p:nvPr/>
        </p:nvSpPr>
        <p:spPr>
          <a:xfrm>
            <a:off x="4562727" y="5522309"/>
            <a:ext cx="17475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183 (AMR-WB 104)</a:t>
            </a:r>
            <a:endParaRPr lang="en-GB" sz="1400" dirty="0"/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8C28418C-513D-46E0-BC82-67D56CF518D6}"/>
              </a:ext>
            </a:extLst>
          </p:cNvPr>
          <p:cNvCxnSpPr/>
          <p:nvPr/>
        </p:nvCxnSpPr>
        <p:spPr bwMode="auto">
          <a:xfrm flipH="1">
            <a:off x="5109318" y="5377757"/>
            <a:ext cx="727474" cy="782320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2C8641D3-7C02-449D-965B-A73947282D22}"/>
              </a:ext>
            </a:extLst>
          </p:cNvPr>
          <p:cNvCxnSpPr>
            <a:cxnSpLocks/>
          </p:cNvCxnSpPr>
          <p:nvPr/>
        </p:nvCxnSpPr>
        <p:spPr bwMode="auto">
          <a:xfrm>
            <a:off x="5161991" y="5400227"/>
            <a:ext cx="708984" cy="774078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571398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799BC-BA69-4EC5-A588-8BE22F107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933" y="239713"/>
            <a:ext cx="9992784" cy="1085850"/>
          </a:xfrm>
        </p:spPr>
        <p:txBody>
          <a:bodyPr/>
          <a:lstStyle/>
          <a:p>
            <a:r>
              <a:rPr lang="sv-SE" dirty="0"/>
              <a:t>Sol. 1 </a:t>
            </a:r>
            <a:r>
              <a:rPr lang="sv-SE" dirty="0" err="1"/>
              <a:t>Add</a:t>
            </a:r>
            <a:r>
              <a:rPr lang="sv-SE" dirty="0"/>
              <a:t> </a:t>
            </a:r>
            <a:r>
              <a:rPr lang="sv-SE" dirty="0" err="1"/>
              <a:t>codecs</a:t>
            </a:r>
            <a:r>
              <a:rPr lang="sv-SE" dirty="0"/>
              <a:t> from original offer</a:t>
            </a:r>
            <a:endParaRPr lang="en-GB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21035A-C9D7-4F29-A2D4-E401FCD34B54}"/>
              </a:ext>
            </a:extLst>
          </p:cNvPr>
          <p:cNvCxnSpPr>
            <a:cxnSpLocks/>
          </p:cNvCxnSpPr>
          <p:nvPr/>
        </p:nvCxnSpPr>
        <p:spPr bwMode="auto">
          <a:xfrm>
            <a:off x="1055440" y="1763815"/>
            <a:ext cx="0" cy="4500500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E030EC6-D9DD-4352-ACC6-EF73B7A5FA72}"/>
              </a:ext>
            </a:extLst>
          </p:cNvPr>
          <p:cNvCxnSpPr>
            <a:cxnSpLocks/>
          </p:cNvCxnSpPr>
          <p:nvPr/>
        </p:nvCxnSpPr>
        <p:spPr bwMode="auto">
          <a:xfrm>
            <a:off x="1479393" y="1724710"/>
            <a:ext cx="26097" cy="4539605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2DB6DFF-8A37-4935-A3D4-E984BD52B900}"/>
              </a:ext>
            </a:extLst>
          </p:cNvPr>
          <p:cNvCxnSpPr>
            <a:cxnSpLocks/>
            <a:stCxn id="14" idx="2"/>
          </p:cNvCxnSpPr>
          <p:nvPr/>
        </p:nvCxnSpPr>
        <p:spPr bwMode="auto">
          <a:xfrm>
            <a:off x="2563108" y="1523783"/>
            <a:ext cx="0" cy="4740532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2233025-0658-4DB0-BFF2-1BF59C48021C}"/>
              </a:ext>
            </a:extLst>
          </p:cNvPr>
          <p:cNvCxnSpPr>
            <a:cxnSpLocks/>
            <a:stCxn id="16" idx="2"/>
          </p:cNvCxnSpPr>
          <p:nvPr/>
        </p:nvCxnSpPr>
        <p:spPr bwMode="auto">
          <a:xfrm>
            <a:off x="4295800" y="1624246"/>
            <a:ext cx="12982" cy="4640069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E6B33193-0C94-4CAB-8C84-457C793511D3}"/>
              </a:ext>
            </a:extLst>
          </p:cNvPr>
          <p:cNvSpPr/>
          <p:nvPr/>
        </p:nvSpPr>
        <p:spPr bwMode="auto">
          <a:xfrm>
            <a:off x="965430" y="1151441"/>
            <a:ext cx="675075" cy="348243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UE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0AA1E9B-0D6A-44B2-85A0-EB18E7B29E58}"/>
              </a:ext>
            </a:extLst>
          </p:cNvPr>
          <p:cNvSpPr/>
          <p:nvPr/>
        </p:nvSpPr>
        <p:spPr bwMode="auto">
          <a:xfrm>
            <a:off x="1302967" y="1503050"/>
            <a:ext cx="337538" cy="22166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AD4E21E-D08E-4E9E-9347-3FB3581E569B}"/>
              </a:ext>
            </a:extLst>
          </p:cNvPr>
          <p:cNvSpPr/>
          <p:nvPr/>
        </p:nvSpPr>
        <p:spPr bwMode="auto">
          <a:xfrm>
            <a:off x="965429" y="1503050"/>
            <a:ext cx="337538" cy="22166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CS</a:t>
            </a:r>
            <a:endParaRPr kumimoji="0" lang="en-GB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3511666-3D88-4E20-A282-5C2BB280AA62}"/>
              </a:ext>
            </a:extLst>
          </p:cNvPr>
          <p:cNvSpPr/>
          <p:nvPr/>
        </p:nvSpPr>
        <p:spPr bwMode="auto">
          <a:xfrm>
            <a:off x="1302966" y="1499684"/>
            <a:ext cx="337538" cy="225026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600" dirty="0"/>
              <a:t>P</a:t>
            </a:r>
            <a:r>
              <a:rPr kumimoji="0" lang="sv-S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</a:t>
            </a:r>
            <a:endParaRPr kumimoji="0" lang="en-GB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AB7B20F-17DE-4E17-BAC5-45066C90B743}"/>
              </a:ext>
            </a:extLst>
          </p:cNvPr>
          <p:cNvSpPr/>
          <p:nvPr/>
        </p:nvSpPr>
        <p:spPr bwMode="auto">
          <a:xfrm>
            <a:off x="2225570" y="1175540"/>
            <a:ext cx="675075" cy="348243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MSC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0F7EA9C-7501-4B89-9E0C-06E479E28AB0}"/>
              </a:ext>
            </a:extLst>
          </p:cNvPr>
          <p:cNvSpPr/>
          <p:nvPr/>
        </p:nvSpPr>
        <p:spPr bwMode="auto">
          <a:xfrm>
            <a:off x="3857001" y="1075076"/>
            <a:ext cx="877597" cy="54917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/>
              <a:t>P-CSCF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/ATCF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6683D36-3EB3-420F-A009-2563BD159EF9}"/>
              </a:ext>
            </a:extLst>
          </p:cNvPr>
          <p:cNvCxnSpPr>
            <a:cxnSpLocks/>
            <a:stCxn id="19" idx="2"/>
          </p:cNvCxnSpPr>
          <p:nvPr/>
        </p:nvCxnSpPr>
        <p:spPr bwMode="auto">
          <a:xfrm flipH="1">
            <a:off x="6751467" y="1643799"/>
            <a:ext cx="3894" cy="4620516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B603614E-87A5-4FA6-9041-9646C4A9B39A}"/>
              </a:ext>
            </a:extLst>
          </p:cNvPr>
          <p:cNvSpPr/>
          <p:nvPr/>
        </p:nvSpPr>
        <p:spPr bwMode="auto">
          <a:xfrm>
            <a:off x="6316562" y="1094629"/>
            <a:ext cx="877597" cy="54917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SCC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AS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8410FDA-79B7-4634-A4E1-4BF940C6D233}"/>
              </a:ext>
            </a:extLst>
          </p:cNvPr>
          <p:cNvCxnSpPr>
            <a:cxnSpLocks/>
            <a:stCxn id="21" idx="2"/>
          </p:cNvCxnSpPr>
          <p:nvPr/>
        </p:nvCxnSpPr>
        <p:spPr bwMode="auto">
          <a:xfrm flipH="1">
            <a:off x="9958159" y="1643799"/>
            <a:ext cx="1" cy="4620516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CB413CE8-B2E3-409B-9559-77C6EDF8A738}"/>
              </a:ext>
            </a:extLst>
          </p:cNvPr>
          <p:cNvSpPr/>
          <p:nvPr/>
        </p:nvSpPr>
        <p:spPr bwMode="auto">
          <a:xfrm>
            <a:off x="9519361" y="1094629"/>
            <a:ext cx="877597" cy="54917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/>
              <a:t>UE2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0081D96-C028-4777-92C7-A64EAAB3792B}"/>
              </a:ext>
            </a:extLst>
          </p:cNvPr>
          <p:cNvCxnSpPr/>
          <p:nvPr/>
        </p:nvCxnSpPr>
        <p:spPr bwMode="auto">
          <a:xfrm>
            <a:off x="1471735" y="1943835"/>
            <a:ext cx="2824065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4C5229D0-9E08-4413-BF9E-8DD5C299AB49}"/>
              </a:ext>
            </a:extLst>
          </p:cNvPr>
          <p:cNvSpPr txBox="1"/>
          <p:nvPr/>
        </p:nvSpPr>
        <p:spPr>
          <a:xfrm>
            <a:off x="1416801" y="1583795"/>
            <a:ext cx="28550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INVITE(AMR WB 104, AMR 102)</a:t>
            </a:r>
            <a:endParaRPr lang="en-GB" sz="1400" dirty="0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A76846E-EEAE-4E7E-AFD4-1A94C239A072}"/>
              </a:ext>
            </a:extLst>
          </p:cNvPr>
          <p:cNvCxnSpPr>
            <a:cxnSpLocks/>
          </p:cNvCxnSpPr>
          <p:nvPr/>
        </p:nvCxnSpPr>
        <p:spPr bwMode="auto">
          <a:xfrm>
            <a:off x="4271813" y="1988840"/>
            <a:ext cx="2483547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EA269C5D-4D34-4D34-9745-8379B9365FF6}"/>
              </a:ext>
            </a:extLst>
          </p:cNvPr>
          <p:cNvSpPr txBox="1"/>
          <p:nvPr/>
        </p:nvSpPr>
        <p:spPr>
          <a:xfrm>
            <a:off x="4734598" y="1669250"/>
            <a:ext cx="16273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INVITE (104, 102)</a:t>
            </a:r>
            <a:endParaRPr lang="en-GB" sz="1400" dirty="0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2E3C0CB-B6F4-47DF-A6D1-761FA1CAF5A1}"/>
              </a:ext>
            </a:extLst>
          </p:cNvPr>
          <p:cNvCxnSpPr>
            <a:cxnSpLocks/>
          </p:cNvCxnSpPr>
          <p:nvPr/>
        </p:nvCxnSpPr>
        <p:spPr bwMode="auto">
          <a:xfrm>
            <a:off x="6755360" y="2078850"/>
            <a:ext cx="3202799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CA11AC42-7377-4A90-BB6E-B04178622E2E}"/>
              </a:ext>
            </a:extLst>
          </p:cNvPr>
          <p:cNvSpPr txBox="1"/>
          <p:nvPr/>
        </p:nvSpPr>
        <p:spPr>
          <a:xfrm>
            <a:off x="7194158" y="1703298"/>
            <a:ext cx="16273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INVITE (104, 102)</a:t>
            </a:r>
            <a:endParaRPr lang="en-GB" sz="1400" dirty="0"/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A264DFCC-5035-47A0-8BFF-FA375CF189FE}"/>
              </a:ext>
            </a:extLst>
          </p:cNvPr>
          <p:cNvCxnSpPr>
            <a:cxnSpLocks/>
          </p:cNvCxnSpPr>
          <p:nvPr/>
        </p:nvCxnSpPr>
        <p:spPr bwMode="auto">
          <a:xfrm flipH="1">
            <a:off x="6755360" y="2423892"/>
            <a:ext cx="3202800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F293F20D-9A8C-43E7-9BFD-80C42FAB23A1}"/>
              </a:ext>
            </a:extLst>
          </p:cNvPr>
          <p:cNvSpPr txBox="1"/>
          <p:nvPr/>
        </p:nvSpPr>
        <p:spPr>
          <a:xfrm>
            <a:off x="7237595" y="2097483"/>
            <a:ext cx="17475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183 (AMR-WB 104)</a:t>
            </a:r>
            <a:endParaRPr lang="en-GB" sz="1400" dirty="0"/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F0AC9991-9150-4333-83C8-F031C24AF543}"/>
              </a:ext>
            </a:extLst>
          </p:cNvPr>
          <p:cNvCxnSpPr>
            <a:cxnSpLocks/>
          </p:cNvCxnSpPr>
          <p:nvPr/>
        </p:nvCxnSpPr>
        <p:spPr bwMode="auto">
          <a:xfrm flipH="1">
            <a:off x="4295800" y="2483895"/>
            <a:ext cx="2459560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F3AAE63A-B53E-4131-92A9-5F1ABD146F2A}"/>
              </a:ext>
            </a:extLst>
          </p:cNvPr>
          <p:cNvSpPr txBox="1"/>
          <p:nvPr/>
        </p:nvSpPr>
        <p:spPr>
          <a:xfrm>
            <a:off x="4576986" y="2119300"/>
            <a:ext cx="17475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183 (AMR-WB 104)</a:t>
            </a:r>
            <a:endParaRPr lang="en-GB" sz="1400" dirty="0"/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CDF95A87-E096-4774-BF7A-645E28385EBF}"/>
              </a:ext>
            </a:extLst>
          </p:cNvPr>
          <p:cNvCxnSpPr>
            <a:cxnSpLocks/>
          </p:cNvCxnSpPr>
          <p:nvPr/>
        </p:nvCxnSpPr>
        <p:spPr bwMode="auto">
          <a:xfrm flipH="1">
            <a:off x="1505490" y="2528900"/>
            <a:ext cx="2766323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E558AEC9-8286-4C94-B7E3-D9FF08E3859A}"/>
              </a:ext>
            </a:extLst>
          </p:cNvPr>
          <p:cNvSpPr txBox="1"/>
          <p:nvPr/>
        </p:nvSpPr>
        <p:spPr>
          <a:xfrm>
            <a:off x="1599612" y="2211161"/>
            <a:ext cx="17475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183 (AMR-WB 104)</a:t>
            </a:r>
            <a:endParaRPr lang="en-GB" sz="14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6AF45B2-3B94-4F16-9F9E-2FC06621E038}"/>
              </a:ext>
            </a:extLst>
          </p:cNvPr>
          <p:cNvSpPr/>
          <p:nvPr/>
        </p:nvSpPr>
        <p:spPr bwMode="auto">
          <a:xfrm>
            <a:off x="830415" y="2843935"/>
            <a:ext cx="2700300" cy="40504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600" dirty="0"/>
              <a:t>SRVCC </a:t>
            </a:r>
            <a:r>
              <a:rPr lang="sv-SE" sz="1600" dirty="0" err="1"/>
              <a:t>occurs</a:t>
            </a:r>
            <a:endParaRPr kumimoji="0" lang="en-GB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90DAA842-411F-4883-B1E7-9B511CED3544}"/>
              </a:ext>
            </a:extLst>
          </p:cNvPr>
          <p:cNvCxnSpPr>
            <a:cxnSpLocks/>
          </p:cNvCxnSpPr>
          <p:nvPr/>
        </p:nvCxnSpPr>
        <p:spPr bwMode="auto">
          <a:xfrm>
            <a:off x="2563108" y="3654025"/>
            <a:ext cx="1732692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31EFB471-2D02-46E4-A07F-0938BD38CA94}"/>
              </a:ext>
            </a:extLst>
          </p:cNvPr>
          <p:cNvSpPr txBox="1"/>
          <p:nvPr/>
        </p:nvSpPr>
        <p:spPr>
          <a:xfrm>
            <a:off x="2540605" y="3387870"/>
            <a:ext cx="179728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INVITE STN-SR</a:t>
            </a:r>
          </a:p>
          <a:p>
            <a:r>
              <a:rPr lang="sv-SE" sz="1100" dirty="0"/>
              <a:t>(AMR WB 120, AMR 121)</a:t>
            </a:r>
            <a:endParaRPr lang="en-GB" sz="11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4C9BE8B-C62A-4A54-900A-DB3286B91BE5}"/>
              </a:ext>
            </a:extLst>
          </p:cNvPr>
          <p:cNvSpPr txBox="1"/>
          <p:nvPr/>
        </p:nvSpPr>
        <p:spPr>
          <a:xfrm>
            <a:off x="4503647" y="3682715"/>
            <a:ext cx="148149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INVITE STN-SR</a:t>
            </a:r>
          </a:p>
          <a:p>
            <a:r>
              <a:rPr lang="sv-SE" sz="1100" dirty="0"/>
              <a:t>(AMR WB 104,</a:t>
            </a:r>
            <a:r>
              <a:rPr lang="sv-SE" sz="1100" dirty="0">
                <a:highlight>
                  <a:srgbClr val="FFFF00"/>
                </a:highlight>
              </a:rPr>
              <a:t>102</a:t>
            </a:r>
            <a:r>
              <a:rPr lang="sv-SE" sz="1100" dirty="0"/>
              <a:t>)</a:t>
            </a:r>
            <a:endParaRPr lang="en-GB" sz="1100" dirty="0"/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D7AAA372-C09A-4432-8C93-9224B88F3EDA}"/>
              </a:ext>
            </a:extLst>
          </p:cNvPr>
          <p:cNvCxnSpPr>
            <a:cxnSpLocks/>
          </p:cNvCxnSpPr>
          <p:nvPr/>
        </p:nvCxnSpPr>
        <p:spPr bwMode="auto">
          <a:xfrm>
            <a:off x="4308782" y="3921242"/>
            <a:ext cx="2446578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E02FEA1B-2CEE-445F-B2F8-0C1BE076DB45}"/>
              </a:ext>
            </a:extLst>
          </p:cNvPr>
          <p:cNvSpPr/>
          <p:nvPr/>
        </p:nvSpPr>
        <p:spPr bwMode="auto">
          <a:xfrm>
            <a:off x="7525581" y="4031540"/>
            <a:ext cx="2700300" cy="40504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600" dirty="0"/>
              <a:t>CFNR </a:t>
            </a:r>
            <a:r>
              <a:rPr lang="sv-SE" sz="1600" dirty="0" err="1"/>
              <a:t>occurs</a:t>
            </a:r>
            <a:endParaRPr lang="sv-SE" sz="1600" dirty="0"/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8687E8C2-A3FB-42B3-B07E-F786AC90F74A}"/>
              </a:ext>
            </a:extLst>
          </p:cNvPr>
          <p:cNvCxnSpPr>
            <a:cxnSpLocks/>
            <a:stCxn id="52" idx="2"/>
          </p:cNvCxnSpPr>
          <p:nvPr/>
        </p:nvCxnSpPr>
        <p:spPr bwMode="auto">
          <a:xfrm>
            <a:off x="11035446" y="1643799"/>
            <a:ext cx="0" cy="4620516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" name="Rectangle 51">
            <a:extLst>
              <a:ext uri="{FF2B5EF4-FFF2-40B4-BE49-F238E27FC236}">
                <a16:creationId xmlns:a16="http://schemas.microsoft.com/office/drawing/2014/main" id="{DDCDF567-6717-4A64-879D-924D59C82A34}"/>
              </a:ext>
            </a:extLst>
          </p:cNvPr>
          <p:cNvSpPr/>
          <p:nvPr/>
        </p:nvSpPr>
        <p:spPr bwMode="auto">
          <a:xfrm>
            <a:off x="10596647" y="1094629"/>
            <a:ext cx="877597" cy="54917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/>
              <a:t>UE3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21BCAE8F-6213-4D3F-84E7-7B0DD00BBBCA}"/>
              </a:ext>
            </a:extLst>
          </p:cNvPr>
          <p:cNvCxnSpPr>
            <a:cxnSpLocks/>
          </p:cNvCxnSpPr>
          <p:nvPr/>
        </p:nvCxnSpPr>
        <p:spPr bwMode="auto">
          <a:xfrm flipV="1">
            <a:off x="8821527" y="4834378"/>
            <a:ext cx="2213919" cy="8965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7B1A7F5-D64F-4F37-B649-46C2A3148A38}"/>
              </a:ext>
            </a:extLst>
          </p:cNvPr>
          <p:cNvSpPr txBox="1"/>
          <p:nvPr/>
        </p:nvSpPr>
        <p:spPr>
          <a:xfrm>
            <a:off x="9304710" y="4419110"/>
            <a:ext cx="16273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INVITE (104, 102)</a:t>
            </a:r>
            <a:endParaRPr lang="en-GB" sz="1400" dirty="0"/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C651EBFC-9446-4B4D-A9D3-919DEA7F8CA9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755360" y="5131932"/>
            <a:ext cx="4280087" cy="18632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12D2BF30-EE62-46B2-B875-EBD71B1602CC}"/>
              </a:ext>
            </a:extLst>
          </p:cNvPr>
          <p:cNvSpPr txBox="1"/>
          <p:nvPr/>
        </p:nvSpPr>
        <p:spPr>
          <a:xfrm>
            <a:off x="8314882" y="4824155"/>
            <a:ext cx="17475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183 (AMR 102)</a:t>
            </a:r>
            <a:endParaRPr lang="en-GB" sz="1400" dirty="0"/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7D1E70F-F80C-416B-BEFA-465E3F805C94}"/>
              </a:ext>
            </a:extLst>
          </p:cNvPr>
          <p:cNvCxnSpPr>
            <a:cxnSpLocks/>
            <a:stCxn id="48" idx="2"/>
          </p:cNvCxnSpPr>
          <p:nvPr/>
        </p:nvCxnSpPr>
        <p:spPr bwMode="auto">
          <a:xfrm>
            <a:off x="8795558" y="1643799"/>
            <a:ext cx="25969" cy="4620516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BCB44AC0-79F1-4768-810A-1237192A8BDA}"/>
              </a:ext>
            </a:extLst>
          </p:cNvPr>
          <p:cNvSpPr/>
          <p:nvPr/>
        </p:nvSpPr>
        <p:spPr bwMode="auto">
          <a:xfrm>
            <a:off x="8356759" y="1094629"/>
            <a:ext cx="877597" cy="54917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 err="1"/>
              <a:t>MMTel</a:t>
            </a:r>
            <a:endParaRPr kumimoji="0" lang="sv-SE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AS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82888555-EFF6-4DC6-9EAE-D9E9BD86CB29}"/>
              </a:ext>
            </a:extLst>
          </p:cNvPr>
          <p:cNvCxnSpPr>
            <a:cxnSpLocks/>
          </p:cNvCxnSpPr>
          <p:nvPr/>
        </p:nvCxnSpPr>
        <p:spPr bwMode="auto">
          <a:xfrm flipH="1">
            <a:off x="4308783" y="4464115"/>
            <a:ext cx="2446577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8A6C4245-6364-4D6D-ABC8-99227607A578}"/>
              </a:ext>
            </a:extLst>
          </p:cNvPr>
          <p:cNvSpPr txBox="1"/>
          <p:nvPr/>
        </p:nvSpPr>
        <p:spPr>
          <a:xfrm>
            <a:off x="4843461" y="4156338"/>
            <a:ext cx="17475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183 (AMR-WB 104)</a:t>
            </a:r>
            <a:endParaRPr lang="en-GB" sz="1400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4569FB2-E9E6-4AC2-8C48-EE08C5CC6FB9}"/>
              </a:ext>
            </a:extLst>
          </p:cNvPr>
          <p:cNvCxnSpPr>
            <a:cxnSpLocks/>
          </p:cNvCxnSpPr>
          <p:nvPr/>
        </p:nvCxnSpPr>
        <p:spPr bwMode="auto">
          <a:xfrm flipH="1">
            <a:off x="7762754" y="1151441"/>
            <a:ext cx="43436" cy="5112874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91E5CF0-ECBF-4BDA-9A7B-FBD37EDFFB5C}"/>
              </a:ext>
            </a:extLst>
          </p:cNvPr>
          <p:cNvCxnSpPr>
            <a:cxnSpLocks/>
          </p:cNvCxnSpPr>
          <p:nvPr/>
        </p:nvCxnSpPr>
        <p:spPr bwMode="auto">
          <a:xfrm flipH="1">
            <a:off x="2563109" y="4615280"/>
            <a:ext cx="1745673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3D2B4B68-5D96-4E5F-AFAC-0BEF14EFB626}"/>
              </a:ext>
            </a:extLst>
          </p:cNvPr>
          <p:cNvSpPr txBox="1"/>
          <p:nvPr/>
        </p:nvSpPr>
        <p:spPr>
          <a:xfrm>
            <a:off x="2551350" y="4282696"/>
            <a:ext cx="17475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183 (AMR-WB 104)</a:t>
            </a:r>
            <a:endParaRPr lang="en-GB" sz="1400" dirty="0"/>
          </a:p>
        </p:txBody>
      </p: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C359EF5C-144C-4570-A498-625A84087CFC}"/>
              </a:ext>
            </a:extLst>
          </p:cNvPr>
          <p:cNvCxnSpPr>
            <a:cxnSpLocks/>
          </p:cNvCxnSpPr>
          <p:nvPr/>
        </p:nvCxnSpPr>
        <p:spPr bwMode="auto">
          <a:xfrm flipH="1">
            <a:off x="4281541" y="5233755"/>
            <a:ext cx="2459560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A99B104B-663D-408E-A648-DD9C7F11F2C3}"/>
              </a:ext>
            </a:extLst>
          </p:cNvPr>
          <p:cNvSpPr txBox="1"/>
          <p:nvPr/>
        </p:nvSpPr>
        <p:spPr>
          <a:xfrm>
            <a:off x="4562727" y="4869160"/>
            <a:ext cx="17475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183 (AMR-WB 104)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301743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799BC-BA69-4EC5-A588-8BE22F107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933" y="239713"/>
            <a:ext cx="9992784" cy="1085850"/>
          </a:xfrm>
        </p:spPr>
        <p:txBody>
          <a:bodyPr/>
          <a:lstStyle/>
          <a:p>
            <a:r>
              <a:rPr lang="sv-SE" dirty="0" err="1"/>
              <a:t>Alerting</a:t>
            </a:r>
            <a:r>
              <a:rPr lang="sv-SE" dirty="0"/>
              <a:t> SRVCC CFNR </a:t>
            </a:r>
            <a:r>
              <a:rPr lang="sv-SE" dirty="0" err="1"/>
              <a:t>interaction</a:t>
            </a:r>
            <a:endParaRPr lang="en-GB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21035A-C9D7-4F29-A2D4-E401FCD34B54}"/>
              </a:ext>
            </a:extLst>
          </p:cNvPr>
          <p:cNvCxnSpPr>
            <a:cxnSpLocks/>
          </p:cNvCxnSpPr>
          <p:nvPr/>
        </p:nvCxnSpPr>
        <p:spPr bwMode="auto">
          <a:xfrm>
            <a:off x="1055440" y="1763815"/>
            <a:ext cx="0" cy="4500500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E030EC6-D9DD-4352-ACC6-EF73B7A5FA72}"/>
              </a:ext>
            </a:extLst>
          </p:cNvPr>
          <p:cNvCxnSpPr>
            <a:cxnSpLocks/>
          </p:cNvCxnSpPr>
          <p:nvPr/>
        </p:nvCxnSpPr>
        <p:spPr bwMode="auto">
          <a:xfrm>
            <a:off x="1479393" y="1724710"/>
            <a:ext cx="26097" cy="4539605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2DB6DFF-8A37-4935-A3D4-E984BD52B900}"/>
              </a:ext>
            </a:extLst>
          </p:cNvPr>
          <p:cNvCxnSpPr>
            <a:cxnSpLocks/>
            <a:stCxn id="14" idx="2"/>
          </p:cNvCxnSpPr>
          <p:nvPr/>
        </p:nvCxnSpPr>
        <p:spPr bwMode="auto">
          <a:xfrm>
            <a:off x="2563108" y="1523783"/>
            <a:ext cx="0" cy="4740532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2233025-0658-4DB0-BFF2-1BF59C48021C}"/>
              </a:ext>
            </a:extLst>
          </p:cNvPr>
          <p:cNvCxnSpPr>
            <a:cxnSpLocks/>
            <a:stCxn id="16" idx="2"/>
          </p:cNvCxnSpPr>
          <p:nvPr/>
        </p:nvCxnSpPr>
        <p:spPr bwMode="auto">
          <a:xfrm>
            <a:off x="4295800" y="1624246"/>
            <a:ext cx="32728" cy="5233754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E6B33193-0C94-4CAB-8C84-457C793511D3}"/>
              </a:ext>
            </a:extLst>
          </p:cNvPr>
          <p:cNvSpPr/>
          <p:nvPr/>
        </p:nvSpPr>
        <p:spPr bwMode="auto">
          <a:xfrm>
            <a:off x="965430" y="1151441"/>
            <a:ext cx="675075" cy="348243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UE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0AA1E9B-0D6A-44B2-85A0-EB18E7B29E58}"/>
              </a:ext>
            </a:extLst>
          </p:cNvPr>
          <p:cNvSpPr/>
          <p:nvPr/>
        </p:nvSpPr>
        <p:spPr bwMode="auto">
          <a:xfrm>
            <a:off x="1302967" y="1503050"/>
            <a:ext cx="337538" cy="22166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AD4E21E-D08E-4E9E-9347-3FB3581E569B}"/>
              </a:ext>
            </a:extLst>
          </p:cNvPr>
          <p:cNvSpPr/>
          <p:nvPr/>
        </p:nvSpPr>
        <p:spPr bwMode="auto">
          <a:xfrm>
            <a:off x="965429" y="1503050"/>
            <a:ext cx="337538" cy="22166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CS</a:t>
            </a:r>
            <a:endParaRPr kumimoji="0" lang="en-GB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3511666-3D88-4E20-A282-5C2BB280AA62}"/>
              </a:ext>
            </a:extLst>
          </p:cNvPr>
          <p:cNvSpPr/>
          <p:nvPr/>
        </p:nvSpPr>
        <p:spPr bwMode="auto">
          <a:xfrm>
            <a:off x="1302966" y="1499684"/>
            <a:ext cx="337538" cy="225026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600" dirty="0"/>
              <a:t>P</a:t>
            </a:r>
            <a:r>
              <a:rPr kumimoji="0" lang="sv-S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</a:t>
            </a:r>
            <a:endParaRPr kumimoji="0" lang="en-GB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AB7B20F-17DE-4E17-BAC5-45066C90B743}"/>
              </a:ext>
            </a:extLst>
          </p:cNvPr>
          <p:cNvSpPr/>
          <p:nvPr/>
        </p:nvSpPr>
        <p:spPr bwMode="auto">
          <a:xfrm>
            <a:off x="2225570" y="1175540"/>
            <a:ext cx="675075" cy="348243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MSC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0F7EA9C-7501-4B89-9E0C-06E479E28AB0}"/>
              </a:ext>
            </a:extLst>
          </p:cNvPr>
          <p:cNvSpPr/>
          <p:nvPr/>
        </p:nvSpPr>
        <p:spPr bwMode="auto">
          <a:xfrm>
            <a:off x="3857001" y="1075076"/>
            <a:ext cx="877597" cy="54917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/>
              <a:t>P-CSCF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/ATCF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6683D36-3EB3-420F-A009-2563BD159EF9}"/>
              </a:ext>
            </a:extLst>
          </p:cNvPr>
          <p:cNvCxnSpPr>
            <a:cxnSpLocks/>
            <a:stCxn id="19" idx="2"/>
          </p:cNvCxnSpPr>
          <p:nvPr/>
        </p:nvCxnSpPr>
        <p:spPr bwMode="auto">
          <a:xfrm>
            <a:off x="6755361" y="1643799"/>
            <a:ext cx="11709" cy="4968095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B603614E-87A5-4FA6-9041-9646C4A9B39A}"/>
              </a:ext>
            </a:extLst>
          </p:cNvPr>
          <p:cNvSpPr/>
          <p:nvPr/>
        </p:nvSpPr>
        <p:spPr bwMode="auto">
          <a:xfrm>
            <a:off x="6316562" y="1094629"/>
            <a:ext cx="877597" cy="54917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SCC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AS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8410FDA-79B7-4634-A4E1-4BF940C6D233}"/>
              </a:ext>
            </a:extLst>
          </p:cNvPr>
          <p:cNvCxnSpPr>
            <a:cxnSpLocks/>
            <a:stCxn id="21" idx="2"/>
          </p:cNvCxnSpPr>
          <p:nvPr/>
        </p:nvCxnSpPr>
        <p:spPr bwMode="auto">
          <a:xfrm flipH="1">
            <a:off x="9958159" y="1643799"/>
            <a:ext cx="1" cy="4620516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CB413CE8-B2E3-409B-9559-77C6EDF8A738}"/>
              </a:ext>
            </a:extLst>
          </p:cNvPr>
          <p:cNvSpPr/>
          <p:nvPr/>
        </p:nvSpPr>
        <p:spPr bwMode="auto">
          <a:xfrm>
            <a:off x="9519361" y="1094629"/>
            <a:ext cx="877597" cy="54917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/>
              <a:t>UE2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0081D96-C028-4777-92C7-A64EAAB3792B}"/>
              </a:ext>
            </a:extLst>
          </p:cNvPr>
          <p:cNvCxnSpPr/>
          <p:nvPr/>
        </p:nvCxnSpPr>
        <p:spPr bwMode="auto">
          <a:xfrm>
            <a:off x="1471735" y="1943835"/>
            <a:ext cx="2824065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4C5229D0-9E08-4413-BF9E-8DD5C299AB49}"/>
              </a:ext>
            </a:extLst>
          </p:cNvPr>
          <p:cNvSpPr txBox="1"/>
          <p:nvPr/>
        </p:nvSpPr>
        <p:spPr>
          <a:xfrm>
            <a:off x="1416801" y="1583795"/>
            <a:ext cx="28550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INVITE(AMR WB 104, AMR 102)</a:t>
            </a:r>
            <a:endParaRPr lang="en-GB" sz="1400" dirty="0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A76846E-EEAE-4E7E-AFD4-1A94C239A072}"/>
              </a:ext>
            </a:extLst>
          </p:cNvPr>
          <p:cNvCxnSpPr>
            <a:cxnSpLocks/>
          </p:cNvCxnSpPr>
          <p:nvPr/>
        </p:nvCxnSpPr>
        <p:spPr bwMode="auto">
          <a:xfrm>
            <a:off x="4271813" y="1988840"/>
            <a:ext cx="2483547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EA269C5D-4D34-4D34-9745-8379B9365FF6}"/>
              </a:ext>
            </a:extLst>
          </p:cNvPr>
          <p:cNvSpPr txBox="1"/>
          <p:nvPr/>
        </p:nvSpPr>
        <p:spPr>
          <a:xfrm>
            <a:off x="4734598" y="1669250"/>
            <a:ext cx="16273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INVITE (104, 102)</a:t>
            </a:r>
            <a:endParaRPr lang="en-GB" sz="1400" dirty="0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2E3C0CB-B6F4-47DF-A6D1-761FA1CAF5A1}"/>
              </a:ext>
            </a:extLst>
          </p:cNvPr>
          <p:cNvCxnSpPr>
            <a:cxnSpLocks/>
          </p:cNvCxnSpPr>
          <p:nvPr/>
        </p:nvCxnSpPr>
        <p:spPr bwMode="auto">
          <a:xfrm>
            <a:off x="6755360" y="2078850"/>
            <a:ext cx="3202799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CA11AC42-7377-4A90-BB6E-B04178622E2E}"/>
              </a:ext>
            </a:extLst>
          </p:cNvPr>
          <p:cNvSpPr txBox="1"/>
          <p:nvPr/>
        </p:nvSpPr>
        <p:spPr>
          <a:xfrm>
            <a:off x="7194158" y="1703298"/>
            <a:ext cx="16273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INVITE (104, 102)</a:t>
            </a:r>
            <a:endParaRPr lang="en-GB" sz="1400" dirty="0"/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A264DFCC-5035-47A0-8BFF-FA375CF189FE}"/>
              </a:ext>
            </a:extLst>
          </p:cNvPr>
          <p:cNvCxnSpPr>
            <a:cxnSpLocks/>
          </p:cNvCxnSpPr>
          <p:nvPr/>
        </p:nvCxnSpPr>
        <p:spPr bwMode="auto">
          <a:xfrm flipH="1">
            <a:off x="6755360" y="2423892"/>
            <a:ext cx="3202800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F293F20D-9A8C-43E7-9BFD-80C42FAB23A1}"/>
              </a:ext>
            </a:extLst>
          </p:cNvPr>
          <p:cNvSpPr txBox="1"/>
          <p:nvPr/>
        </p:nvSpPr>
        <p:spPr>
          <a:xfrm>
            <a:off x="7237595" y="2097483"/>
            <a:ext cx="17475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183 (AMR-WB 104)</a:t>
            </a:r>
            <a:endParaRPr lang="en-GB" sz="1400" dirty="0"/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F0AC9991-9150-4333-83C8-F031C24AF543}"/>
              </a:ext>
            </a:extLst>
          </p:cNvPr>
          <p:cNvCxnSpPr>
            <a:cxnSpLocks/>
          </p:cNvCxnSpPr>
          <p:nvPr/>
        </p:nvCxnSpPr>
        <p:spPr bwMode="auto">
          <a:xfrm flipH="1">
            <a:off x="4295800" y="2483895"/>
            <a:ext cx="2459560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F3AAE63A-B53E-4131-92A9-5F1ABD146F2A}"/>
              </a:ext>
            </a:extLst>
          </p:cNvPr>
          <p:cNvSpPr txBox="1"/>
          <p:nvPr/>
        </p:nvSpPr>
        <p:spPr>
          <a:xfrm>
            <a:off x="4576986" y="2119300"/>
            <a:ext cx="17475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183 (AMR-WB 104)</a:t>
            </a:r>
            <a:endParaRPr lang="en-GB" sz="1400" dirty="0"/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CDF95A87-E096-4774-BF7A-645E28385EBF}"/>
              </a:ext>
            </a:extLst>
          </p:cNvPr>
          <p:cNvCxnSpPr>
            <a:cxnSpLocks/>
          </p:cNvCxnSpPr>
          <p:nvPr/>
        </p:nvCxnSpPr>
        <p:spPr bwMode="auto">
          <a:xfrm flipH="1">
            <a:off x="1505490" y="2528900"/>
            <a:ext cx="2766323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E558AEC9-8286-4C94-B7E3-D9FF08E3859A}"/>
              </a:ext>
            </a:extLst>
          </p:cNvPr>
          <p:cNvSpPr txBox="1"/>
          <p:nvPr/>
        </p:nvSpPr>
        <p:spPr>
          <a:xfrm>
            <a:off x="1599612" y="2211161"/>
            <a:ext cx="17475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183 (AMR-WB 104)</a:t>
            </a:r>
            <a:endParaRPr lang="en-GB" sz="14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6AF45B2-3B94-4F16-9F9E-2FC06621E038}"/>
              </a:ext>
            </a:extLst>
          </p:cNvPr>
          <p:cNvSpPr/>
          <p:nvPr/>
        </p:nvSpPr>
        <p:spPr bwMode="auto">
          <a:xfrm>
            <a:off x="830415" y="2843935"/>
            <a:ext cx="2700300" cy="40504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600" dirty="0"/>
              <a:t>SRVCC </a:t>
            </a:r>
            <a:r>
              <a:rPr lang="sv-SE" sz="1600" dirty="0" err="1"/>
              <a:t>occurs</a:t>
            </a:r>
            <a:endParaRPr kumimoji="0" lang="en-GB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90DAA842-411F-4883-B1E7-9B511CED3544}"/>
              </a:ext>
            </a:extLst>
          </p:cNvPr>
          <p:cNvCxnSpPr>
            <a:cxnSpLocks/>
          </p:cNvCxnSpPr>
          <p:nvPr/>
        </p:nvCxnSpPr>
        <p:spPr bwMode="auto">
          <a:xfrm>
            <a:off x="2563108" y="3654025"/>
            <a:ext cx="1732692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31EFB471-2D02-46E4-A07F-0938BD38CA94}"/>
              </a:ext>
            </a:extLst>
          </p:cNvPr>
          <p:cNvSpPr txBox="1"/>
          <p:nvPr/>
        </p:nvSpPr>
        <p:spPr>
          <a:xfrm>
            <a:off x="2540605" y="3387870"/>
            <a:ext cx="179728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INVITE STN-SR</a:t>
            </a:r>
          </a:p>
          <a:p>
            <a:r>
              <a:rPr lang="sv-SE" sz="1100" dirty="0"/>
              <a:t>(AMR WB 120, AMR 121)</a:t>
            </a:r>
            <a:endParaRPr lang="en-GB" sz="11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4C9BE8B-C62A-4A54-900A-DB3286B91BE5}"/>
              </a:ext>
            </a:extLst>
          </p:cNvPr>
          <p:cNvSpPr txBox="1"/>
          <p:nvPr/>
        </p:nvSpPr>
        <p:spPr>
          <a:xfrm>
            <a:off x="4503647" y="3682715"/>
            <a:ext cx="148149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INVITE STN-SR</a:t>
            </a:r>
          </a:p>
          <a:p>
            <a:r>
              <a:rPr lang="sv-SE" sz="1100" dirty="0"/>
              <a:t>(AMR WB 104)</a:t>
            </a:r>
            <a:endParaRPr lang="en-GB" sz="1100" dirty="0"/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D7AAA372-C09A-4432-8C93-9224B88F3EDA}"/>
              </a:ext>
            </a:extLst>
          </p:cNvPr>
          <p:cNvCxnSpPr>
            <a:cxnSpLocks/>
          </p:cNvCxnSpPr>
          <p:nvPr/>
        </p:nvCxnSpPr>
        <p:spPr bwMode="auto">
          <a:xfrm>
            <a:off x="4308782" y="3921242"/>
            <a:ext cx="2446578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E02FEA1B-2CEE-445F-B2F8-0C1BE076DB45}"/>
              </a:ext>
            </a:extLst>
          </p:cNvPr>
          <p:cNvSpPr/>
          <p:nvPr/>
        </p:nvSpPr>
        <p:spPr bwMode="auto">
          <a:xfrm>
            <a:off x="6915772" y="3841129"/>
            <a:ext cx="2700300" cy="40504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600" dirty="0"/>
              <a:t>CFNR </a:t>
            </a:r>
            <a:r>
              <a:rPr lang="sv-SE" sz="1600" dirty="0" err="1"/>
              <a:t>occurs</a:t>
            </a:r>
            <a:endParaRPr lang="sv-SE" sz="1600" dirty="0"/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8687E8C2-A3FB-42B3-B07E-F786AC90F74A}"/>
              </a:ext>
            </a:extLst>
          </p:cNvPr>
          <p:cNvCxnSpPr>
            <a:cxnSpLocks/>
            <a:stCxn id="52" idx="2"/>
          </p:cNvCxnSpPr>
          <p:nvPr/>
        </p:nvCxnSpPr>
        <p:spPr bwMode="auto">
          <a:xfrm>
            <a:off x="11035446" y="1643799"/>
            <a:ext cx="19243" cy="4968095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" name="Rectangle 51">
            <a:extLst>
              <a:ext uri="{FF2B5EF4-FFF2-40B4-BE49-F238E27FC236}">
                <a16:creationId xmlns:a16="http://schemas.microsoft.com/office/drawing/2014/main" id="{DDCDF567-6717-4A64-879D-924D59C82A34}"/>
              </a:ext>
            </a:extLst>
          </p:cNvPr>
          <p:cNvSpPr/>
          <p:nvPr/>
        </p:nvSpPr>
        <p:spPr bwMode="auto">
          <a:xfrm>
            <a:off x="10596647" y="1094629"/>
            <a:ext cx="877597" cy="54917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/>
              <a:t>UE3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21BCAE8F-6213-4D3F-84E7-7B0DD00BBBCA}"/>
              </a:ext>
            </a:extLst>
          </p:cNvPr>
          <p:cNvCxnSpPr>
            <a:cxnSpLocks/>
          </p:cNvCxnSpPr>
          <p:nvPr/>
        </p:nvCxnSpPr>
        <p:spPr bwMode="auto">
          <a:xfrm flipV="1">
            <a:off x="8821527" y="4294318"/>
            <a:ext cx="2213919" cy="8965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7B1A7F5-D64F-4F37-B649-46C2A3148A38}"/>
              </a:ext>
            </a:extLst>
          </p:cNvPr>
          <p:cNvSpPr txBox="1"/>
          <p:nvPr/>
        </p:nvSpPr>
        <p:spPr>
          <a:xfrm>
            <a:off x="9304710" y="3879050"/>
            <a:ext cx="16273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INVITE (104, 102)</a:t>
            </a:r>
            <a:endParaRPr lang="en-GB" sz="1400" dirty="0"/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C651EBFC-9446-4B4D-A9D3-919DEA7F8CA9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736369" y="5608066"/>
            <a:ext cx="4280087" cy="18632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12D2BF30-EE62-46B2-B875-EBD71B1602CC}"/>
              </a:ext>
            </a:extLst>
          </p:cNvPr>
          <p:cNvSpPr txBox="1"/>
          <p:nvPr/>
        </p:nvSpPr>
        <p:spPr>
          <a:xfrm>
            <a:off x="7909557" y="5300289"/>
            <a:ext cx="2133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200(OK) (AMR 102)</a:t>
            </a:r>
            <a:endParaRPr lang="en-GB" sz="1400" dirty="0"/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7D1E70F-F80C-416B-BEFA-465E3F805C94}"/>
              </a:ext>
            </a:extLst>
          </p:cNvPr>
          <p:cNvCxnSpPr>
            <a:cxnSpLocks/>
            <a:stCxn id="48" idx="2"/>
          </p:cNvCxnSpPr>
          <p:nvPr/>
        </p:nvCxnSpPr>
        <p:spPr bwMode="auto">
          <a:xfrm>
            <a:off x="8795558" y="1643799"/>
            <a:ext cx="25969" cy="4620516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BCB44AC0-79F1-4768-810A-1237192A8BDA}"/>
              </a:ext>
            </a:extLst>
          </p:cNvPr>
          <p:cNvSpPr/>
          <p:nvPr/>
        </p:nvSpPr>
        <p:spPr bwMode="auto">
          <a:xfrm>
            <a:off x="8356759" y="1094629"/>
            <a:ext cx="877597" cy="54917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 err="1"/>
              <a:t>MMTel</a:t>
            </a:r>
            <a:endParaRPr kumimoji="0" lang="sv-SE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AS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82888555-EFF6-4DC6-9EAE-D9E9BD86CB29}"/>
              </a:ext>
            </a:extLst>
          </p:cNvPr>
          <p:cNvCxnSpPr>
            <a:cxnSpLocks/>
          </p:cNvCxnSpPr>
          <p:nvPr/>
        </p:nvCxnSpPr>
        <p:spPr bwMode="auto">
          <a:xfrm flipH="1">
            <a:off x="4308783" y="4464115"/>
            <a:ext cx="2446577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8A6C4245-6364-4D6D-ABC8-99227607A578}"/>
              </a:ext>
            </a:extLst>
          </p:cNvPr>
          <p:cNvSpPr txBox="1"/>
          <p:nvPr/>
        </p:nvSpPr>
        <p:spPr>
          <a:xfrm>
            <a:off x="4843461" y="4156338"/>
            <a:ext cx="17475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183 (AMR-WB 104)</a:t>
            </a:r>
            <a:endParaRPr lang="en-GB" sz="1400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4569FB2-E9E6-4AC2-8C48-EE08C5CC6FB9}"/>
              </a:ext>
            </a:extLst>
          </p:cNvPr>
          <p:cNvCxnSpPr>
            <a:cxnSpLocks/>
          </p:cNvCxnSpPr>
          <p:nvPr/>
        </p:nvCxnSpPr>
        <p:spPr bwMode="auto">
          <a:xfrm flipH="1">
            <a:off x="7762754" y="1151441"/>
            <a:ext cx="43436" cy="5112874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91E5CF0-ECBF-4BDA-9A7B-FBD37EDFFB5C}"/>
              </a:ext>
            </a:extLst>
          </p:cNvPr>
          <p:cNvCxnSpPr>
            <a:cxnSpLocks/>
          </p:cNvCxnSpPr>
          <p:nvPr/>
        </p:nvCxnSpPr>
        <p:spPr bwMode="auto">
          <a:xfrm flipH="1">
            <a:off x="2563109" y="4615280"/>
            <a:ext cx="1745673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3D2B4B68-5D96-4E5F-AFAC-0BEF14EFB626}"/>
              </a:ext>
            </a:extLst>
          </p:cNvPr>
          <p:cNvSpPr txBox="1"/>
          <p:nvPr/>
        </p:nvSpPr>
        <p:spPr>
          <a:xfrm>
            <a:off x="2551350" y="4282696"/>
            <a:ext cx="17475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183 (AMR-WB 104)</a:t>
            </a:r>
            <a:endParaRPr lang="en-GB" sz="1400" dirty="0"/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9ABA8ADB-27BF-4C31-937C-2413EA8C6053}"/>
              </a:ext>
            </a:extLst>
          </p:cNvPr>
          <p:cNvCxnSpPr>
            <a:cxnSpLocks/>
          </p:cNvCxnSpPr>
          <p:nvPr/>
        </p:nvCxnSpPr>
        <p:spPr bwMode="auto">
          <a:xfrm>
            <a:off x="6755359" y="4883676"/>
            <a:ext cx="4280086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66C6EFA8-B94F-415F-80C0-27CDBE673C80}"/>
              </a:ext>
            </a:extLst>
          </p:cNvPr>
          <p:cNvSpPr txBox="1"/>
          <p:nvPr/>
        </p:nvSpPr>
        <p:spPr>
          <a:xfrm>
            <a:off x="8127902" y="4651393"/>
            <a:ext cx="12715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PRACK (104)</a:t>
            </a:r>
            <a:endParaRPr lang="en-GB" sz="1400" dirty="0"/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976116DF-C3AC-4F66-9386-F42CCCF93C46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755359" y="5232342"/>
            <a:ext cx="4280087" cy="18632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86203C72-F605-475A-AF10-F8FD8F33C4D9}"/>
              </a:ext>
            </a:extLst>
          </p:cNvPr>
          <p:cNvSpPr txBox="1"/>
          <p:nvPr/>
        </p:nvSpPr>
        <p:spPr>
          <a:xfrm>
            <a:off x="7366593" y="4953325"/>
            <a:ext cx="28683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488 Not Acceptable </a:t>
            </a:r>
            <a:r>
              <a:rPr lang="sv-SE" sz="1400" dirty="0" err="1"/>
              <a:t>Here</a:t>
            </a:r>
            <a:endParaRPr lang="en-GB" sz="1400" dirty="0"/>
          </a:p>
        </p:txBody>
      </p: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C359EF5C-144C-4570-A498-625A84087CFC}"/>
              </a:ext>
            </a:extLst>
          </p:cNvPr>
          <p:cNvCxnSpPr>
            <a:cxnSpLocks/>
          </p:cNvCxnSpPr>
          <p:nvPr/>
        </p:nvCxnSpPr>
        <p:spPr bwMode="auto">
          <a:xfrm flipH="1">
            <a:off x="4311515" y="5638800"/>
            <a:ext cx="2459560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A99B104B-663D-408E-A648-DD9C7F11F2C3}"/>
              </a:ext>
            </a:extLst>
          </p:cNvPr>
          <p:cNvSpPr txBox="1"/>
          <p:nvPr/>
        </p:nvSpPr>
        <p:spPr>
          <a:xfrm>
            <a:off x="4348726" y="5274205"/>
            <a:ext cx="21755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200 (OK) (AMR-WB 104)</a:t>
            </a:r>
            <a:endParaRPr lang="en-GB" sz="1400" dirty="0"/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9FE5B0D2-F2AD-4899-B628-40DAFD19A2CA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774602" y="6426907"/>
            <a:ext cx="4280087" cy="18632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34610404-F6EF-48B5-BBC7-1E718FE40C52}"/>
              </a:ext>
            </a:extLst>
          </p:cNvPr>
          <p:cNvSpPr txBox="1"/>
          <p:nvPr/>
        </p:nvSpPr>
        <p:spPr>
          <a:xfrm>
            <a:off x="6661283" y="6095511"/>
            <a:ext cx="28683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200 (OK) (SDP offer)</a:t>
            </a:r>
            <a:endParaRPr lang="en-GB" sz="1400" dirty="0"/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DE52FAEC-0E88-4770-B7A6-089DA45DD381}"/>
              </a:ext>
            </a:extLst>
          </p:cNvPr>
          <p:cNvCxnSpPr>
            <a:cxnSpLocks/>
          </p:cNvCxnSpPr>
          <p:nvPr/>
        </p:nvCxnSpPr>
        <p:spPr bwMode="auto">
          <a:xfrm>
            <a:off x="6755359" y="6092948"/>
            <a:ext cx="4280086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3E6AE2B1-1CDB-408C-AD55-4B3C60C80295}"/>
              </a:ext>
            </a:extLst>
          </p:cNvPr>
          <p:cNvSpPr txBox="1"/>
          <p:nvPr/>
        </p:nvSpPr>
        <p:spPr>
          <a:xfrm>
            <a:off x="7240645" y="5821024"/>
            <a:ext cx="15808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INVITE (No SDP)</a:t>
            </a:r>
            <a:endParaRPr lang="en-GB" sz="1400" dirty="0"/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26F0BEEF-3E26-466A-9B2C-4F06D764612A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4308782" y="6499410"/>
            <a:ext cx="2416995" cy="781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20DDEC0D-7649-4853-9DA2-58A91792C254}"/>
              </a:ext>
            </a:extLst>
          </p:cNvPr>
          <p:cNvSpPr txBox="1"/>
          <p:nvPr/>
        </p:nvSpPr>
        <p:spPr>
          <a:xfrm>
            <a:off x="4127783" y="6150163"/>
            <a:ext cx="28683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200 (OK) (SDP offer)</a:t>
            </a:r>
            <a:endParaRPr lang="en-GB" sz="14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BFEE43A-70A1-4D5B-AD24-AA83C274B6DA}"/>
              </a:ext>
            </a:extLst>
          </p:cNvPr>
          <p:cNvSpPr txBox="1"/>
          <p:nvPr/>
        </p:nvSpPr>
        <p:spPr>
          <a:xfrm>
            <a:off x="4982628" y="5589240"/>
            <a:ext cx="554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ACK</a:t>
            </a:r>
          </a:p>
        </p:txBody>
      </p: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82007DEC-CBFA-4742-9E5A-ADA7BE948CF4}"/>
              </a:ext>
            </a:extLst>
          </p:cNvPr>
          <p:cNvCxnSpPr>
            <a:cxnSpLocks/>
          </p:cNvCxnSpPr>
          <p:nvPr/>
        </p:nvCxnSpPr>
        <p:spPr bwMode="auto">
          <a:xfrm>
            <a:off x="4324497" y="5827767"/>
            <a:ext cx="2446578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71C6858C-D735-41DE-9DAB-2AE78B546124}"/>
              </a:ext>
            </a:extLst>
          </p:cNvPr>
          <p:cNvSpPr txBox="1"/>
          <p:nvPr/>
        </p:nvSpPr>
        <p:spPr>
          <a:xfrm>
            <a:off x="8826405" y="5634719"/>
            <a:ext cx="5549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ACK</a:t>
            </a:r>
          </a:p>
        </p:txBody>
      </p: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59528F1F-D623-48EE-8095-5BB0312CBD92}"/>
              </a:ext>
            </a:extLst>
          </p:cNvPr>
          <p:cNvCxnSpPr>
            <a:cxnSpLocks/>
          </p:cNvCxnSpPr>
          <p:nvPr/>
        </p:nvCxnSpPr>
        <p:spPr bwMode="auto">
          <a:xfrm>
            <a:off x="6747325" y="5873246"/>
            <a:ext cx="4303286" cy="0"/>
          </a:xfrm>
          <a:prstGeom prst="straightConnector1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419436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1EF86-EAC4-48E1-B63B-5C08B9F19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description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FDECA4-D685-4FC2-ADE4-69161ACAB9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Original SDP offer answer as normal</a:t>
            </a:r>
          </a:p>
          <a:p>
            <a:r>
              <a:rPr lang="en-US" sz="1600" dirty="0"/>
              <a:t>After SRVCC ATCF offers the used codec</a:t>
            </a:r>
          </a:p>
          <a:p>
            <a:r>
              <a:rPr lang="en-US" sz="1600" dirty="0"/>
              <a:t>During CFNR original SDP offer is used</a:t>
            </a:r>
          </a:p>
          <a:p>
            <a:r>
              <a:rPr lang="en-US" sz="1600" dirty="0"/>
              <a:t>UE3 selects different codec than UE2 and does not support the UE2 selected coded</a:t>
            </a:r>
          </a:p>
          <a:p>
            <a:r>
              <a:rPr lang="en-US" sz="1600" dirty="0"/>
              <a:t>When SCC AS receives the response original call leg is gone</a:t>
            </a:r>
          </a:p>
          <a:p>
            <a:r>
              <a:rPr lang="en-US" sz="1600" dirty="0"/>
              <a:t>SCC AS does not have a codec to respond to the INVITE due to STN-SR</a:t>
            </a:r>
          </a:p>
          <a:p>
            <a:r>
              <a:rPr lang="en-US" sz="1600" dirty="0" err="1"/>
              <a:t>Soutions</a:t>
            </a:r>
            <a:r>
              <a:rPr lang="en-US" sz="1600" dirty="0"/>
              <a:t>:</a:t>
            </a:r>
          </a:p>
          <a:p>
            <a:pPr lvl="1"/>
            <a:r>
              <a:rPr lang="en-US" sz="1200" dirty="0"/>
              <a:t>Add codecs from ATCF to ensure valid answer</a:t>
            </a:r>
          </a:p>
          <a:p>
            <a:pPr lvl="1"/>
            <a:r>
              <a:rPr lang="en-US" sz="1200" dirty="0"/>
              <a:t>Complete call set-up and start 3</a:t>
            </a:r>
            <a:r>
              <a:rPr lang="en-US" sz="1200" baseline="30000" dirty="0"/>
              <a:t>rd</a:t>
            </a:r>
            <a:r>
              <a:rPr lang="en-US" sz="1200" dirty="0"/>
              <a:t> </a:t>
            </a:r>
            <a:r>
              <a:rPr lang="en-US" sz="1200"/>
              <a:t>party registration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896750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1EF86-EAC4-48E1-B63B-5C08B9F19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Possible solutions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FDECA4-D685-4FC2-ADE4-69161ACAB9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ATCF can add codecs from original INVITE to avoid the situation</a:t>
            </a:r>
          </a:p>
          <a:p>
            <a:r>
              <a:rPr lang="en-US" sz="1600" dirty="0"/>
              <a:t>SCC AS can renegotiate towards UE3 using 3</a:t>
            </a:r>
            <a:r>
              <a:rPr lang="en-US" sz="1600" baseline="30000" dirty="0"/>
              <a:t>rd</a:t>
            </a:r>
            <a:r>
              <a:rPr lang="en-US" sz="1600" dirty="0"/>
              <a:t> party call control</a:t>
            </a:r>
          </a:p>
          <a:p>
            <a:endParaRPr lang="en-US" sz="1600"/>
          </a:p>
          <a:p>
            <a:r>
              <a:rPr lang="en-US" sz="1600" dirty="0"/>
              <a:t>C1-180370 implements the first solution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707373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0209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PresentationTemplate2011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PresentationTemplate201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esentationTemplate2011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0e710d51-58b4-4530-836b-fce5679fe049" ContentTypeId="0x010100BB337192E63E44A7A744CE7393F41F4E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EriCOLL Docs" ma:contentTypeID="0x010100BB337192E63E44A7A744CE7393F41F4E009F808A50EAE41940ACE51AD687125D79" ma:contentTypeVersion="12" ma:contentTypeDescription="EriCOLL Document Content Type" ma:contentTypeScope="" ma:versionID="3952a31a0bb533cd2e6a926c2c5402ff">
  <xsd:schema xmlns:xsd="http://www.w3.org/2001/XMLSchema" xmlns:xs="http://www.w3.org/2001/XMLSchema" xmlns:p="http://schemas.microsoft.com/office/2006/metadata/properties" xmlns:ns2="a2cb392c-7d30-4320-99a3-a10ce385072b" xmlns:ns3="08b2df90-05d3-4030-90d4-c9feeb4a1cd9" targetNamespace="http://schemas.microsoft.com/office/2006/metadata/properties" ma:root="true" ma:fieldsID="8007d56f376383941acbddcd6dc7d503" ns2:_="" ns3:_="">
    <xsd:import namespace="a2cb392c-7d30-4320-99a3-a10ce385072b"/>
    <xsd:import namespace="08b2df90-05d3-4030-90d4-c9feeb4a1cd9"/>
    <xsd:element name="properties">
      <xsd:complexType>
        <xsd:sequence>
          <xsd:element name="documentManagement">
            <xsd:complexType>
              <xsd:all>
                <xsd:element ref="ns2:Prepared." minOccurs="0"/>
                <xsd:element ref="ns2:EriCOLLDate." minOccurs="0"/>
                <xsd:element ref="ns2:AbstractOrSummary." minOccurs="0"/>
                <xsd:element ref="ns2:EriCOLLCategoryTaxHTField0" minOccurs="0"/>
                <xsd:element ref="ns2:EriCOLLOrganizationUnitTaxHTField0" minOccurs="0"/>
                <xsd:element ref="ns2:EriCOLLCompetenceTaxHTField0" minOccurs="0"/>
                <xsd:element ref="ns2:EriCOLLCountryTaxHTField0" minOccurs="0"/>
                <xsd:element ref="ns2:EriCOLLProcessTaxHTField0" minOccurs="0"/>
                <xsd:element ref="ns3:TaxKeywordTaxHTField" minOccurs="0"/>
                <xsd:element ref="ns2:EriCOLLProductsTaxHTField0" minOccurs="0"/>
                <xsd:element ref="ns3:TaxCatchAll" minOccurs="0"/>
                <xsd:element ref="ns2:EriCOLLProjectsTaxHTField0" minOccurs="0"/>
                <xsd:element ref="ns3:TaxCatchAllLabel" minOccurs="0"/>
                <xsd:element ref="ns3:EriCOLLCustomerTaxHTField0" minOccurs="0"/>
                <xsd:element ref="ns2:_dlc_DocIdUrl" minOccurs="0"/>
                <xsd:element ref="ns2:_dlc_DocIdPersistId" minOccurs="0"/>
                <xsd:element ref="ns2:_dlc_Doc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cb392c-7d30-4320-99a3-a10ce385072b" elementFormDefault="qualified">
    <xsd:import namespace="http://schemas.microsoft.com/office/2006/documentManagement/types"/>
    <xsd:import namespace="http://schemas.microsoft.com/office/infopath/2007/PartnerControls"/>
    <xsd:element name="Prepared." ma:index="2" nillable="true" ma:displayName="Prepared." ma:internalName="Prepared_x002e_" ma:readOnly="false">
      <xsd:simpleType>
        <xsd:restriction base="dms:Text">
          <xsd:maxLength value="255"/>
        </xsd:restriction>
      </xsd:simpleType>
    </xsd:element>
    <xsd:element name="EriCOLLDate." ma:index="3" nillable="true" ma:displayName="Date." ma:internalName="EriCOLLDate_x002e_" ma:readOnly="false">
      <xsd:simpleType>
        <xsd:restriction base="dms:Text">
          <xsd:maxLength value="255"/>
        </xsd:restriction>
      </xsd:simpleType>
    </xsd:element>
    <xsd:element name="AbstractOrSummary." ma:index="4" nillable="true" ma:displayName="Abstract/Summary." ma:internalName="AbstractOrSummary_x002e_" ma:readOnly="false">
      <xsd:simpleType>
        <xsd:restriction base="dms:Note"/>
      </xsd:simpleType>
    </xsd:element>
    <xsd:element name="EriCOLLCategoryTaxHTField0" ma:index="14" nillable="true" ma:taxonomy="true" ma:internalName="EriCOLLCategoryTaxHTField0" ma:taxonomyFieldName="EriCOLLCategory" ma:displayName="Category." ma:readOnly="false" ma:default="" ma:fieldId="{e72cc46e-70aa-41d8-b11d-9bbfd769c5eb}" ma:taxonomyMulti="true" ma:sspId="0e710d51-58b4-4530-836b-fce5679fe049" ma:termSetId="f35c1d4c-78ac-4f40-bb38-8d71ec401e6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OrganizationUnitTaxHTField0" ma:index="16" nillable="true" ma:taxonomy="true" ma:internalName="EriCOLLOrganizationUnitTaxHTField0" ma:taxonomyFieldName="EriCOLLOrganizationUnit" ma:displayName="Organization Unit." ma:readOnly="false" ma:default="99;#BUCI DUCN A＆T Architecture ＆ Technology|00dc37a6-e0fd-483f-9cc6-35894ac917c3" ma:fieldId="{7588c015-b936-47f7-bb64-663949dc467e}" ma:taxonomyMulti="true" ma:sspId="0e710d51-58b4-4530-836b-fce5679fe049" ma:termSetId="67f5b04f-38bf-47c9-889f-003f3bcd139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mpetenceTaxHTField0" ma:index="18" nillable="true" ma:taxonomy="true" ma:internalName="EriCOLLCompetenceTaxHTField0" ma:taxonomyFieldName="EriCOLLCompetence" ma:displayName="Competence." ma:readOnly="false" ma:default="" ma:fieldId="{ff7cf505-5048-4f7f-991c-4d426a4ce272}" ma:taxonomyMulti="true" ma:sspId="0e710d51-58b4-4530-836b-fce5679fe049" ma:termSetId="3b0c01a2-44af-4012-bd1f-a99c2b798ef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untryTaxHTField0" ma:index="20" nillable="true" ma:taxonomy="true" ma:internalName="EriCOLLCountryTaxHTField0" ma:taxonomyFieldName="EriCOLLCountry" ma:displayName="Country." ma:readOnly="false" ma:default="" ma:fieldId="{a6c34b01-f2c2-4f05-b9ad-d4935bafeeb2}" ma:taxonomyMulti="true" ma:sspId="0e710d51-58b4-4530-836b-fce5679fe049" ma:termSetId="d4bcc4ed-3121-4db4-a523-83f3d101879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cessTaxHTField0" ma:index="22" nillable="true" ma:taxonomy="true" ma:internalName="EriCOLLProcessTaxHTField0" ma:taxonomyFieldName="EriCOLLProcess" ma:displayName="Process." ma:readOnly="false" ma:default="" ma:fieldId="{69b1f811-b392-4734-aa69-0125c68961bd}" ma:taxonomyMulti="true" ma:sspId="0e710d51-58b4-4530-836b-fce5679fe049" ma:termSetId="3d5773de-e402-4858-b471-2c5969a51f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ductsTaxHTField0" ma:index="24" nillable="true" ma:taxonomy="true" ma:internalName="EriCOLLProductsTaxHTField0" ma:taxonomyFieldName="EriCOLLProducts" ma:displayName="Products." ma:readOnly="false" ma:default="" ma:fieldId="{e7fe205b-2114-43c4-bcb7-1bbbbd16d461}" ma:taxonomyMulti="true" ma:sspId="0e710d51-58b4-4530-836b-fce5679fe049" ma:termSetId="943c8fbd-8b50-4b6a-b4b8-9342be84b8f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jectsTaxHTField0" ma:index="26" nillable="true" ma:taxonomy="true" ma:internalName="EriCOLLProjectsTaxHTField0" ma:taxonomyFieldName="EriCOLLProjects" ma:displayName="Projects." ma:readOnly="false" ma:default="" ma:fieldId="{6d690e96-80d8-4550-9bd4-922d740a55ff}" ma:taxonomyMulti="true" ma:sspId="0e710d51-58b4-4530-836b-fce5679fe049" ma:termSetId="66ed0c52-5b15-42c7-a9e7-77fbdfe62b3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_dlc_DocIdUrl" ma:index="30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31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_dlc_DocId" ma:index="33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b2df90-05d3-4030-90d4-c9feeb4a1cd9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23" nillable="true" ma:taxonomy="true" ma:internalName="TaxKeywordTaxHTField" ma:taxonomyFieldName="TaxKeyword" ma:displayName="Enterprise Keywords" ma:fieldId="{23f27201-bee3-471e-b2e7-b64fd8b7ca38}" ma:taxonomyMulti="true" ma:sspId="0e710d51-58b4-4530-836b-fce5679fe04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5" nillable="true" ma:displayName="Taxonomy Catch All Column" ma:hidden="true" ma:list="{0be2d0b9-0f8e-4a04-b30c-9ad4c0813061}" ma:internalName="TaxCatchAll" ma:showField="CatchAllData" ma:web="a2cb392c-7d30-4320-99a3-a10ce38507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7" nillable="true" ma:displayName="Taxonomy Catch All Column1" ma:hidden="true" ma:list="{0be2d0b9-0f8e-4a04-b30c-9ad4c0813061}" ma:internalName="TaxCatchAllLabel" ma:readOnly="true" ma:showField="CatchAllDataLabel" ma:web="a2cb392c-7d30-4320-99a3-a10ce38507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CustomerTaxHTField0" ma:index="28" nillable="true" ma:taxonomy="true" ma:internalName="EriCOLLCustomerTaxHTField0" ma:taxonomyFieldName="EriCOLLCustomer" ma:displayName="Customer." ma:default="" ma:fieldId="{8480f48b-f8b7-4c77-be55-63d41a1fdb0d}" ma:taxonomyMulti="true" ma:sspId="0e710d51-58b4-4530-836b-fce5679fe049" ma:termSetId="4e0bb0d4-0179-488a-a161-abd655dda2e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9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repared. xmlns="a2cb392c-7d30-4320-99a3-a10ce385072b" xsi:nil="true"/>
    <EriCOLLProcessTaxHTField0 xmlns="a2cb392c-7d30-4320-99a3-a10ce385072b">
      <Terms xmlns="http://schemas.microsoft.com/office/infopath/2007/PartnerControls"/>
    </EriCOLLProcessTaxHTField0>
    <EriCOLLCompetenceTaxHTField0 xmlns="a2cb392c-7d30-4320-99a3-a10ce385072b">
      <Terms xmlns="http://schemas.microsoft.com/office/infopath/2007/PartnerControls"/>
    </EriCOLLCompetenceTaxHTField0>
    <EriCOLLCountryTaxHTField0 xmlns="a2cb392c-7d30-4320-99a3-a10ce385072b">
      <Terms xmlns="http://schemas.microsoft.com/office/infopath/2007/PartnerControls"/>
    </EriCOLLCountryTaxHTField0>
    <EriCOLLCategoryTaxHTField0 xmlns="a2cb392c-7d30-4320-99a3-a10ce385072b">
      <Terms xmlns="http://schemas.microsoft.com/office/infopath/2007/PartnerControls"/>
    </EriCOLLCategoryTaxHTField0>
    <EriCOLLOrganizationUnitTaxHTField0 xmlns="a2cb392c-7d30-4320-99a3-a10ce385072b">
      <Terms xmlns="http://schemas.microsoft.com/office/infopath/2007/PartnerControls">
        <TermInfo xmlns="http://schemas.microsoft.com/office/infopath/2007/PartnerControls">
          <TermName xmlns="http://schemas.microsoft.com/office/infopath/2007/PartnerControls">BNET DU Core ＆ IMS</TermName>
          <TermId xmlns="http://schemas.microsoft.com/office/infopath/2007/PartnerControls">4416a054-bbc8-488b-8ed7-2bb3968ea43d</TermId>
        </TermInfo>
      </Terms>
    </EriCOLLOrganizationUnitTaxHTField0>
    <TaxCatchAll xmlns="08b2df90-05d3-4030-90d4-c9feeb4a1cd9">
      <Value>1</Value>
    </TaxCatchAll>
    <TaxKeywordTaxHTField xmlns="08b2df90-05d3-4030-90d4-c9feeb4a1cd9">
      <Terms xmlns="http://schemas.microsoft.com/office/infopath/2007/PartnerControls"/>
    </TaxKeywordTaxHTField>
    <AbstractOrSummary. xmlns="a2cb392c-7d30-4320-99a3-a10ce385072b" xsi:nil="true"/>
    <EriCOLLProductsTaxHTField0 xmlns="a2cb392c-7d30-4320-99a3-a10ce385072b">
      <Terms xmlns="http://schemas.microsoft.com/office/infopath/2007/PartnerControls"/>
    </EriCOLLProductsTaxHTField0>
    <EriCOLLProjectsTaxHTField0 xmlns="a2cb392c-7d30-4320-99a3-a10ce385072b">
      <Terms xmlns="http://schemas.microsoft.com/office/infopath/2007/PartnerControls"/>
    </EriCOLLProjectsTaxHTField0>
    <EriCOLLDate. xmlns="a2cb392c-7d30-4320-99a3-a10ce385072b" xsi:nil="true"/>
    <EriCOLLCustomerTaxHTField0 xmlns="08b2df90-05d3-4030-90d4-c9feeb4a1cd9">
      <Terms xmlns="http://schemas.microsoft.com/office/infopath/2007/PartnerControls"/>
    </EriCOLLCustomerTaxHTField0>
    <_dlc_DocId xmlns="a2cb392c-7d30-4320-99a3-a10ce385072b">XCC57NW6K7M7-2-1740</_dlc_DocId>
    <_dlc_DocIdUrl xmlns="a2cb392c-7d30-4320-99a3-a10ce385072b">
      <Url>https://ericoll.internal.ericsson.com/sites/DUCI_Telephony_Evolution_Program/_layouts/DocIdRedir.aspx?ID=XCC57NW6K7M7-2-1740</Url>
      <Description>XCC57NW6K7M7-2-1740</Description>
    </_dlc_DocIdUrl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DA3E372-B7E8-4DE1-8861-406D89C320B1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CF3317EF-C326-4FDB-868C-5E65EC1910F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2cb392c-7d30-4320-99a3-a10ce385072b"/>
    <ds:schemaRef ds:uri="08b2df90-05d3-4030-90d4-c9feeb4a1cd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2D1979C-CB2F-48C5-8E30-3F468C53D937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9ACFAA8F-A7E8-4B07-92B4-A7F666735868}">
  <ds:schemaRefs>
    <ds:schemaRef ds:uri="http://schemas.microsoft.com/office/infopath/2007/PartnerControls"/>
    <ds:schemaRef ds:uri="a2cb392c-7d30-4320-99a3-a10ce385072b"/>
    <ds:schemaRef ds:uri="http://schemas.microsoft.com/office/2006/documentManagement/types"/>
    <ds:schemaRef ds:uri="http://purl.org/dc/dcmitype/"/>
    <ds:schemaRef ds:uri="http://www.w3.org/XML/1998/namespace"/>
    <ds:schemaRef ds:uri="http://schemas.openxmlformats.org/package/2006/metadata/core-properties"/>
    <ds:schemaRef ds:uri="http://purl.org/dc/terms/"/>
    <ds:schemaRef ds:uri="http://purl.org/dc/elements/1.1/"/>
    <ds:schemaRef ds:uri="08b2df90-05d3-4030-90d4-c9feeb4a1cd9"/>
    <ds:schemaRef ds:uri="http://schemas.microsoft.com/office/2006/metadata/properties"/>
  </ds:schemaRefs>
</ds:datastoreItem>
</file>

<file path=customXml/itemProps5.xml><?xml version="1.0" encoding="utf-8"?>
<ds:datastoreItem xmlns:ds="http://schemas.openxmlformats.org/officeDocument/2006/customXml" ds:itemID="{4588FFB2-9E44-4FCA-987C-0DF05DC1E73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107650</TotalTime>
  <Words>495</Words>
  <Application>Microsoft Office PowerPoint</Application>
  <PresentationFormat>Widescreen</PresentationFormat>
  <Paragraphs>123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Ericsson Capital TT</vt:lpstr>
      <vt:lpstr>PresentationTemplate2011</vt:lpstr>
      <vt:lpstr>Custom Design</vt:lpstr>
      <vt:lpstr>SRVCC Alerting and call forwarding</vt:lpstr>
      <vt:lpstr>Alerting SRVCC CFNR interaction</vt:lpstr>
      <vt:lpstr>Sol. 1 Add codecs from original offer</vt:lpstr>
      <vt:lpstr>Alerting SRVCC CFNR interaction</vt:lpstr>
      <vt:lpstr>Problem description</vt:lpstr>
      <vt:lpstr>Possible solutions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VoLTE Interworking</dc:title>
  <dc:creator>Afshin Abtin</dc:creator>
  <cp:keywords/>
  <dc:description>Rev A</dc:description>
  <cp:lastModifiedBy>JAxellInGöteborg</cp:lastModifiedBy>
  <cp:revision>2460</cp:revision>
  <dcterms:created xsi:type="dcterms:W3CDTF">2009-08-18T09:58:28Z</dcterms:created>
  <dcterms:modified xsi:type="dcterms:W3CDTF">2018-01-23T18:50:13Z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FooterType">
    <vt:lpwstr>PresTemp</vt:lpwstr>
  </property>
  <property fmtid="{D5CDD505-2E9C-101B-9397-08002B2CF9AE}" pid="7" name="UsedFont">
    <vt:lpwstr>Arial</vt:lpwstr>
  </property>
  <property fmtid="{D5CDD505-2E9C-101B-9397-08002B2CF9AE}" pid="8" name="x">
    <vt:lpwstr>1</vt:lpwstr>
  </property>
  <property fmtid="{D5CDD505-2E9C-101B-9397-08002B2CF9AE}" pid="9" name="White">
    <vt:bool>true</vt:bool>
  </property>
  <property fmtid="{D5CDD505-2E9C-101B-9397-08002B2CF9AE}" pid="10" name="chkMetaData">
    <vt:bool>false</vt:bool>
  </property>
  <property fmtid="{D5CDD505-2E9C-101B-9397-08002B2CF9AE}" pid="11" name="chkTaglines">
    <vt:bool>false</vt:bool>
  </property>
  <property fmtid="{D5CDD505-2E9C-101B-9397-08002B2CF9AE}" pid="12" name="SecurityClass">
    <vt:lpwstr>Ericsson Internal</vt:lpwstr>
  </property>
  <property fmtid="{D5CDD505-2E9C-101B-9397-08002B2CF9AE}" pid="13" name="txtConfLabel">
    <vt:lpwstr>Ericsson Internal</vt:lpwstr>
  </property>
  <property fmtid="{D5CDD505-2E9C-101B-9397-08002B2CF9AE}" pid="14" name="optUseConfClass">
    <vt:bool>true</vt:bool>
  </property>
  <property fmtid="{D5CDD505-2E9C-101B-9397-08002B2CF9AE}" pid="15" name="optUseConfLabel">
    <vt:bool>false</vt:bool>
  </property>
  <property fmtid="{D5CDD505-2E9C-101B-9397-08002B2CF9AE}" pid="16" name="optFooterCVLDocNo">
    <vt:bool>false</vt:bool>
  </property>
  <property fmtid="{D5CDD505-2E9C-101B-9397-08002B2CF9AE}" pid="17" name="optFooterCVLCopyright">
    <vt:bool>true</vt:bool>
  </property>
  <property fmtid="{D5CDD505-2E9C-101B-9397-08002B2CF9AE}" pid="18" name="optEnterText1">
    <vt:bool>false</vt:bool>
  </property>
  <property fmtid="{D5CDD505-2E9C-101B-9397-08002B2CF9AE}" pid="19" name="optFooterCVLConfLabel">
    <vt:bool>true</vt:bool>
  </property>
  <property fmtid="{D5CDD505-2E9C-101B-9397-08002B2CF9AE}" pid="20" name="optEnterText2">
    <vt:bool>false</vt:bool>
  </property>
  <property fmtid="{D5CDD505-2E9C-101B-9397-08002B2CF9AE}" pid="21" name="optFooterCVLTitle">
    <vt:bool>true</vt:bool>
  </property>
  <property fmtid="{D5CDD505-2E9C-101B-9397-08002B2CF9AE}" pid="22" name="optFooterCVLPrep">
    <vt:bool>false</vt:bool>
  </property>
  <property fmtid="{D5CDD505-2E9C-101B-9397-08002B2CF9AE}" pid="23" name="optEnterText3">
    <vt:bool>false</vt:bool>
  </property>
  <property fmtid="{D5CDD505-2E9C-101B-9397-08002B2CF9AE}" pid="24" name="optFooterCVLDate">
    <vt:bool>false</vt:bool>
  </property>
  <property fmtid="{D5CDD505-2E9C-101B-9397-08002B2CF9AE}" pid="25" name="optEnterText4">
    <vt:bool>true</vt:bool>
  </property>
  <property fmtid="{D5CDD505-2E9C-101B-9397-08002B2CF9AE}" pid="26" name="LeftFooterField">
    <vt:lpwstr>© Ericsson AB 2013</vt:lpwstr>
  </property>
  <property fmtid="{D5CDD505-2E9C-101B-9397-08002B2CF9AE}" pid="27" name="MiddleFooterField">
    <vt:lpwstr>Ericsson Internal</vt:lpwstr>
  </property>
  <property fmtid="{D5CDD505-2E9C-101B-9397-08002B2CF9AE}" pid="28" name="RightFooterField">
    <vt:lpwstr>VoLTE Interworking</vt:lpwstr>
  </property>
  <property fmtid="{D5CDD505-2E9C-101B-9397-08002B2CF9AE}" pid="29" name="RightFooterField2">
    <vt:lpwstr>2015-05-22</vt:lpwstr>
  </property>
  <property fmtid="{D5CDD505-2E9C-101B-9397-08002B2CF9AE}" pid="30" name="TotalNumb">
    <vt:bool>true</vt:bool>
  </property>
  <property fmtid="{D5CDD505-2E9C-101B-9397-08002B2CF9AE}" pid="31" name="Pages">
    <vt:bool>true</vt:bool>
  </property>
  <property fmtid="{D5CDD505-2E9C-101B-9397-08002B2CF9AE}" pid="32" name="DocumentType2">
    <vt:lpwstr>Presentation2011</vt:lpwstr>
  </property>
  <property fmtid="{D5CDD505-2E9C-101B-9397-08002B2CF9AE}" pid="33" name="TemplateName2">
    <vt:lpwstr>CXC 173 2731/11</vt:lpwstr>
  </property>
  <property fmtid="{D5CDD505-2E9C-101B-9397-08002B2CF9AE}" pid="34" name="TemplateVersion2">
    <vt:lpwstr>R1A</vt:lpwstr>
  </property>
  <property fmtid="{D5CDD505-2E9C-101B-9397-08002B2CF9AE}" pid="35" name="PackageNo">
    <vt:lpwstr>LXA 119 603</vt:lpwstr>
  </property>
  <property fmtid="{D5CDD505-2E9C-101B-9397-08002B2CF9AE}" pid="36" name="PackageVersion">
    <vt:lpwstr>R4A</vt:lpwstr>
  </property>
  <property fmtid="{D5CDD505-2E9C-101B-9397-08002B2CF9AE}" pid="37" name="ApprovedBy">
    <vt:lpwstr>EAB/FLA/BC</vt:lpwstr>
  </property>
  <property fmtid="{D5CDD505-2E9C-101B-9397-08002B2CF9AE}" pid="38" name="DocNo">
    <vt:lpwstr/>
  </property>
  <property fmtid="{D5CDD505-2E9C-101B-9397-08002B2CF9AE}" pid="39" name="Checked">
    <vt:lpwstr/>
  </property>
  <property fmtid="{D5CDD505-2E9C-101B-9397-08002B2CF9AE}" pid="40" name="Revision">
    <vt:lpwstr>A</vt:lpwstr>
  </property>
  <property fmtid="{D5CDD505-2E9C-101B-9397-08002B2CF9AE}" pid="41" name="DocName">
    <vt:lpwstr>PRESENTATION</vt:lpwstr>
  </property>
  <property fmtid="{D5CDD505-2E9C-101B-9397-08002B2CF9AE}" pid="42" name="Title">
    <vt:lpwstr>VoLTE Interworking</vt:lpwstr>
  </property>
  <property fmtid="{D5CDD505-2E9C-101B-9397-08002B2CF9AE}" pid="43" name="Reference">
    <vt:lpwstr/>
  </property>
  <property fmtid="{D5CDD505-2E9C-101B-9397-08002B2CF9AE}" pid="44" name="Keyword">
    <vt:lpwstr/>
  </property>
  <property fmtid="{D5CDD505-2E9C-101B-9397-08002B2CF9AE}" pid="45" name="UpdateProcess">
    <vt:lpwstr>End</vt:lpwstr>
  </property>
  <property fmtid="{D5CDD505-2E9C-101B-9397-08002B2CF9AE}" pid="46" name="ContentType">
    <vt:lpwstr>EriCOLL Document</vt:lpwstr>
  </property>
  <property fmtid="{D5CDD505-2E9C-101B-9397-08002B2CF9AE}" pid="47" name="Prepared">
    <vt:lpwstr>Afshin Abtin</vt:lpwstr>
  </property>
  <property fmtid="{D5CDD505-2E9C-101B-9397-08002B2CF9AE}" pid="48" name="Date">
    <vt:lpwstr>2015-05-22</vt:lpwstr>
  </property>
  <property fmtid="{D5CDD505-2E9C-101B-9397-08002B2CF9AE}" pid="49" name="ContentTypeId">
    <vt:lpwstr>0x010100BB337192E63E44A7A744CE7393F41F4E009F808A50EAE41940ACE51AD687125D79</vt:lpwstr>
  </property>
  <property fmtid="{D5CDD505-2E9C-101B-9397-08002B2CF9AE}" pid="50" name="_dlc_DocIdItemGuid">
    <vt:lpwstr>40763a0b-a996-47a5-a429-ea99d29d836e</vt:lpwstr>
  </property>
  <property fmtid="{D5CDD505-2E9C-101B-9397-08002B2CF9AE}" pid="51" name="TaxKeyword">
    <vt:lpwstr/>
  </property>
  <property fmtid="{D5CDD505-2E9C-101B-9397-08002B2CF9AE}" pid="52" name="EriCOLLOrganizationUnit">
    <vt:lpwstr>1;#BNET DU Core ＆ IMS|4416a054-bbc8-488b-8ed7-2bb3968ea43d</vt:lpwstr>
  </property>
  <property fmtid="{D5CDD505-2E9C-101B-9397-08002B2CF9AE}" pid="53" name="EriCOLLCategory">
    <vt:lpwstr/>
  </property>
  <property fmtid="{D5CDD505-2E9C-101B-9397-08002B2CF9AE}" pid="54" name="EriCOLLCountry">
    <vt:lpwstr/>
  </property>
  <property fmtid="{D5CDD505-2E9C-101B-9397-08002B2CF9AE}" pid="55" name="EriCOLLCompetence">
    <vt:lpwstr/>
  </property>
  <property fmtid="{D5CDD505-2E9C-101B-9397-08002B2CF9AE}" pid="56" name="EriCOLLCustomer">
    <vt:lpwstr/>
  </property>
  <property fmtid="{D5CDD505-2E9C-101B-9397-08002B2CF9AE}" pid="57" name="EriCOLLProducts">
    <vt:lpwstr/>
  </property>
  <property fmtid="{D5CDD505-2E9C-101B-9397-08002B2CF9AE}" pid="58" name="EriCOLLProjects">
    <vt:lpwstr/>
  </property>
  <property fmtid="{D5CDD505-2E9C-101B-9397-08002B2CF9AE}" pid="59" name="EriCOLLProcess">
    <vt:lpwstr/>
  </property>
</Properties>
</file>