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0" autoAdjust="0"/>
    <p:restoredTop sz="94660"/>
  </p:normalViewPr>
  <p:slideViewPr>
    <p:cSldViewPr snapToGrid="0">
      <p:cViewPr varScale="1">
        <p:scale>
          <a:sx n="46" d="100"/>
          <a:sy n="46" d="100"/>
        </p:scale>
        <p:origin x="4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48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57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6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16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10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6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16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77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4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21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793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01B46-4335-4D8A-8A1D-D2EDB444D7E9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97AD1-345F-4B91-9EAB-275C06EF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30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Open issues for ANQP emergency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BlackBerry UK Ltd.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044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Three 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Q1:	What are the implications of a foreign PLMN offering services via an AP using S2a?</a:t>
            </a:r>
          </a:p>
          <a:p>
            <a:pPr marL="0" indent="0">
              <a:buNone/>
            </a:pPr>
            <a:r>
              <a:rPr lang="en-CA" dirty="0"/>
              <a:t>Q2:	Assuming PLMNs A and B are PLMNs in the same country, can PLMN A download a list with local emergency numbers that is different from PLMN B’s list?</a:t>
            </a:r>
          </a:p>
          <a:p>
            <a:pPr marL="0" indent="0">
              <a:buNone/>
            </a:pPr>
            <a:r>
              <a:rPr lang="en-CA" dirty="0"/>
              <a:t>Q3:	Can an ANQP server provide a list with emergency numbers to the UE based on the PLMN the UE is using via a TWAN?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85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Q1: Foreign PLMN offering services via S2a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429375" cy="4351338"/>
          </a:xfrm>
        </p:spPr>
        <p:txBody>
          <a:bodyPr>
            <a:normAutofit lnSpcReduction="10000"/>
          </a:bodyPr>
          <a:lstStyle/>
          <a:p>
            <a:r>
              <a:rPr lang="en-CA" dirty="0"/>
              <a:t>TS 23.402 enables a HPLMN to provide services via a foreign TWAN.</a:t>
            </a:r>
          </a:p>
          <a:p>
            <a:r>
              <a:rPr lang="en-CA" dirty="0"/>
              <a:t>It is useful to indicate, at least, the country in which the AP is located. </a:t>
            </a:r>
          </a:p>
          <a:p>
            <a:pPr lvl="1"/>
            <a:r>
              <a:rPr lang="en-CA" dirty="0"/>
              <a:t>A UE may use country A’s 3GPP access’ emergency numbers when detecting emergency calls to be routed via a PLMN</a:t>
            </a:r>
            <a:br>
              <a:rPr lang="en-CA" dirty="0"/>
            </a:br>
            <a:r>
              <a:rPr lang="en-CA" dirty="0"/>
              <a:t>of country B.</a:t>
            </a:r>
          </a:p>
          <a:p>
            <a:pPr lvl="1"/>
            <a:r>
              <a:rPr lang="en-CA" dirty="0"/>
              <a:t>Preferably, where a TWAN offers access to a PLMN in the same country as the AP, the</a:t>
            </a:r>
            <a:br>
              <a:rPr lang="en-CA" dirty="0"/>
            </a:br>
            <a:r>
              <a:rPr lang="en-CA" dirty="0"/>
              <a:t>UE may attempt to connect to that PLMN prior to initiating an emergency call.</a:t>
            </a:r>
            <a:endParaRPr lang="en-US" dirty="0"/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05" y="2205522"/>
            <a:ext cx="54673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248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Q2: Different emergency call detection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There is one list with emergency numbers in a country: </a:t>
            </a:r>
            <a:r>
              <a:rPr lang="en-CA" dirty="0" err="1"/>
              <a:t>EL</a:t>
            </a:r>
            <a:r>
              <a:rPr lang="en-CA" baseline="-25000" dirty="0" err="1"/>
              <a:t>country</a:t>
            </a:r>
            <a:endParaRPr lang="en-CA" dirty="0"/>
          </a:p>
          <a:p>
            <a:r>
              <a:rPr lang="en-CA" dirty="0"/>
              <a:t>Either the UE detects the emergency call or the network detects the emergency call. </a:t>
            </a:r>
          </a:p>
          <a:p>
            <a:pPr lvl="1"/>
            <a:r>
              <a:rPr lang="en-CA" dirty="0"/>
              <a:t>The UE can detect the emergency call based on e.g. a subset of </a:t>
            </a:r>
            <a:r>
              <a:rPr lang="en-CA" dirty="0" err="1"/>
              <a:t>EL</a:t>
            </a:r>
            <a:r>
              <a:rPr lang="en-CA" baseline="-25000" dirty="0" err="1"/>
              <a:t>country</a:t>
            </a:r>
            <a:r>
              <a:rPr lang="en-CA" dirty="0"/>
              <a:t>. Otherwise, the network will detect the emergency call based on </a:t>
            </a:r>
            <a:r>
              <a:rPr lang="en-CA" dirty="0" err="1"/>
              <a:t>EL</a:t>
            </a:r>
            <a:r>
              <a:rPr lang="en-CA" baseline="-25000" dirty="0" err="1"/>
              <a:t>country</a:t>
            </a:r>
            <a:r>
              <a:rPr lang="en-CA" dirty="0"/>
              <a:t>.</a:t>
            </a:r>
          </a:p>
          <a:p>
            <a:pPr lvl="1"/>
            <a:r>
              <a:rPr lang="en-CA" dirty="0"/>
              <a:t>A call request that is not detected as emergency call at the UE includes dialed digits. A UE detected emergency call includes a URN or a service category (no dialed digits).</a:t>
            </a:r>
            <a:endParaRPr lang="en-US" dirty="0"/>
          </a:p>
          <a:p>
            <a:r>
              <a:rPr lang="en-CA" dirty="0"/>
              <a:t>Can PLMNs in the same country be prevented from downloading different subsets of </a:t>
            </a:r>
            <a:r>
              <a:rPr lang="en-CA" dirty="0" err="1"/>
              <a:t>EL</a:t>
            </a:r>
            <a:r>
              <a:rPr lang="en-CA" baseline="-25000" dirty="0" err="1"/>
              <a:t>country</a:t>
            </a:r>
            <a:r>
              <a:rPr lang="en-CA" baseline="-25000" dirty="0"/>
              <a:t> </a:t>
            </a:r>
            <a:r>
              <a:rPr lang="en-CA" dirty="0"/>
              <a:t>to the UE?</a:t>
            </a:r>
          </a:p>
        </p:txBody>
      </p:sp>
    </p:spTree>
    <p:extLst>
      <p:ext uri="{BB962C8B-B14F-4D97-AF65-F5344CB8AC3E}">
        <p14:creationId xmlns:p14="http://schemas.microsoft.com/office/powerpoint/2010/main" val="2061897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Q3: smart advertisement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/>
              <a:t>GAS carries ANQP. ANQP is the default </a:t>
            </a:r>
            <a:br>
              <a:rPr lang="en-CA" dirty="0"/>
            </a:br>
            <a:r>
              <a:rPr lang="en-CA" dirty="0"/>
              <a:t>advertisement protocol (AP). See 802.11: </a:t>
            </a:r>
          </a:p>
          <a:p>
            <a:pPr lvl="1"/>
            <a:r>
              <a:rPr lang="en-CA" dirty="0"/>
              <a:t>“</a:t>
            </a:r>
            <a:r>
              <a:rPr lang="en-US" dirty="0"/>
              <a:t>The [AP] element specifies the </a:t>
            </a:r>
            <a:br>
              <a:rPr lang="en-US" dirty="0"/>
            </a:br>
            <a:r>
              <a:rPr lang="en-US" dirty="0"/>
              <a:t>Advertisement Protocols that a STA may use </a:t>
            </a:r>
            <a:br>
              <a:rPr lang="en-US" dirty="0"/>
            </a:br>
            <a:r>
              <a:rPr lang="en-US" dirty="0"/>
              <a:t>to communicate with Advertisement Servers</a:t>
            </a:r>
            <a:br>
              <a:rPr lang="en-US" dirty="0"/>
            </a:br>
            <a:r>
              <a:rPr lang="en-US" dirty="0"/>
              <a:t>[(AS)], which may be collocated with a STA or</a:t>
            </a:r>
            <a:br>
              <a:rPr lang="en-US" dirty="0"/>
            </a:br>
            <a:r>
              <a:rPr lang="en-US" dirty="0"/>
              <a:t>in an external network</a:t>
            </a:r>
            <a:r>
              <a:rPr lang="en-CA" dirty="0"/>
              <a:t>”</a:t>
            </a:r>
          </a:p>
          <a:p>
            <a:pPr lvl="1"/>
            <a:r>
              <a:rPr lang="en-US" dirty="0"/>
              <a:t>“GAS shall be supported by a STA when 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dot11InterworkingServiceActivated</a:t>
            </a:r>
            <a:r>
              <a:rPr lang="en-US" dirty="0"/>
              <a:t> is true. ANQP</a:t>
            </a:r>
            <a:br>
              <a:rPr lang="en-US" dirty="0"/>
            </a:br>
            <a:r>
              <a:rPr lang="en-US" dirty="0"/>
              <a:t>shall be supported by a STA when 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dot11InterworkingServiceActivated</a:t>
            </a:r>
            <a:r>
              <a:rPr lang="en-US" dirty="0"/>
              <a:t> is true”</a:t>
            </a:r>
            <a:endParaRPr lang="en-CA" dirty="0"/>
          </a:p>
          <a:p>
            <a:r>
              <a:rPr lang="en-CA" dirty="0"/>
              <a:t>802.11 does not require:</a:t>
            </a:r>
          </a:p>
          <a:p>
            <a:pPr lvl="1"/>
            <a:r>
              <a:rPr lang="en-CA" dirty="0"/>
              <a:t>usage of GAS between responding STA and AS; and </a:t>
            </a:r>
          </a:p>
          <a:p>
            <a:pPr lvl="1"/>
            <a:r>
              <a:rPr lang="en-CA" dirty="0"/>
              <a:t>AS to be collocated with responding STA. </a:t>
            </a:r>
          </a:p>
          <a:p>
            <a:r>
              <a:rPr lang="en-CA" dirty="0"/>
              <a:t>It is unclear how the AS learns the PLMN the UE connected via the TWAN.</a:t>
            </a:r>
            <a:endParaRPr lang="en-US" dirty="0"/>
          </a:p>
        </p:txBody>
      </p:sp>
      <p:pic>
        <p:nvPicPr>
          <p:cNvPr id="2050" name="Picture 1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239" y="1733611"/>
            <a:ext cx="44862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77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Q3: smart advertisement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SA3 LS C1-170888 states:</a:t>
            </a:r>
          </a:p>
          <a:p>
            <a:pPr lvl="1"/>
            <a:r>
              <a:rPr lang="en-US" dirty="0"/>
              <a:t>“The UE can determine that emergency information provided by ANQP messages from an associated Advertisement Server (ANQP server) has not been tampered with in transport, if:</a:t>
            </a:r>
          </a:p>
          <a:p>
            <a:pPr lvl="2"/>
            <a:r>
              <a:rPr lang="en-US" dirty="0"/>
              <a:t>the management frame containing the ANQP messages was received with management frame protection enabled; and </a:t>
            </a:r>
          </a:p>
          <a:p>
            <a:pPr lvl="2"/>
            <a:r>
              <a:rPr lang="en-US" dirty="0"/>
              <a:t>the UE has completed authentication in the WLAN. “</a:t>
            </a:r>
          </a:p>
          <a:p>
            <a:r>
              <a:rPr lang="en-CA" dirty="0"/>
              <a:t>A UE may initiate an ANQP request for emergency numbers prior to completing authentication with the TWAN, but after associating with the AP.</a:t>
            </a:r>
          </a:p>
          <a:p>
            <a:r>
              <a:rPr lang="en-CA" dirty="0"/>
              <a:t>At least prior to completing authentication, the ANQP server in the TWAN doesn’t know the PLMN the UE will authenticate with, if the TWAN provides access to more than one PLMN.</a:t>
            </a:r>
          </a:p>
          <a:p>
            <a:endParaRPr lang="en-CA" dirty="0"/>
          </a:p>
          <a:p>
            <a:r>
              <a:rPr lang="en-CA" dirty="0"/>
              <a:t>If different PLMNs provide different subsets of </a:t>
            </a:r>
            <a:r>
              <a:rPr lang="en-CA" dirty="0" err="1"/>
              <a:t>El</a:t>
            </a:r>
            <a:r>
              <a:rPr lang="en-CA" baseline="-25000" dirty="0" err="1"/>
              <a:t>country</a:t>
            </a:r>
            <a:r>
              <a:rPr lang="en-CA" baseline="-25000" dirty="0"/>
              <a:t> </a:t>
            </a:r>
            <a:r>
              <a:rPr lang="en-CA" dirty="0"/>
              <a:t>, it is unclear how the AS provides the correct list with emergency numbers.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4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Recommendation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4021" y="1640113"/>
            <a:ext cx="4667368" cy="9233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Stage 3 procedures needed for when different </a:t>
            </a:r>
            <a:br>
              <a:rPr lang="en-CA" dirty="0"/>
            </a:br>
            <a:r>
              <a:rPr lang="en-CA" dirty="0"/>
              <a:t>PLMNs in the same country download different </a:t>
            </a:r>
            <a:br>
              <a:rPr lang="en-CA" dirty="0"/>
            </a:br>
            <a:r>
              <a:rPr lang="en-CA" dirty="0"/>
              <a:t>lists with emergency numbers via WLAN?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21783" y="4833448"/>
            <a:ext cx="3671839" cy="6463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Stage 3 procedures needed for when </a:t>
            </a:r>
            <a:br>
              <a:rPr lang="en-CA" dirty="0"/>
            </a:br>
            <a:r>
              <a:rPr lang="en-CA" dirty="0"/>
              <a:t>foreign PLMNs offer services via S2a?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5510" y="3236780"/>
            <a:ext cx="4514826" cy="9233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Further Stage 3 procedures needed for TWAN </a:t>
            </a:r>
            <a:br>
              <a:rPr lang="en-CA" dirty="0"/>
            </a:br>
            <a:r>
              <a:rPr lang="en-CA" dirty="0"/>
              <a:t>provides a single list, but list is different from </a:t>
            </a:r>
            <a:br>
              <a:rPr lang="en-CA" dirty="0"/>
            </a:br>
            <a:r>
              <a:rPr lang="en-CA" dirty="0"/>
              <a:t>list downloaded via 3GPP access?</a:t>
            </a:r>
            <a:endParaRPr lang="en-US" dirty="0"/>
          </a:p>
        </p:txBody>
      </p:sp>
      <p:cxnSp>
        <p:nvCxnSpPr>
          <p:cNvPr id="8" name="Straight Arrow Connector 7"/>
          <p:cNvCxnSpPr>
            <a:stCxn id="4" idx="2"/>
            <a:endCxn id="6" idx="0"/>
          </p:cNvCxnSpPr>
          <p:nvPr/>
        </p:nvCxnSpPr>
        <p:spPr>
          <a:xfrm flipH="1">
            <a:off x="3132923" y="2563443"/>
            <a:ext cx="24782" cy="673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3114" y="2514758"/>
            <a:ext cx="3286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NO, always download a single list</a:t>
            </a:r>
            <a:endParaRPr lang="en-US" dirty="0"/>
          </a:p>
        </p:txBody>
      </p:sp>
      <p:cxnSp>
        <p:nvCxnSpPr>
          <p:cNvPr id="10" name="Straight Arrow Connector 9"/>
          <p:cNvCxnSpPr>
            <a:stCxn id="6" idx="2"/>
            <a:endCxn id="5" idx="0"/>
          </p:cNvCxnSpPr>
          <p:nvPr/>
        </p:nvCxnSpPr>
        <p:spPr>
          <a:xfrm>
            <a:off x="3132923" y="4160110"/>
            <a:ext cx="24780" cy="673338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32971" y="4333415"/>
            <a:ext cx="3358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NO, the NAS policy deals with this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651425" y="6174608"/>
            <a:ext cx="3012556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Remove MCC from C1-171972</a:t>
            </a:r>
            <a:endParaRPr lang="en-US" dirty="0"/>
          </a:p>
        </p:txBody>
      </p:sp>
      <p:cxnSp>
        <p:nvCxnSpPr>
          <p:cNvPr id="22" name="Straight Arrow Connector 21"/>
          <p:cNvCxnSpPr>
            <a:stCxn id="5" idx="2"/>
            <a:endCxn id="14" idx="0"/>
          </p:cNvCxnSpPr>
          <p:nvPr/>
        </p:nvCxnSpPr>
        <p:spPr>
          <a:xfrm>
            <a:off x="3157703" y="5479779"/>
            <a:ext cx="0" cy="694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90685" y="5587708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NO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691421" y="1374570"/>
            <a:ext cx="4627998" cy="92333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Inform UE of multiple lists PLMN (one list for all</a:t>
            </a:r>
            <a:br>
              <a:rPr lang="en-CA" dirty="0"/>
            </a:br>
            <a:r>
              <a:rPr lang="en-CA" dirty="0"/>
              <a:t>PLMNs that provisioned the same list), UE only </a:t>
            </a:r>
            <a:br>
              <a:rPr lang="en-CA" dirty="0"/>
            </a:br>
            <a:r>
              <a:rPr lang="en-CA" dirty="0"/>
              <a:t>uses list of PLMN it connected with via TWAN;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067211" y="1525380"/>
            <a:ext cx="512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YES</a:t>
            </a:r>
            <a:endParaRPr lang="en-US" dirty="0"/>
          </a:p>
        </p:txBody>
      </p:sp>
      <p:cxnSp>
        <p:nvCxnSpPr>
          <p:cNvPr id="31" name="Connector: Elbow 30"/>
          <p:cNvCxnSpPr>
            <a:stCxn id="26" idx="0"/>
            <a:endCxn id="5" idx="1"/>
          </p:cNvCxnSpPr>
          <p:nvPr/>
        </p:nvCxnSpPr>
        <p:spPr>
          <a:xfrm rot="16200000" flipH="1" flipV="1">
            <a:off x="3272580" y="-576227"/>
            <a:ext cx="3782044" cy="7683637"/>
          </a:xfrm>
          <a:prstGeom prst="bentConnector4">
            <a:avLst>
              <a:gd name="adj1" fmla="val -3514"/>
              <a:gd name="adj2" fmla="val 11044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579852" y="2850092"/>
            <a:ext cx="4627998" cy="646331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CA" dirty="0"/>
              <a:t>Assume </a:t>
            </a:r>
            <a:r>
              <a:rPr lang="en-CA" u="sng" dirty="0"/>
              <a:t>custom</a:t>
            </a:r>
            <a:r>
              <a:rPr lang="en-CA" dirty="0"/>
              <a:t> ANQP Server knows the PLMN the UE is connected to or will connect to.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466078" y="2146512"/>
            <a:ext cx="512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YES</a:t>
            </a:r>
            <a:endParaRPr lang="en-US" dirty="0"/>
          </a:p>
        </p:txBody>
      </p:sp>
      <p:cxnSp>
        <p:nvCxnSpPr>
          <p:cNvPr id="55" name="Connector: Elbow 54"/>
          <p:cNvCxnSpPr>
            <a:stCxn id="4" idx="0"/>
            <a:endCxn id="26" idx="1"/>
          </p:cNvCxnSpPr>
          <p:nvPr/>
        </p:nvCxnSpPr>
        <p:spPr>
          <a:xfrm rot="16200000" flipH="1">
            <a:off x="4826502" y="-28684"/>
            <a:ext cx="196122" cy="3533716"/>
          </a:xfrm>
          <a:prstGeom prst="bentConnector4">
            <a:avLst>
              <a:gd name="adj1" fmla="val -116560"/>
              <a:gd name="adj2" fmla="val 8302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/>
          <p:cNvCxnSpPr>
            <a:stCxn id="4" idx="3"/>
            <a:endCxn id="35" idx="1"/>
          </p:cNvCxnSpPr>
          <p:nvPr/>
        </p:nvCxnSpPr>
        <p:spPr>
          <a:xfrm>
            <a:off x="5491389" y="2101778"/>
            <a:ext cx="1088463" cy="1071480"/>
          </a:xfrm>
          <a:prstGeom prst="bent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or: Elbow 61"/>
          <p:cNvCxnSpPr>
            <a:stCxn id="35" idx="2"/>
            <a:endCxn id="6" idx="3"/>
          </p:cNvCxnSpPr>
          <p:nvPr/>
        </p:nvCxnSpPr>
        <p:spPr>
          <a:xfrm rot="5400000">
            <a:off x="7041083" y="1845677"/>
            <a:ext cx="202022" cy="3503515"/>
          </a:xfrm>
          <a:prstGeom prst="bentConnector2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17663" y="4694948"/>
            <a:ext cx="3798091" cy="9233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Allow UE to select different PLMN via TWAN, if  multiple PLMNs are known to offer service via the TWAN. </a:t>
            </a:r>
            <a:endParaRPr lang="en-US" dirty="0"/>
          </a:p>
        </p:txBody>
      </p:sp>
      <p:cxnSp>
        <p:nvCxnSpPr>
          <p:cNvPr id="64" name="Connector: Elbow 63"/>
          <p:cNvCxnSpPr>
            <a:stCxn id="5" idx="3"/>
            <a:endCxn id="63" idx="1"/>
          </p:cNvCxnSpPr>
          <p:nvPr/>
        </p:nvCxnSpPr>
        <p:spPr>
          <a:xfrm flipV="1">
            <a:off x="4993622" y="5156613"/>
            <a:ext cx="1924041" cy="1"/>
          </a:xfrm>
          <a:prstGeom prst="bent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699322" y="5140573"/>
            <a:ext cx="512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YES</a:t>
            </a:r>
            <a:endParaRPr lang="en-US" dirty="0"/>
          </a:p>
        </p:txBody>
      </p:sp>
      <p:sp>
        <p:nvSpPr>
          <p:cNvPr id="82" name="Oval 81"/>
          <p:cNvSpPr/>
          <p:nvPr/>
        </p:nvSpPr>
        <p:spPr>
          <a:xfrm>
            <a:off x="580398" y="1281882"/>
            <a:ext cx="202018" cy="1853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Connector: Elbow 83"/>
          <p:cNvCxnSpPr>
            <a:stCxn id="82" idx="4"/>
            <a:endCxn id="4" idx="1"/>
          </p:cNvCxnSpPr>
          <p:nvPr/>
        </p:nvCxnSpPr>
        <p:spPr>
          <a:xfrm rot="16200000" flipH="1">
            <a:off x="435453" y="1713210"/>
            <a:ext cx="634522" cy="142614"/>
          </a:xfrm>
          <a:prstGeom prst="bentConnector2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691421" y="5968450"/>
            <a:ext cx="4201407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/>
              <a:t>NOTE: C1-17abcd follows the orange path.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796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453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Open issues for ANQP emergency numbers</vt:lpstr>
      <vt:lpstr>Three open issues</vt:lpstr>
      <vt:lpstr>Q1: Foreign PLMN offering services via S2a</vt:lpstr>
      <vt:lpstr>Q2: Different emergency call detection point</vt:lpstr>
      <vt:lpstr>Q3: smart advertisement server</vt:lpstr>
      <vt:lpstr>Q3: smart advertisement server</vt:lpstr>
      <vt:lpstr>Recommendation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John-Luc Bakker</dc:creator>
  <cp:lastModifiedBy>John-Luc Bakker</cp:lastModifiedBy>
  <cp:revision>18</cp:revision>
  <dcterms:created xsi:type="dcterms:W3CDTF">2017-05-01T14:12:07Z</dcterms:created>
  <dcterms:modified xsi:type="dcterms:W3CDTF">2017-05-05T21:01:22Z</dcterms:modified>
</cp:coreProperties>
</file>