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 id="2147484385" r:id="rId3"/>
  </p:sldMasterIdLst>
  <p:notesMasterIdLst>
    <p:notesMasterId r:id="rId31"/>
  </p:notesMasterIdLst>
  <p:handoutMasterIdLst>
    <p:handoutMasterId r:id="rId32"/>
  </p:handoutMasterIdLst>
  <p:sldIdLst>
    <p:sldId id="337" r:id="rId4"/>
    <p:sldId id="339" r:id="rId5"/>
    <p:sldId id="338" r:id="rId6"/>
    <p:sldId id="516" r:id="rId7"/>
    <p:sldId id="545" r:id="rId8"/>
    <p:sldId id="355" r:id="rId9"/>
    <p:sldId id="500" r:id="rId10"/>
    <p:sldId id="555" r:id="rId11"/>
    <p:sldId id="554" r:id="rId12"/>
    <p:sldId id="521" r:id="rId13"/>
    <p:sldId id="543" r:id="rId14"/>
    <p:sldId id="526" r:id="rId15"/>
    <p:sldId id="540" r:id="rId16"/>
    <p:sldId id="549" r:id="rId17"/>
    <p:sldId id="515" r:id="rId18"/>
    <p:sldId id="533" r:id="rId19"/>
    <p:sldId id="558" r:id="rId20"/>
    <p:sldId id="559" r:id="rId21"/>
    <p:sldId id="560" r:id="rId22"/>
    <p:sldId id="520" r:id="rId23"/>
    <p:sldId id="530" r:id="rId24"/>
    <p:sldId id="511" r:id="rId25"/>
    <p:sldId id="340" r:id="rId26"/>
    <p:sldId id="387" r:id="rId27"/>
    <p:sldId id="487" r:id="rId28"/>
    <p:sldId id="372" r:id="rId29"/>
    <p:sldId id="507" r:id="rId30"/>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CCCCCC"/>
    <a:srgbClr val="FF0000"/>
    <a:srgbClr val="0000FF"/>
    <a:srgbClr val="72AF2F"/>
    <a:srgbClr val="999999"/>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59" autoAdjust="0"/>
    <p:restoredTop sz="94705" autoAdjust="0"/>
  </p:normalViewPr>
  <p:slideViewPr>
    <p:cSldViewPr snapToGrid="0">
      <p:cViewPr varScale="1">
        <p:scale>
          <a:sx n="107" d="100"/>
          <a:sy n="107" d="100"/>
        </p:scale>
        <p:origin x="-1650"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45" d="100"/>
          <a:sy n="45" d="100"/>
        </p:scale>
        <p:origin x="-2789" y="-91"/>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‹N°›</a:t>
            </a:fld>
            <a:endParaRPr lang="en-GB"/>
          </a:p>
        </p:txBody>
      </p:sp>
    </p:spTree>
    <p:extLst>
      <p:ext uri="{BB962C8B-B14F-4D97-AF65-F5344CB8AC3E}">
        <p14:creationId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‹N°›</a:t>
            </a:fld>
            <a:endParaRPr lang="en-GB"/>
          </a:p>
        </p:txBody>
      </p:sp>
    </p:spTree>
    <p:extLst>
      <p:ext uri="{BB962C8B-B14F-4D97-AF65-F5344CB8AC3E}">
        <p14:creationId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de-DE" smtClean="0"/>
          </a:p>
          <a:p>
            <a:pPr eaLnBrk="1" hangingPunct="1"/>
            <a:endParaRPr lang="en-US" altLang="de-DE" smtClean="0"/>
          </a:p>
        </p:txBody>
      </p:sp>
      <p:sp>
        <p:nvSpPr>
          <p:cNvPr id="52228" name="Slide Number Placeholder 3"/>
          <p:cNvSpPr txBox="1">
            <a:spLocks noGrp="1"/>
          </p:cNvSpPr>
          <p:nvPr/>
        </p:nvSpPr>
        <p:spPr bwMode="auto">
          <a:xfrm>
            <a:off x="3851275" y="9431338"/>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9" tIns="46430" rIns="92859" bIns="46430" anchor="b"/>
          <a:lstStyle>
            <a:lvl1pPr defTabSz="930275">
              <a:defRPr sz="1000">
                <a:solidFill>
                  <a:schemeClr val="tx1"/>
                </a:solidFill>
                <a:latin typeface="Arial" charset="0"/>
              </a:defRPr>
            </a:lvl1pPr>
            <a:lvl2pPr marL="742950" indent="-285750" defTabSz="930275">
              <a:defRPr sz="1000">
                <a:solidFill>
                  <a:schemeClr val="tx1"/>
                </a:solidFill>
                <a:latin typeface="Arial" charset="0"/>
              </a:defRPr>
            </a:lvl2pPr>
            <a:lvl3pPr marL="1143000" indent="-228600" defTabSz="930275">
              <a:defRPr sz="1000">
                <a:solidFill>
                  <a:schemeClr val="tx1"/>
                </a:solidFill>
                <a:latin typeface="Arial" charset="0"/>
              </a:defRPr>
            </a:lvl3pPr>
            <a:lvl4pPr marL="1600200" indent="-228600" defTabSz="930275">
              <a:defRPr sz="1000">
                <a:solidFill>
                  <a:schemeClr val="tx1"/>
                </a:solidFill>
                <a:latin typeface="Arial" charset="0"/>
              </a:defRPr>
            </a:lvl4pPr>
            <a:lvl5pPr marL="2057400" indent="-228600" defTabSz="930275">
              <a:defRPr sz="1000">
                <a:solidFill>
                  <a:schemeClr val="tx1"/>
                </a:solidFill>
                <a:latin typeface="Arial" charset="0"/>
              </a:defRPr>
            </a:lvl5pPr>
            <a:lvl6pPr marL="2514600" indent="-228600" defTabSz="930275" eaLnBrk="0" fontAlgn="base" hangingPunct="0">
              <a:spcBef>
                <a:spcPct val="0"/>
              </a:spcBef>
              <a:spcAft>
                <a:spcPct val="0"/>
              </a:spcAft>
              <a:defRPr sz="1000">
                <a:solidFill>
                  <a:schemeClr val="tx1"/>
                </a:solidFill>
                <a:latin typeface="Arial" charset="0"/>
              </a:defRPr>
            </a:lvl6pPr>
            <a:lvl7pPr marL="2971800" indent="-228600" defTabSz="930275" eaLnBrk="0" fontAlgn="base" hangingPunct="0">
              <a:spcBef>
                <a:spcPct val="0"/>
              </a:spcBef>
              <a:spcAft>
                <a:spcPct val="0"/>
              </a:spcAft>
              <a:defRPr sz="1000">
                <a:solidFill>
                  <a:schemeClr val="tx1"/>
                </a:solidFill>
                <a:latin typeface="Arial" charset="0"/>
              </a:defRPr>
            </a:lvl7pPr>
            <a:lvl8pPr marL="3429000" indent="-228600" defTabSz="930275" eaLnBrk="0" fontAlgn="base" hangingPunct="0">
              <a:spcBef>
                <a:spcPct val="0"/>
              </a:spcBef>
              <a:spcAft>
                <a:spcPct val="0"/>
              </a:spcAft>
              <a:defRPr sz="1000">
                <a:solidFill>
                  <a:schemeClr val="tx1"/>
                </a:solidFill>
                <a:latin typeface="Arial" charset="0"/>
              </a:defRPr>
            </a:lvl8pPr>
            <a:lvl9pPr marL="3886200" indent="-228600" defTabSz="930275" eaLnBrk="0" fontAlgn="base" hangingPunct="0">
              <a:spcBef>
                <a:spcPct val="0"/>
              </a:spcBef>
              <a:spcAft>
                <a:spcPct val="0"/>
              </a:spcAft>
              <a:defRPr sz="1000">
                <a:solidFill>
                  <a:schemeClr val="tx1"/>
                </a:solidFill>
                <a:latin typeface="Arial" charset="0"/>
              </a:defRPr>
            </a:lvl9pPr>
          </a:lstStyle>
          <a:p>
            <a:pPr algn="r" eaLnBrk="1" hangingPunct="1"/>
            <a:fld id="{1B08FE9F-E3AB-4566-ADCD-E14AFC046636}" type="slidenum">
              <a:rPr lang="en-GB" altLang="de-DE" sz="1200">
                <a:latin typeface="Times New Roman" pitchFamily="18" charset="0"/>
              </a:rPr>
              <a:pPr algn="r" eaLnBrk="1" hangingPunct="1"/>
              <a:t>2</a:t>
            </a:fld>
            <a:endParaRPr lang="en-GB" altLang="de-DE" sz="1200">
              <a:latin typeface="Times New Roman" pitchFamily="18" charset="0"/>
            </a:endParaRPr>
          </a:p>
        </p:txBody>
      </p:sp>
    </p:spTree>
    <p:extLst>
      <p:ext uri="{BB962C8B-B14F-4D97-AF65-F5344CB8AC3E}">
        <p14:creationId xmlns:p14="http://schemas.microsoft.com/office/powerpoint/2010/main" val="3043506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821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06814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388152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09639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31139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9/7/2018</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‹N°›</a:t>
            </a:fld>
            <a:endParaRPr lang="en-US"/>
          </a:p>
        </p:txBody>
      </p:sp>
    </p:spTree>
    <p:extLst>
      <p:ext uri="{BB962C8B-B14F-4D97-AF65-F5344CB8AC3E}">
        <p14:creationId xmlns:p14="http://schemas.microsoft.com/office/powerpoint/2010/main" val="3159895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9/7/2018</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‹N°›</a:t>
            </a:fld>
            <a:endParaRPr lang="en-US"/>
          </a:p>
        </p:txBody>
      </p:sp>
    </p:spTree>
    <p:extLst>
      <p:ext uri="{BB962C8B-B14F-4D97-AF65-F5344CB8AC3E}">
        <p14:creationId xmlns:p14="http://schemas.microsoft.com/office/powerpoint/2010/main" val="33697297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9/7/2018</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‹N°›</a:t>
            </a:fld>
            <a:endParaRPr lang="en-US"/>
          </a:p>
        </p:txBody>
      </p:sp>
    </p:spTree>
    <p:extLst>
      <p:ext uri="{BB962C8B-B14F-4D97-AF65-F5344CB8AC3E}">
        <p14:creationId xmlns:p14="http://schemas.microsoft.com/office/powerpoint/2010/main" val="2695807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9/7/2018</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‹N°›</a:t>
            </a:fld>
            <a:endParaRPr lang="en-US"/>
          </a:p>
        </p:txBody>
      </p:sp>
    </p:spTree>
    <p:extLst>
      <p:ext uri="{BB962C8B-B14F-4D97-AF65-F5344CB8AC3E}">
        <p14:creationId xmlns:p14="http://schemas.microsoft.com/office/powerpoint/2010/main" val="15284955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9/7/2018</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‹N°›</a:t>
            </a:fld>
            <a:endParaRPr lang="en-US"/>
          </a:p>
        </p:txBody>
      </p:sp>
    </p:spTree>
    <p:extLst>
      <p:ext uri="{BB962C8B-B14F-4D97-AF65-F5344CB8AC3E}">
        <p14:creationId xmlns:p14="http://schemas.microsoft.com/office/powerpoint/2010/main" val="730817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9/7/2018</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‹N°›</a:t>
            </a:fld>
            <a:endParaRPr lang="en-US"/>
          </a:p>
        </p:txBody>
      </p:sp>
    </p:spTree>
    <p:extLst>
      <p:ext uri="{BB962C8B-B14F-4D97-AF65-F5344CB8AC3E}">
        <p14:creationId xmlns:p14="http://schemas.microsoft.com/office/powerpoint/2010/main" val="3623957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57675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9/7/2018</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‹N°›</a:t>
            </a:fld>
            <a:endParaRPr lang="en-US"/>
          </a:p>
        </p:txBody>
      </p:sp>
    </p:spTree>
    <p:extLst>
      <p:ext uri="{BB962C8B-B14F-4D97-AF65-F5344CB8AC3E}">
        <p14:creationId xmlns:p14="http://schemas.microsoft.com/office/powerpoint/2010/main" val="9170232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9/7/2018</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‹N°›</a:t>
            </a:fld>
            <a:endParaRPr lang="en-US"/>
          </a:p>
        </p:txBody>
      </p:sp>
    </p:spTree>
    <p:extLst>
      <p:ext uri="{BB962C8B-B14F-4D97-AF65-F5344CB8AC3E}">
        <p14:creationId xmlns:p14="http://schemas.microsoft.com/office/powerpoint/2010/main" val="38255345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9/7/2018</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‹N°›</a:t>
            </a:fld>
            <a:endParaRPr lang="en-US"/>
          </a:p>
        </p:txBody>
      </p:sp>
    </p:spTree>
    <p:extLst>
      <p:ext uri="{BB962C8B-B14F-4D97-AF65-F5344CB8AC3E}">
        <p14:creationId xmlns:p14="http://schemas.microsoft.com/office/powerpoint/2010/main" val="13745734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9/7/2018</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‹N°›</a:t>
            </a:fld>
            <a:endParaRPr lang="en-US"/>
          </a:p>
        </p:txBody>
      </p:sp>
    </p:spTree>
    <p:extLst>
      <p:ext uri="{BB962C8B-B14F-4D97-AF65-F5344CB8AC3E}">
        <p14:creationId xmlns:p14="http://schemas.microsoft.com/office/powerpoint/2010/main" val="27259006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9/7/2018</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‹N°›</a:t>
            </a:fld>
            <a:endParaRPr lang="en-US"/>
          </a:p>
        </p:txBody>
      </p:sp>
    </p:spTree>
    <p:extLst>
      <p:ext uri="{BB962C8B-B14F-4D97-AF65-F5344CB8AC3E}">
        <p14:creationId xmlns:p14="http://schemas.microsoft.com/office/powerpoint/2010/main" val="19525150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2167728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62462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5457465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8581908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75291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0697715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49284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17143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8482737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527011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715883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950912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38390198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64956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3300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6837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9956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847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180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0651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image" Target="../media/image4.jpe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image" Target="../media/image3.jpeg"/><Relationship Id="rId2" Type="http://schemas.openxmlformats.org/officeDocument/2006/relationships/slideLayout" Target="../slideLayouts/slideLayout26.xml"/><Relationship Id="rId16" Type="http://schemas.openxmlformats.org/officeDocument/2006/relationships/image" Target="../media/image2.jpe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1.jpe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dirty="0" smtClean="0"/>
              <a:t> Click to edit Master text styles</a:t>
            </a:r>
          </a:p>
          <a:p>
            <a:pPr lvl="1"/>
            <a:r>
              <a:rPr lang="en-US" altLang="de-DE" dirty="0" smtClean="0"/>
              <a:t>Second level</a:t>
            </a:r>
          </a:p>
          <a:p>
            <a:pPr lvl="2"/>
            <a:r>
              <a:rPr lang="en-US" altLang="de-DE" dirty="0" smtClean="0"/>
              <a:t>Third level</a:t>
            </a:r>
          </a:p>
          <a:p>
            <a:pPr lvl="3"/>
            <a:r>
              <a:rPr lang="en-US" altLang="de-DE" dirty="0" smtClean="0"/>
              <a:t>Fourth level</a:t>
            </a:r>
          </a:p>
          <a:p>
            <a:pPr lvl="4"/>
            <a:r>
              <a:rPr lang="en-US" altLang="de-DE" dirty="0" smtClean="0"/>
              <a:t>Fifth level</a:t>
            </a:r>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defRPr>
            </a:lvl1pPr>
          </a:lstStyle>
          <a:p>
            <a:pPr>
              <a:defRPr/>
            </a:pPr>
            <a:fld id="{2B1655FF-5E33-46F1-BB88-97A14AAD3328}" type="slidenum">
              <a:rPr lang="en-GB"/>
              <a:pPr>
                <a:defRPr/>
              </a:pPr>
              <a:t>‹N°›</a:t>
            </a:fld>
            <a:endParaRPr lang="en-GB"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3" y="6470650"/>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de-DE" dirty="0">
                <a:solidFill>
                  <a:schemeClr val="bg1"/>
                </a:solidFill>
              </a:rPr>
              <a:t>© 3GPP </a:t>
            </a:r>
            <a:r>
              <a:rPr lang="en-US" altLang="de-DE" dirty="0" smtClean="0">
                <a:solidFill>
                  <a:schemeClr val="bg1"/>
                </a:solidFill>
              </a:rPr>
              <a:t>2018     </a:t>
            </a:r>
            <a:r>
              <a:rPr lang="en-US" altLang="de-DE" dirty="0">
                <a:solidFill>
                  <a:schemeClr val="bg1"/>
                </a:solidFill>
              </a:rPr>
              <a:t>CT WG</a:t>
            </a:r>
            <a:r>
              <a:rPr lang="de-DE" altLang="de-DE" dirty="0">
                <a:solidFill>
                  <a:schemeClr val="bg1"/>
                </a:solidFill>
              </a:rPr>
              <a:t>4</a:t>
            </a:r>
            <a:r>
              <a:rPr lang="en-US" altLang="de-DE" dirty="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to TSG </a:t>
            </a:r>
            <a:r>
              <a:rPr lang="en-US" altLang="de-DE" dirty="0" smtClean="0">
                <a:solidFill>
                  <a:schemeClr val="bg1"/>
                </a:solidFill>
              </a:rPr>
              <a:t>CT#81, September 2018</a:t>
            </a:r>
            <a:endParaRPr lang="en-US" altLang="de-DE" dirty="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‹N°›</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 id="2147484384"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9/7/2018</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dirty="0" smtClean="0"/>
              <a:t> Click to edit Master text styles</a:t>
            </a:r>
          </a:p>
          <a:p>
            <a:pPr lvl="1"/>
            <a:r>
              <a:rPr lang="en-US" altLang="de-DE" dirty="0" smtClean="0"/>
              <a:t>Second level</a:t>
            </a:r>
          </a:p>
          <a:p>
            <a:pPr lvl="2"/>
            <a:r>
              <a:rPr lang="en-US" altLang="de-DE" dirty="0" smtClean="0"/>
              <a:t>Third level</a:t>
            </a:r>
          </a:p>
          <a:p>
            <a:pPr lvl="3"/>
            <a:r>
              <a:rPr lang="en-US" altLang="de-DE" dirty="0" smtClean="0"/>
              <a:t>Fourth level</a:t>
            </a:r>
          </a:p>
          <a:p>
            <a:pPr lvl="4"/>
            <a:r>
              <a:rPr lang="en-US" altLang="de-DE" dirty="0" smtClean="0"/>
              <a:t>Fifth level</a:t>
            </a:r>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defRPr>
            </a:lvl1pPr>
          </a:lstStyle>
          <a:p>
            <a:pPr>
              <a:defRPr/>
            </a:pPr>
            <a:fld id="{2B1655FF-5E33-46F1-BB88-97A14AAD3328}" type="slidenum">
              <a:rPr lang="en-GB">
                <a:solidFill>
                  <a:srgbClr val="FFFFFF"/>
                </a:solidFill>
              </a:rPr>
              <a:pPr>
                <a:defRPr/>
              </a:pPr>
              <a:t>‹N°›</a:t>
            </a:fld>
            <a:endParaRPr lang="en-GB" dirty="0">
              <a:solidFill>
                <a:srgbClr val="FFFFFF"/>
              </a:solidFill>
            </a:endParaRPr>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rgbClr val="FFFFFF"/>
                </a:solidFill>
              </a:rPr>
              <a:t>© 3GPP 2009     Mobile World Congress, Barcelona, 19</a:t>
            </a:r>
            <a:r>
              <a:rPr lang="en-US" altLang="de-DE" baseline="30000" smtClean="0">
                <a:solidFill>
                  <a:srgbClr val="FFFFFF"/>
                </a:solidFill>
              </a:rPr>
              <a:t>th</a:t>
            </a:r>
            <a:r>
              <a:rPr lang="en-US" altLang="de-DE" smtClean="0">
                <a:solidFill>
                  <a:srgbClr val="FFFFFF"/>
                </a:solidFill>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3" y="6470650"/>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de-DE" dirty="0">
                <a:solidFill>
                  <a:srgbClr val="FFFFFF"/>
                </a:solidFill>
              </a:rPr>
              <a:t>© 3GPP </a:t>
            </a:r>
            <a:r>
              <a:rPr lang="en-US" altLang="de-DE" dirty="0" smtClean="0">
                <a:solidFill>
                  <a:srgbClr val="FFFFFF"/>
                </a:solidFill>
              </a:rPr>
              <a:t>2018     </a:t>
            </a:r>
            <a:r>
              <a:rPr lang="en-US" altLang="de-DE" dirty="0">
                <a:solidFill>
                  <a:srgbClr val="FFFFFF"/>
                </a:solidFill>
              </a:rPr>
              <a:t>CT WG</a:t>
            </a:r>
            <a:r>
              <a:rPr lang="de-DE" altLang="de-DE" dirty="0">
                <a:solidFill>
                  <a:srgbClr val="FFFFFF"/>
                </a:solidFill>
              </a:rPr>
              <a:t>4</a:t>
            </a:r>
            <a:r>
              <a:rPr lang="en-US" altLang="de-DE" dirty="0">
                <a:solidFill>
                  <a:srgbClr val="FFFFFF"/>
                </a:solidFill>
              </a:rPr>
              <a:t> </a:t>
            </a:r>
            <a:r>
              <a:rPr lang="de-DE" altLang="de-DE" dirty="0">
                <a:solidFill>
                  <a:srgbClr val="FFFFFF"/>
                </a:solidFill>
              </a:rPr>
              <a:t>S</a:t>
            </a:r>
            <a:r>
              <a:rPr lang="en-US" altLang="de-DE" dirty="0" err="1">
                <a:solidFill>
                  <a:srgbClr val="FFFFFF"/>
                </a:solidFill>
              </a:rPr>
              <a:t>tatus</a:t>
            </a:r>
            <a:r>
              <a:rPr lang="en-US" altLang="de-DE" dirty="0">
                <a:solidFill>
                  <a:srgbClr val="FFFFFF"/>
                </a:solidFill>
              </a:rPr>
              <a:t> </a:t>
            </a:r>
            <a:r>
              <a:rPr lang="de-DE" altLang="de-DE" dirty="0">
                <a:solidFill>
                  <a:srgbClr val="FFFFFF"/>
                </a:solidFill>
              </a:rPr>
              <a:t>R</a:t>
            </a:r>
            <a:r>
              <a:rPr lang="en-US" altLang="de-DE" dirty="0" err="1">
                <a:solidFill>
                  <a:srgbClr val="FFFFFF"/>
                </a:solidFill>
              </a:rPr>
              <a:t>eport</a:t>
            </a:r>
            <a:r>
              <a:rPr lang="en-US" altLang="de-DE" dirty="0">
                <a:solidFill>
                  <a:srgbClr val="FFFFFF"/>
                </a:solidFill>
              </a:rPr>
              <a:t> to TSG </a:t>
            </a:r>
            <a:r>
              <a:rPr lang="en-US" altLang="de-DE" dirty="0" smtClean="0">
                <a:solidFill>
                  <a:srgbClr val="FFFFFF"/>
                </a:solidFill>
              </a:rPr>
              <a:t>CT#79, March 2018</a:t>
            </a:r>
            <a:endParaRPr lang="en-US" altLang="de-DE" dirty="0">
              <a:solidFill>
                <a:srgbClr val="FFFFFF"/>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rgbClr val="FFFFFF"/>
                </a:solidFill>
              </a:rPr>
              <a:pPr eaLnBrk="1" hangingPunct="1">
                <a:defRPr/>
              </a:pPr>
              <a:t>‹N°›</a:t>
            </a:fld>
            <a:endParaRPr lang="en-US" sz="1100" dirty="0" smtClean="0">
              <a:solidFill>
                <a:srgbClr val="FFFFFF"/>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solidFill>
                <a:srgbClr val="000000">
                  <a:tint val="75000"/>
                </a:srgbClr>
              </a:solidFill>
            </a:endParaRPr>
          </a:p>
        </p:txBody>
      </p:sp>
    </p:spTree>
    <p:extLst>
      <p:ext uri="{BB962C8B-B14F-4D97-AF65-F5344CB8AC3E}">
        <p14:creationId xmlns:p14="http://schemas.microsoft.com/office/powerpoint/2010/main" val="3013269433"/>
      </p:ext>
    </p:extLst>
  </p:cSld>
  <p:clrMap bg1="lt1" tx1="dk1" bg2="lt2" tx2="dk2" accent1="accent1" accent2="accent2" accent3="accent3" accent4="accent4" accent5="accent5" accent6="accent6" hlink="hlink" folHlink="folHlink"/>
  <p:sldLayoutIdLst>
    <p:sldLayoutId id="2147484386" r:id="rId1"/>
    <p:sldLayoutId id="2147484387" r:id="rId2"/>
    <p:sldLayoutId id="2147484388" r:id="rId3"/>
    <p:sldLayoutId id="2147484389" r:id="rId4"/>
    <p:sldLayoutId id="2147484390" r:id="rId5"/>
    <p:sldLayoutId id="2147484391" r:id="rId6"/>
    <p:sldLayoutId id="2147484392" r:id="rId7"/>
    <p:sldLayoutId id="2147484393" r:id="rId8"/>
    <p:sldLayoutId id="2147484394" r:id="rId9"/>
    <p:sldLayoutId id="2147484395" r:id="rId10"/>
    <p:sldLayoutId id="2147484396" r:id="rId11"/>
    <p:sldLayoutId id="2147484397" r:id="rId12"/>
    <p:sldLayoutId id="2147484398"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s://portal.3gpp.org/desktopmodules/Specifications/SpecificationDetails.aspx?specificationId=3406" TargetMode="External"/><Relationship Id="rId13" Type="http://schemas.openxmlformats.org/officeDocument/2006/relationships/hyperlink" Target="https://portal.3gpp.org/desktopmodules/Specifications/SpecificationDetails.aspx?specificationId=3346" TargetMode="External"/><Relationship Id="rId18" Type="http://schemas.openxmlformats.org/officeDocument/2006/relationships/hyperlink" Target="https://portal.3gpp.org/desktopmodules/Specifications/SpecificationDetails.aspx?specificationId=3176" TargetMode="External"/><Relationship Id="rId3" Type="http://schemas.openxmlformats.org/officeDocument/2006/relationships/hyperlink" Target="https://portal.3gpp.org/desktopmodules/Specifications/SpecificationDetails.aspx?specificationId=3338" TargetMode="External"/><Relationship Id="rId21" Type="http://schemas.openxmlformats.org/officeDocument/2006/relationships/hyperlink" Target="https://portal.3gpp.org/desktopmodules/Specifications/SpecificationDetails.aspx?specificationId=848" TargetMode="External"/><Relationship Id="rId7" Type="http://schemas.openxmlformats.org/officeDocument/2006/relationships/hyperlink" Target="https://portal.3gpp.org/desktopmodules/Specifications/SpecificationDetails.aspx?specificationId=3405" TargetMode="External"/><Relationship Id="rId12" Type="http://schemas.openxmlformats.org/officeDocument/2006/relationships/hyperlink" Target="https://portal.3gpp.org/desktopmodules/Specifications/SpecificationDetails.aspx?specificationId=3339" TargetMode="External"/><Relationship Id="rId17" Type="http://schemas.openxmlformats.org/officeDocument/2006/relationships/hyperlink" Target="https://portal.3gpp.org/desktopmodules/Specifications/SpecificationDetails.aspx?specificationId=xxx" TargetMode="External"/><Relationship Id="rId25" Type="http://schemas.openxmlformats.org/officeDocument/2006/relationships/hyperlink" Target="https://portal.3gpp.org/desktopmodules/Specifications/SpecificationDetails.aspx?specificationId=1699" TargetMode="External"/><Relationship Id="rId2" Type="http://schemas.openxmlformats.org/officeDocument/2006/relationships/hyperlink" Target="https://portal.3gpp.org/desktopmodules/Specifications/SpecificationDetails.aspx?specificationId=3349" TargetMode="External"/><Relationship Id="rId16" Type="http://schemas.openxmlformats.org/officeDocument/2006/relationships/hyperlink" Target="https://portal.3gpp.org/desktopmodules/Specifications/SpecificationDetails.aspx?specificationId=3407" TargetMode="External"/><Relationship Id="rId20" Type="http://schemas.openxmlformats.org/officeDocument/2006/relationships/hyperlink" Target="https://portal.3gpp.org/desktopmodules/Specifications/SpecificationDetails.aspx?specificationId=731" TargetMode="External"/><Relationship Id="rId1" Type="http://schemas.openxmlformats.org/officeDocument/2006/relationships/slideLayout" Target="../slideLayouts/slideLayout26.xml"/><Relationship Id="rId6" Type="http://schemas.openxmlformats.org/officeDocument/2006/relationships/hyperlink" Target="https://portal.3gpp.org/desktopmodules/Specifications/SpecificationDetails.aspx?specificationId=3342" TargetMode="External"/><Relationship Id="rId11" Type="http://schemas.openxmlformats.org/officeDocument/2006/relationships/hyperlink" Target="https://portal.3gpp.org/desktopmodules/Specifications/SpecificationDetails.aspx?specificationId=3348" TargetMode="External"/><Relationship Id="rId24" Type="http://schemas.openxmlformats.org/officeDocument/2006/relationships/hyperlink" Target="https://portal.3gpp.org/desktopmodules/Specifications/SpecificationDetails.aspx?specificationId=1692" TargetMode="External"/><Relationship Id="rId5" Type="http://schemas.openxmlformats.org/officeDocument/2006/relationships/hyperlink" Target="https://portal.3gpp.org/desktopmodules/Specifications/SpecificationDetails.aspx?specificationId=3340" TargetMode="External"/><Relationship Id="rId15" Type="http://schemas.openxmlformats.org/officeDocument/2006/relationships/hyperlink" Target="https://portal.3gpp.org/desktopmodules/Specifications/SpecificationDetails.aspx?specificationId=3347" TargetMode="External"/><Relationship Id="rId23" Type="http://schemas.openxmlformats.org/officeDocument/2006/relationships/hyperlink" Target="https://portal.3gpp.org/desktopmodules/Specifications/SpecificationDetails.aspx?specificationId=3111" TargetMode="External"/><Relationship Id="rId10" Type="http://schemas.openxmlformats.org/officeDocument/2006/relationships/hyperlink" Target="https://portal.3gpp.org/desktopmodules/Specifications/SpecificationDetails.aspx?specificationId=3345" TargetMode="External"/><Relationship Id="rId19" Type="http://schemas.openxmlformats.org/officeDocument/2006/relationships/hyperlink" Target="https://portal.3gpp.org/desktopmodules/Specifications/SpecificationDetails.aspx?specificationId=729" TargetMode="External"/><Relationship Id="rId4" Type="http://schemas.openxmlformats.org/officeDocument/2006/relationships/hyperlink" Target="https://portal.3gpp.org/desktopmodules/Specifications/SpecificationDetails.aspx?specificationId=3341" TargetMode="External"/><Relationship Id="rId9" Type="http://schemas.openxmlformats.org/officeDocument/2006/relationships/hyperlink" Target="https://portal.3gpp.org/desktopmodules/Specifications/SpecificationDetails.aspx?specificationId=3343" TargetMode="External"/><Relationship Id="rId14" Type="http://schemas.openxmlformats.org/officeDocument/2006/relationships/hyperlink" Target="https://portal.3gpp.org/desktopmodules/Specifications/SpecificationDetails.aspx?specificationId=3344" TargetMode="External"/><Relationship Id="rId22" Type="http://schemas.openxmlformats.org/officeDocument/2006/relationships/hyperlink" Target="https://portal.3gpp.org/desktopmodules/Specifications/SpecificationDetails.aspx?specificationId=1612"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hyperlink" Target="http://webapp.etsi.org/3GPPRegistration/fViewPart.asp?mid=19622" TargetMode="Externa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hyperlink" Target="http://webapp.etsi.org/3GPPRegistration/fViewPart.asp?mid=19623"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package" Target="../embeddings/Microsoft_Excel_Worksheet1.xls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ct/TSG_CT/TSGC_81_Gold_Coast/Docs/CP-182204.zip" TargetMode="External"/><Relationship Id="rId2" Type="http://schemas.openxmlformats.org/officeDocument/2006/relationships/hyperlink" Target="http://www.3gpp.org/ftp/tsg_ct/TSG_CT/TSGC_81_Gold_Coast/Docs/CP-182052.zip" TargetMode="Externa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hyperlink" Target="http://www.3gpp.org/ftp/tsg_ct/TSG_CT/TSGC_81_Gold_Coast/Docs/CP-182083.zip" TargetMode="External"/><Relationship Id="rId2" Type="http://schemas.openxmlformats.org/officeDocument/2006/relationships/hyperlink" Target="http://www.3gpp.org/ftp/tsg_ct/TSG_CT/TSGC_81_Gold_Coast/Docs/CP-182082.zip" TargetMode="Externa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hyperlink" Target="http://www.3gpp.org/ftp/tsg_ct/WG4_protocollars_ex-CN4/TSGCT4_85bis_Sophia_Antipolis/Docs/C4-185505.zip" TargetMode="External"/><Relationship Id="rId3" Type="http://schemas.openxmlformats.org/officeDocument/2006/relationships/hyperlink" Target="http://www.3gpp.org/ftp/tsg_ct/WG4_protocollars_ex-CN4/TSGCT4_85bis_Sophia_Antipolis/Docs/C4-185320.zip" TargetMode="External"/><Relationship Id="rId7" Type="http://schemas.openxmlformats.org/officeDocument/2006/relationships/hyperlink" Target="http://www.3gpp.org/ftp/tsg_ct/WG4_protocollars_ex-CN4/TSGCT4_85bis_Sophia_Antipolis/Docs/C4-185495.zip" TargetMode="External"/><Relationship Id="rId2" Type="http://schemas.openxmlformats.org/officeDocument/2006/relationships/hyperlink" Target="http://www.3gpp.org/ftp/tsg_ct/WG4_protocollars_ex-CN4/TSGCT4_85bis_Sophia_Antipolis/Docs/C4-185319.zip" TargetMode="External"/><Relationship Id="rId1" Type="http://schemas.openxmlformats.org/officeDocument/2006/relationships/slideLayout" Target="../slideLayouts/slideLayout12.xml"/><Relationship Id="rId6" Type="http://schemas.openxmlformats.org/officeDocument/2006/relationships/hyperlink" Target="http://www.3gpp.org/ftp/tsg_ct/WG4_protocollars_ex-CN4/TSGCT4_85bis_Sophia_Antipolis/Docs/C4-185493.zip" TargetMode="External"/><Relationship Id="rId5" Type="http://schemas.openxmlformats.org/officeDocument/2006/relationships/hyperlink" Target="http://www.3gpp.org/ftp/tsg_ct/WG4_protocollars_ex-CN4/TSGCT4_85bis_Sophia_Antipolis/Docs/C4-185492.zip" TargetMode="External"/><Relationship Id="rId4" Type="http://schemas.openxmlformats.org/officeDocument/2006/relationships/hyperlink" Target="http://www.3gpp.org/ftp/tsg_ct/WG4_protocollars_ex-CN4/TSGCT4_85bis_Sophia_Antipolis/Docs/C4-185491.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ww.3gpp.org/ftp/tsg_ct/WG4_protocollars_ex-CN4/TSGCT4_86_Palm_Beach/Docs/C4-186547.zip" TargetMode="External"/><Relationship Id="rId2" Type="http://schemas.openxmlformats.org/officeDocument/2006/relationships/hyperlink" Target="http://www.3gpp.org/ftp/tsg_ct/WG4_protocollars_ex-CN4/TSGCT4_86_Palm_Beach/Docs/C4-186360.zip" TargetMode="External"/><Relationship Id="rId1" Type="http://schemas.openxmlformats.org/officeDocument/2006/relationships/slideLayout" Target="../slideLayouts/slideLayout12.xml"/><Relationship Id="rId6" Type="http://schemas.openxmlformats.org/officeDocument/2006/relationships/hyperlink" Target="http://www.3gpp.org/ftp/tsg_ct/WG4_protocollars_ex-CN4/TSGCT4_86_Palm_Beach/Docs/C4-186606.zip" TargetMode="External"/><Relationship Id="rId5" Type="http://schemas.openxmlformats.org/officeDocument/2006/relationships/hyperlink" Target="http://www.3gpp.org/ftp/tsg_ct/WG4_protocollars_ex-CN4/TSGCT4_86_Palm_Beach/Docs/C4-186602.zip" TargetMode="External"/><Relationship Id="rId4" Type="http://schemas.openxmlformats.org/officeDocument/2006/relationships/hyperlink" Target="http://www.3gpp.org/ftp/tsg_ct/WG4_protocollars_ex-CN4/TSGCT4_86_Palm_Beach/Docs/C4-186573.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cstate="print">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627856" y="1524000"/>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Arial" pitchFamily="34" charset="0"/>
                <a:cs typeface="Arial" pitchFamily="34" charset="0"/>
              </a:rPr>
              <a:t>TSG CT WG</a:t>
            </a:r>
            <a:r>
              <a:rPr lang="de-DE" altLang="de-DE" sz="2400" dirty="0">
                <a:latin typeface="Arial" pitchFamily="34" charset="0"/>
                <a:cs typeface="Arial" pitchFamily="34" charset="0"/>
              </a:rPr>
              <a:t>4</a:t>
            </a:r>
            <a:r>
              <a:rPr lang="en-GB" altLang="de-DE" sz="2400" dirty="0">
                <a:latin typeface="Arial" pitchFamily="34" charset="0"/>
                <a:cs typeface="Arial" pitchFamily="34" charset="0"/>
              </a:rPr>
              <a:t> Chairman</a:t>
            </a:r>
          </a:p>
          <a:p>
            <a:pPr algn="ctr" eaLnBrk="1" hangingPunct="1">
              <a:lnSpc>
                <a:spcPct val="90000"/>
              </a:lnSpc>
              <a:spcBef>
                <a:spcPct val="20000"/>
              </a:spcBef>
              <a:defRPr/>
            </a:pPr>
            <a:r>
              <a:rPr lang="fr-FR" altLang="de-DE" sz="2400" dirty="0" smtClean="0">
                <a:latin typeface="Arial" pitchFamily="34" charset="0"/>
                <a:cs typeface="Arial" pitchFamily="34" charset="0"/>
              </a:rPr>
              <a:t>Lionel Morand </a:t>
            </a:r>
            <a:r>
              <a:rPr lang="en-GB" altLang="de-DE" sz="2400" dirty="0" smtClean="0">
                <a:latin typeface="Arial" pitchFamily="34" charset="0"/>
                <a:cs typeface="Arial" pitchFamily="34" charset="0"/>
              </a:rPr>
              <a:t>(</a:t>
            </a:r>
            <a:r>
              <a:rPr lang="de-DE" altLang="de-DE" sz="2400" dirty="0" smtClean="0">
                <a:latin typeface="Arial" pitchFamily="34" charset="0"/>
                <a:cs typeface="Arial" pitchFamily="34" charset="0"/>
              </a:rPr>
              <a:t>Orange</a:t>
            </a:r>
            <a:r>
              <a:rPr lang="en-GB" altLang="de-DE" sz="2400" dirty="0" smtClean="0">
                <a:latin typeface="Arial" pitchFamily="34" charset="0"/>
                <a:cs typeface="Arial" pitchFamily="34" charset="0"/>
              </a:rPr>
              <a:t>)</a:t>
            </a:r>
            <a:endParaRPr lang="en-GB" altLang="de-DE" sz="2400" dirty="0">
              <a:latin typeface="Arial" pitchFamily="34" charset="0"/>
              <a:cs typeface="Arial" pitchFamily="34" charset="0"/>
            </a:endParaRPr>
          </a:p>
        </p:txBody>
      </p:sp>
      <p:sp>
        <p:nvSpPr>
          <p:cNvPr id="15365" name="Text Box 63"/>
          <p:cNvSpPr txBox="1">
            <a:spLocks noChangeArrowheads="1"/>
          </p:cNvSpPr>
          <p:nvPr/>
        </p:nvSpPr>
        <p:spPr bwMode="auto">
          <a:xfrm>
            <a:off x="1641899" y="2011363"/>
            <a:ext cx="559191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Arial" pitchFamily="34" charset="0"/>
                <a:cs typeface="Arial" pitchFamily="34" charset="0"/>
              </a:rPr>
              <a:t>CT WG</a:t>
            </a:r>
            <a:r>
              <a:rPr lang="de-DE" altLang="de-DE" sz="4000" dirty="0" smtClean="0">
                <a:solidFill>
                  <a:srgbClr val="FF3300"/>
                </a:solidFill>
                <a:latin typeface="Arial" pitchFamily="34" charset="0"/>
                <a:cs typeface="Arial" pitchFamily="34" charset="0"/>
              </a:rPr>
              <a:t>4</a:t>
            </a:r>
            <a:r>
              <a:rPr lang="fi-FI" altLang="de-DE" sz="4000" dirty="0" smtClean="0">
                <a:solidFill>
                  <a:srgbClr val="FF3300"/>
                </a:solidFill>
                <a:latin typeface="Arial" pitchFamily="34" charset="0"/>
                <a:cs typeface="Arial" pitchFamily="34" charset="0"/>
              </a:rPr>
              <a:t> </a:t>
            </a:r>
            <a:r>
              <a:rPr lang="de-DE" altLang="de-DE" sz="4000" dirty="0" smtClean="0">
                <a:solidFill>
                  <a:srgbClr val="FF3300"/>
                </a:solidFill>
                <a:latin typeface="Arial" pitchFamily="34" charset="0"/>
                <a:cs typeface="Arial" pitchFamily="34" charset="0"/>
              </a:rPr>
              <a:t>S</a:t>
            </a:r>
            <a:r>
              <a:rPr lang="fi-FI" altLang="de-DE" sz="4000" dirty="0" smtClean="0">
                <a:solidFill>
                  <a:srgbClr val="FF3300"/>
                </a:solidFill>
                <a:latin typeface="Arial" pitchFamily="34" charset="0"/>
                <a:cs typeface="Arial" pitchFamily="34" charset="0"/>
              </a:rPr>
              <a:t>tatus </a:t>
            </a:r>
            <a:r>
              <a:rPr lang="de-DE" altLang="de-DE" sz="4000" dirty="0" smtClean="0">
                <a:solidFill>
                  <a:srgbClr val="FF3300"/>
                </a:solidFill>
                <a:latin typeface="Arial" pitchFamily="34" charset="0"/>
                <a:cs typeface="Arial" pitchFamily="34" charset="0"/>
              </a:rPr>
              <a:t>R</a:t>
            </a:r>
            <a:r>
              <a:rPr lang="fi-FI" altLang="de-DE" sz="4000" dirty="0" smtClean="0">
                <a:solidFill>
                  <a:srgbClr val="FF3300"/>
                </a:solidFill>
                <a:latin typeface="Arial" pitchFamily="34" charset="0"/>
                <a:cs typeface="Arial" pitchFamily="34" charset="0"/>
              </a:rPr>
              <a:t>eport </a:t>
            </a:r>
            <a:br>
              <a:rPr lang="fi-FI" altLang="de-DE" sz="4000" dirty="0" smtClean="0">
                <a:solidFill>
                  <a:srgbClr val="FF3300"/>
                </a:solidFill>
                <a:latin typeface="Arial" pitchFamily="34" charset="0"/>
                <a:cs typeface="Arial" pitchFamily="34" charset="0"/>
              </a:rPr>
            </a:br>
            <a:r>
              <a:rPr lang="fi-FI" altLang="de-DE" sz="4000" dirty="0" smtClean="0">
                <a:solidFill>
                  <a:srgbClr val="FF3300"/>
                </a:solidFill>
                <a:latin typeface="Arial" pitchFamily="34" charset="0"/>
                <a:cs typeface="Arial" pitchFamily="34" charset="0"/>
              </a:rPr>
              <a:t>to TSG CT #81</a:t>
            </a:r>
            <a:endParaRPr lang="en-US" altLang="de-DE" sz="4000" dirty="0" smtClean="0">
              <a:solidFill>
                <a:srgbClr val="FF3300"/>
              </a:solidFill>
              <a:latin typeface="Arial" pitchFamily="34" charset="0"/>
              <a:cs typeface="Arial" pitchFamily="34" charset="0"/>
            </a:endParaRPr>
          </a:p>
        </p:txBody>
      </p:sp>
      <p:sp>
        <p:nvSpPr>
          <p:cNvPr id="15366" name="Text Box 11"/>
          <p:cNvSpPr txBox="1">
            <a:spLocks noChangeArrowheads="1"/>
          </p:cNvSpPr>
          <p:nvPr/>
        </p:nvSpPr>
        <p:spPr bwMode="auto">
          <a:xfrm>
            <a:off x="382588" y="185738"/>
            <a:ext cx="70929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en-GB" sz="1600" b="1" dirty="0"/>
              <a:t>3GPP TSG CT Meeting #81	</a:t>
            </a:r>
            <a:r>
              <a:rPr lang="en-GB" sz="1600" b="1" dirty="0" smtClean="0"/>
              <a:t>			      CP-182009</a:t>
            </a:r>
            <a:endParaRPr lang="fr-FR" sz="1600" dirty="0"/>
          </a:p>
          <a:p>
            <a:r>
              <a:rPr lang="en-GB" sz="1600" b="1" dirty="0"/>
              <a:t>Gold Coast, Australia; 10</a:t>
            </a:r>
            <a:r>
              <a:rPr lang="en-GB" sz="1600" b="1" baseline="30000" dirty="0"/>
              <a:t>th</a:t>
            </a:r>
            <a:r>
              <a:rPr lang="en-GB" sz="1600" b="1" dirty="0"/>
              <a:t> – 11</a:t>
            </a:r>
            <a:r>
              <a:rPr lang="en-GB" sz="1600" b="1" baseline="30000" dirty="0"/>
              <a:t>th</a:t>
            </a:r>
            <a:r>
              <a:rPr lang="en-GB" sz="1600" b="1" dirty="0"/>
              <a:t> September 2018</a:t>
            </a:r>
            <a:endParaRPr lang="fr-FR" sz="1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Update on 5GS_Ph1 (1/2)</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lvl="0"/>
            <a:r>
              <a:rPr lang="en-GB" sz="2000" dirty="0" smtClean="0">
                <a:latin typeface="Arial" pitchFamily="34" charset="0"/>
                <a:cs typeface="Arial" pitchFamily="34" charset="0"/>
              </a:rPr>
              <a:t>Title: </a:t>
            </a:r>
          </a:p>
          <a:p>
            <a:pPr lvl="1"/>
            <a:r>
              <a:rPr lang="en-US" sz="1600" dirty="0">
                <a:latin typeface="Arial" pitchFamily="34" charset="0"/>
                <a:cs typeface="Arial" pitchFamily="34" charset="0"/>
              </a:rPr>
              <a:t>CT aspects on 5G System - Phase </a:t>
            </a:r>
            <a:r>
              <a:rPr lang="en-US" sz="1600" dirty="0" smtClean="0">
                <a:latin typeface="Arial" pitchFamily="34" charset="0"/>
                <a:cs typeface="Arial" pitchFamily="34" charset="0"/>
              </a:rPr>
              <a:t>1 (CT1)</a:t>
            </a:r>
            <a:endParaRPr lang="en-GB" sz="1600" dirty="0" smtClean="0">
              <a:latin typeface="Arial" pitchFamily="34" charset="0"/>
              <a:cs typeface="Arial" pitchFamily="34" charset="0"/>
            </a:endParaRPr>
          </a:p>
          <a:p>
            <a:pPr lvl="0"/>
            <a:r>
              <a:rPr lang="en-GB" sz="2000" dirty="0" smtClean="0">
                <a:latin typeface="Arial" pitchFamily="34" charset="0"/>
                <a:cs typeface="Arial" pitchFamily="34" charset="0"/>
              </a:rPr>
              <a:t>Objectives:</a:t>
            </a:r>
          </a:p>
          <a:p>
            <a:pPr lvl="1"/>
            <a:r>
              <a:rPr lang="en-US" sz="1600" dirty="0" smtClean="0">
                <a:latin typeface="Arial" pitchFamily="34" charset="0"/>
                <a:cs typeface="Arial" pitchFamily="34" charset="0"/>
              </a:rPr>
              <a:t>After completion of the Study, specify </a:t>
            </a:r>
            <a:r>
              <a:rPr lang="en-US" sz="1600" dirty="0">
                <a:latin typeface="Arial" pitchFamily="34" charset="0"/>
                <a:cs typeface="Arial" pitchFamily="34" charset="0"/>
              </a:rPr>
              <a:t>the </a:t>
            </a:r>
            <a:r>
              <a:rPr lang="en-US" sz="1600" dirty="0" smtClean="0">
                <a:latin typeface="Arial" pitchFamily="34" charset="0"/>
                <a:cs typeface="Arial" pitchFamily="34" charset="0"/>
              </a:rPr>
              <a:t>service-based interfaces (API) </a:t>
            </a:r>
          </a:p>
          <a:p>
            <a:pPr lvl="1"/>
            <a:r>
              <a:rPr lang="en-US" sz="1600" dirty="0" smtClean="0">
                <a:latin typeface="Arial" pitchFamily="34" charset="0"/>
                <a:cs typeface="Arial" pitchFamily="34" charset="0"/>
              </a:rPr>
              <a:t>CT4 responsible for the specification of core-network SBIs (except PCC) and impacts on existing protocols (e.g. GTP, </a:t>
            </a:r>
            <a:r>
              <a:rPr lang="en-US" sz="1600" dirty="0" err="1" smtClean="0">
                <a:latin typeface="Arial" pitchFamily="34" charset="0"/>
                <a:cs typeface="Arial" pitchFamily="34" charset="0"/>
              </a:rPr>
              <a:t>Sx</a:t>
            </a:r>
            <a:r>
              <a:rPr lang="en-US" sz="1600" dirty="0" smtClean="0">
                <a:latin typeface="Arial" pitchFamily="34" charset="0"/>
                <a:cs typeface="Arial" pitchFamily="34" charset="0"/>
              </a:rPr>
              <a:t>)</a:t>
            </a:r>
          </a:p>
          <a:p>
            <a:pPr lvl="2"/>
            <a:endParaRPr lang="en-GB" sz="1200" dirty="0" smtClean="0">
              <a:latin typeface="Arial" pitchFamily="34" charset="0"/>
              <a:cs typeface="Arial" pitchFamily="34" charset="0"/>
            </a:endParaRPr>
          </a:p>
          <a:p>
            <a:pPr lvl="0"/>
            <a:r>
              <a:rPr lang="en-GB" sz="2000" dirty="0" smtClean="0">
                <a:latin typeface="Arial" pitchFamily="34" charset="0"/>
                <a:cs typeface="Arial" pitchFamily="34" charset="0"/>
              </a:rPr>
              <a:t>WID: </a:t>
            </a:r>
            <a:r>
              <a:rPr lang="en-GB" sz="2000" dirty="0" smtClean="0">
                <a:solidFill>
                  <a:srgbClr val="FF0000"/>
                </a:solidFill>
                <a:latin typeface="Arial" pitchFamily="34" charset="0"/>
                <a:cs typeface="Arial" pitchFamily="34" charset="0"/>
              </a:rPr>
              <a:t>99%</a:t>
            </a:r>
            <a:r>
              <a:rPr lang="en-GB" sz="2000" dirty="0" smtClean="0">
                <a:latin typeface="Arial" pitchFamily="34" charset="0"/>
                <a:cs typeface="Arial" pitchFamily="34" charset="0"/>
              </a:rPr>
              <a:t> </a:t>
            </a:r>
            <a:r>
              <a:rPr lang="en-GB" sz="2000" dirty="0">
                <a:latin typeface="Arial" pitchFamily="34" charset="0"/>
                <a:cs typeface="Arial" pitchFamily="34" charset="0"/>
              </a:rPr>
              <a:t>completed </a:t>
            </a:r>
            <a:endParaRPr lang="en-GB" sz="2000" dirty="0" smtClean="0">
              <a:latin typeface="Arial" pitchFamily="34" charset="0"/>
              <a:cs typeface="Arial" pitchFamily="34" charset="0"/>
            </a:endParaRPr>
          </a:p>
          <a:p>
            <a:pPr lvl="0"/>
            <a:r>
              <a:rPr lang="en-GB" sz="2000" dirty="0" smtClean="0">
                <a:latin typeface="Arial" pitchFamily="34" charset="0"/>
                <a:cs typeface="Arial" pitchFamily="34" charset="0"/>
              </a:rPr>
              <a:t>Study Phase: </a:t>
            </a:r>
            <a:r>
              <a:rPr lang="en-GB" sz="2000" dirty="0" smtClean="0">
                <a:solidFill>
                  <a:srgbClr val="FF0000"/>
                </a:solidFill>
                <a:latin typeface="Arial" pitchFamily="34" charset="0"/>
                <a:cs typeface="Arial" pitchFamily="34" charset="0"/>
              </a:rPr>
              <a:t>100%</a:t>
            </a:r>
            <a:r>
              <a:rPr lang="en-GB" sz="2000" dirty="0" smtClean="0">
                <a:latin typeface="Arial" pitchFamily="34" charset="0"/>
                <a:cs typeface="Arial" pitchFamily="34" charset="0"/>
              </a:rPr>
              <a:t> completed</a:t>
            </a:r>
            <a:r>
              <a:rPr lang="en-GB" sz="2000" dirty="0">
                <a:latin typeface="Arial" pitchFamily="34" charset="0"/>
                <a:cs typeface="Arial" pitchFamily="34" charset="0"/>
              </a:rPr>
              <a:t>. </a:t>
            </a:r>
            <a:endParaRPr lang="en-GB" sz="2000" dirty="0" smtClean="0">
              <a:latin typeface="Arial" pitchFamily="34" charset="0"/>
              <a:cs typeface="Arial" pitchFamily="34" charset="0"/>
            </a:endParaRPr>
          </a:p>
          <a:p>
            <a:pPr lvl="1"/>
            <a:r>
              <a:rPr lang="en-GB" sz="1600" dirty="0" smtClean="0">
                <a:latin typeface="Arial" pitchFamily="34" charset="0"/>
                <a:cs typeface="Arial" pitchFamily="34" charset="0"/>
              </a:rPr>
              <a:t>TR 29.891 sent for approval at CT#78</a:t>
            </a:r>
          </a:p>
          <a:p>
            <a:r>
              <a:rPr lang="en-GB" sz="2000" dirty="0" smtClean="0">
                <a:latin typeface="Arial" pitchFamily="34" charset="0"/>
                <a:cs typeface="Arial" pitchFamily="34" charset="0"/>
              </a:rPr>
              <a:t>Normative Phase: </a:t>
            </a:r>
            <a:r>
              <a:rPr lang="en-GB" sz="2000" dirty="0" smtClean="0">
                <a:solidFill>
                  <a:srgbClr val="FF0000"/>
                </a:solidFill>
                <a:latin typeface="Arial" pitchFamily="34" charset="0"/>
                <a:cs typeface="Arial" pitchFamily="34" charset="0"/>
              </a:rPr>
              <a:t>99%</a:t>
            </a:r>
            <a:r>
              <a:rPr lang="en-GB" sz="2000" dirty="0" smtClean="0">
                <a:latin typeface="Arial" pitchFamily="34" charset="0"/>
                <a:cs typeface="Arial" pitchFamily="34" charset="0"/>
              </a:rPr>
              <a:t> </a:t>
            </a:r>
            <a:r>
              <a:rPr lang="en-GB" sz="2000" dirty="0">
                <a:latin typeface="Arial" pitchFamily="34" charset="0"/>
                <a:cs typeface="Arial" pitchFamily="34" charset="0"/>
              </a:rPr>
              <a:t>completed</a:t>
            </a:r>
          </a:p>
          <a:p>
            <a:pPr lvl="1"/>
            <a:r>
              <a:rPr lang="en-GB" sz="2000" dirty="0" smtClean="0">
                <a:solidFill>
                  <a:srgbClr val="FF0000"/>
                </a:solidFill>
                <a:latin typeface="Arial" pitchFamily="34" charset="0"/>
                <a:cs typeface="Arial" pitchFamily="34" charset="0"/>
              </a:rPr>
              <a:t>2</a:t>
            </a:r>
            <a:r>
              <a:rPr lang="en-GB" sz="1600" dirty="0" smtClean="0">
                <a:latin typeface="Arial" pitchFamily="34" charset="0"/>
                <a:cs typeface="Arial" pitchFamily="34" charset="0"/>
              </a:rPr>
              <a:t> new TSs sent for information and approval at CT#81</a:t>
            </a:r>
          </a:p>
          <a:p>
            <a:pPr lvl="1"/>
            <a:r>
              <a:rPr lang="en-GB" sz="1600" dirty="0" smtClean="0">
                <a:latin typeface="Arial" pitchFamily="34" charset="0"/>
                <a:cs typeface="Arial" pitchFamily="34" charset="0"/>
              </a:rPr>
              <a:t>About</a:t>
            </a:r>
            <a:r>
              <a:rPr lang="en-GB" sz="1600" dirty="0" smtClean="0">
                <a:solidFill>
                  <a:srgbClr val="FF0000"/>
                </a:solidFill>
                <a:latin typeface="Arial" pitchFamily="34" charset="0"/>
                <a:cs typeface="Arial" pitchFamily="34" charset="0"/>
              </a:rPr>
              <a:t> </a:t>
            </a:r>
            <a:r>
              <a:rPr lang="en-GB" sz="2000" dirty="0" smtClean="0">
                <a:solidFill>
                  <a:srgbClr val="FF0000"/>
                </a:solidFill>
                <a:latin typeface="Arial" pitchFamily="34" charset="0"/>
                <a:cs typeface="Arial" pitchFamily="34" charset="0"/>
              </a:rPr>
              <a:t>350</a:t>
            </a:r>
            <a:r>
              <a:rPr lang="en-GB" sz="1600" dirty="0" smtClean="0">
                <a:latin typeface="Arial" pitchFamily="34" charset="0"/>
                <a:cs typeface="Arial" pitchFamily="34" charset="0"/>
              </a:rPr>
              <a:t> </a:t>
            </a:r>
            <a:r>
              <a:rPr lang="en-GB" sz="1600" dirty="0">
                <a:latin typeface="Arial" pitchFamily="34" charset="0"/>
                <a:cs typeface="Arial" pitchFamily="34" charset="0"/>
              </a:rPr>
              <a:t>CRs </a:t>
            </a:r>
            <a:r>
              <a:rPr lang="en-GB" sz="1600" dirty="0" smtClean="0">
                <a:latin typeface="Arial" pitchFamily="34" charset="0"/>
                <a:cs typeface="Arial" pitchFamily="34" charset="0"/>
              </a:rPr>
              <a:t>and </a:t>
            </a:r>
            <a:r>
              <a:rPr lang="en-GB" sz="1600" dirty="0" err="1">
                <a:latin typeface="Arial" pitchFamily="34" charset="0"/>
                <a:cs typeface="Arial" pitchFamily="34" charset="0"/>
              </a:rPr>
              <a:t>pCRs</a:t>
            </a:r>
            <a:r>
              <a:rPr lang="en-GB" sz="1600" dirty="0">
                <a:latin typeface="Arial" pitchFamily="34" charset="0"/>
                <a:cs typeface="Arial" pitchFamily="34" charset="0"/>
              </a:rPr>
              <a:t> agreed </a:t>
            </a:r>
            <a:r>
              <a:rPr lang="en-GB" sz="1600" dirty="0" smtClean="0">
                <a:latin typeface="Arial" pitchFamily="34" charset="0"/>
                <a:cs typeface="Arial" pitchFamily="34" charset="0"/>
              </a:rPr>
              <a:t>on TSs</a:t>
            </a:r>
          </a:p>
          <a:p>
            <a:pPr lvl="0"/>
            <a:r>
              <a:rPr lang="en-GB" sz="2000" dirty="0" smtClean="0">
                <a:latin typeface="Arial" pitchFamily="34" charset="0"/>
                <a:cs typeface="Arial" pitchFamily="34" charset="0"/>
              </a:rPr>
              <a:t>~</a:t>
            </a:r>
            <a:r>
              <a:rPr lang="en-GB" sz="2000" dirty="0" smtClean="0">
                <a:solidFill>
                  <a:srgbClr val="FF0000"/>
                </a:solidFill>
                <a:latin typeface="Arial" pitchFamily="34" charset="0"/>
                <a:cs typeface="Arial" pitchFamily="34" charset="0"/>
              </a:rPr>
              <a:t>90%</a:t>
            </a:r>
            <a:r>
              <a:rPr lang="en-GB" sz="2000" dirty="0" smtClean="0">
                <a:latin typeface="Arial" pitchFamily="34" charset="0"/>
                <a:cs typeface="Arial" pitchFamily="34" charset="0"/>
              </a:rPr>
              <a:t> of the meeting dedicated to 5GS</a:t>
            </a:r>
          </a:p>
        </p:txBody>
      </p:sp>
    </p:spTree>
    <p:extLst>
      <p:ext uri="{BB962C8B-B14F-4D97-AF65-F5344CB8AC3E}">
        <p14:creationId xmlns:p14="http://schemas.microsoft.com/office/powerpoint/2010/main" val="335887611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Update </a:t>
            </a:r>
            <a:r>
              <a:rPr lang="en-US" altLang="de-DE" dirty="0">
                <a:latin typeface="Arial" charset="0"/>
                <a:cs typeface="Arial" charset="0"/>
              </a:rPr>
              <a:t>on </a:t>
            </a:r>
            <a:r>
              <a:rPr lang="en-US" altLang="de-DE" dirty="0" smtClean="0">
                <a:latin typeface="Arial" charset="0"/>
                <a:cs typeface="Arial" charset="0"/>
              </a:rPr>
              <a:t>5GS_Ph1 (2/2)</a:t>
            </a:r>
            <a:endParaRPr lang="en-US" altLang="de-DE" sz="2000" dirty="0" smtClean="0">
              <a:latin typeface="Arial" charset="0"/>
              <a:cs typeface="Arial" charset="0"/>
            </a:endParaRPr>
          </a:p>
        </p:txBody>
      </p:sp>
      <p:sp>
        <p:nvSpPr>
          <p:cNvPr id="9" name="ZoneTexte 8"/>
          <p:cNvSpPr txBox="1"/>
          <p:nvPr/>
        </p:nvSpPr>
        <p:spPr>
          <a:xfrm>
            <a:off x="7387771" y="6125024"/>
            <a:ext cx="1375698" cy="246221"/>
          </a:xfrm>
          <a:prstGeom prst="rect">
            <a:avLst/>
          </a:prstGeom>
          <a:noFill/>
        </p:spPr>
        <p:txBody>
          <a:bodyPr wrap="none" rtlCol="0">
            <a:spAutoFit/>
          </a:bodyPr>
          <a:lstStyle/>
          <a:p>
            <a:r>
              <a:rPr lang="fr-FR" dirty="0" smtClean="0">
                <a:solidFill>
                  <a:srgbClr val="000000"/>
                </a:solidFill>
              </a:rPr>
              <a:t>(Source: C4-186636)</a:t>
            </a:r>
            <a:endParaRPr lang="fr-FR" dirty="0">
              <a:solidFill>
                <a:srgbClr val="000000"/>
              </a:solidFill>
            </a:endParaRPr>
          </a:p>
        </p:txBody>
      </p:sp>
      <p:graphicFrame>
        <p:nvGraphicFramePr>
          <p:cNvPr id="11" name="Tableau 10"/>
          <p:cNvGraphicFramePr>
            <a:graphicFrameLocks noGrp="1"/>
          </p:cNvGraphicFramePr>
          <p:nvPr>
            <p:extLst>
              <p:ext uri="{D42A27DB-BD31-4B8C-83A1-F6EECF244321}">
                <p14:modId xmlns:p14="http://schemas.microsoft.com/office/powerpoint/2010/main" val="58532148"/>
              </p:ext>
            </p:extLst>
          </p:nvPr>
        </p:nvGraphicFramePr>
        <p:xfrm>
          <a:off x="188684" y="5667822"/>
          <a:ext cx="1436915" cy="703422"/>
        </p:xfrm>
        <a:graphic>
          <a:graphicData uri="http://schemas.openxmlformats.org/drawingml/2006/table">
            <a:tbl>
              <a:tblPr/>
              <a:tblGrid>
                <a:gridCol w="1436915"/>
              </a:tblGrid>
              <a:tr h="234474">
                <a:tc>
                  <a:txBody>
                    <a:bodyPr/>
                    <a:lstStyle/>
                    <a:p>
                      <a:pPr algn="l" fontAlgn="b"/>
                      <a:r>
                        <a:rPr lang="fr-FR" sz="1100" b="1" i="0" u="none" strike="noStrike" dirty="0">
                          <a:effectLst/>
                          <a:latin typeface="Arial"/>
                        </a:rPr>
                        <a:t>New 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r>
              <a:tr h="234474">
                <a:tc>
                  <a:txBody>
                    <a:bodyPr/>
                    <a:lstStyle/>
                    <a:p>
                      <a:pPr algn="l" fontAlgn="b"/>
                      <a:r>
                        <a:rPr lang="fr-FR" sz="1100" b="1" i="0" u="none" strike="noStrike" dirty="0">
                          <a:effectLst/>
                          <a:latin typeface="Arial"/>
                        </a:rPr>
                        <a:t>New TR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r>
              <a:tr h="234474">
                <a:tc>
                  <a:txBody>
                    <a:bodyPr/>
                    <a:lstStyle/>
                    <a:p>
                      <a:pPr algn="l" fontAlgn="b"/>
                      <a:r>
                        <a:rPr lang="fr-FR" sz="1100" b="1" i="0" u="none" strike="noStrike" dirty="0" err="1">
                          <a:effectLst/>
                          <a:latin typeface="Arial"/>
                        </a:rPr>
                        <a:t>Impacted</a:t>
                      </a:r>
                      <a:r>
                        <a:rPr lang="fr-FR" sz="1100" b="1" i="0" u="none" strike="noStrike" dirty="0">
                          <a:effectLst/>
                          <a:latin typeface="Arial"/>
                        </a:rPr>
                        <a:t> </a:t>
                      </a:r>
                      <a:r>
                        <a:rPr lang="fr-FR" sz="1100" b="1" i="0" u="none" strike="noStrike" dirty="0" err="1">
                          <a:effectLst/>
                          <a:latin typeface="Arial"/>
                        </a:rPr>
                        <a:t>Spec</a:t>
                      </a:r>
                      <a:endParaRPr lang="fr-FR" sz="1100" b="1" i="0" u="none" strike="noStrike" dirty="0">
                        <a:effectLst/>
                        <a:latin typeface="Arial"/>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r>
            </a:tbl>
          </a:graphicData>
        </a:graphic>
      </p:graphicFrame>
      <p:graphicFrame>
        <p:nvGraphicFramePr>
          <p:cNvPr id="13" name="Tableau 12"/>
          <p:cNvGraphicFramePr>
            <a:graphicFrameLocks noGrp="1"/>
          </p:cNvGraphicFramePr>
          <p:nvPr>
            <p:extLst>
              <p:ext uri="{D42A27DB-BD31-4B8C-83A1-F6EECF244321}">
                <p14:modId xmlns:p14="http://schemas.microsoft.com/office/powerpoint/2010/main" val="3717661794"/>
              </p:ext>
            </p:extLst>
          </p:nvPr>
        </p:nvGraphicFramePr>
        <p:xfrm>
          <a:off x="2836933" y="5667824"/>
          <a:ext cx="3060700" cy="508635"/>
        </p:xfrm>
        <a:graphic>
          <a:graphicData uri="http://schemas.openxmlformats.org/drawingml/2006/table">
            <a:tbl>
              <a:tblPr/>
              <a:tblGrid>
                <a:gridCol w="2451100"/>
                <a:gridCol w="609600"/>
              </a:tblGrid>
              <a:tr h="152400">
                <a:tc>
                  <a:txBody>
                    <a:bodyPr/>
                    <a:lstStyle/>
                    <a:p>
                      <a:pPr algn="r" fontAlgn="b"/>
                      <a:r>
                        <a:rPr lang="fr-FR" sz="1050" b="1" i="0" u="none" strike="noStrike" dirty="0" err="1">
                          <a:effectLst/>
                          <a:latin typeface="Arial"/>
                        </a:rPr>
                        <a:t>Study</a:t>
                      </a:r>
                      <a:r>
                        <a:rPr lang="fr-FR" sz="1050" b="1" i="0" u="none" strike="noStrike" dirty="0">
                          <a:effectLst/>
                          <a:latin typeface="Arial"/>
                        </a:rPr>
                        <a:t> Phase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050" b="0" i="0" u="none" strike="noStrike" dirty="0">
                          <a:effectLst/>
                          <a:latin typeface="Arial"/>
                        </a:rPr>
                        <a:t>100%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152400">
                <a:tc>
                  <a:txBody>
                    <a:bodyPr/>
                    <a:lstStyle/>
                    <a:p>
                      <a:pPr algn="r" fontAlgn="b"/>
                      <a:r>
                        <a:rPr lang="fr-FR" sz="1050" b="1" i="0" u="none" strike="noStrike">
                          <a:effectLst/>
                          <a:latin typeface="Arial"/>
                        </a:rPr>
                        <a:t>Normative Phase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050" b="0" i="0" u="none" strike="noStrike" dirty="0">
                          <a:effectLst/>
                          <a:latin typeface="Arial"/>
                        </a:rPr>
                        <a:t>99,16%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000"/>
                    </a:solidFill>
                  </a:tcPr>
                </a:tc>
              </a:tr>
              <a:tr h="152400">
                <a:tc>
                  <a:txBody>
                    <a:bodyPr/>
                    <a:lstStyle/>
                    <a:p>
                      <a:pPr algn="r" fontAlgn="b"/>
                      <a:r>
                        <a:rPr lang="en-US" sz="1050" b="1" i="0" u="none" strike="noStrike">
                          <a:effectLst/>
                          <a:latin typeface="Arial"/>
                        </a:rPr>
                        <a:t>Completion of 5GS_Ph1 CT4 aspects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fr-FR" sz="1050" b="0" i="0" u="none" strike="noStrike" dirty="0">
                          <a:effectLst/>
                          <a:latin typeface="Arial"/>
                        </a:rPr>
                        <a:t>99%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bl>
          </a:graphicData>
        </a:graphic>
      </p:graphicFrame>
      <p:graphicFrame>
        <p:nvGraphicFramePr>
          <p:cNvPr id="3" name="Tableau 2"/>
          <p:cNvGraphicFramePr>
            <a:graphicFrameLocks noGrp="1"/>
          </p:cNvGraphicFramePr>
          <p:nvPr>
            <p:extLst>
              <p:ext uri="{D42A27DB-BD31-4B8C-83A1-F6EECF244321}">
                <p14:modId xmlns:p14="http://schemas.microsoft.com/office/powerpoint/2010/main" val="2948247831"/>
              </p:ext>
            </p:extLst>
          </p:nvPr>
        </p:nvGraphicFramePr>
        <p:xfrm>
          <a:off x="377301" y="1115730"/>
          <a:ext cx="8229600" cy="4394073"/>
        </p:xfrm>
        <a:graphic>
          <a:graphicData uri="http://schemas.openxmlformats.org/drawingml/2006/table">
            <a:tbl>
              <a:tblPr/>
              <a:tblGrid>
                <a:gridCol w="592902"/>
                <a:gridCol w="6660880"/>
                <a:gridCol w="975818"/>
              </a:tblGrid>
              <a:tr h="148281">
                <a:tc>
                  <a:txBody>
                    <a:bodyPr/>
                    <a:lstStyle/>
                    <a:p>
                      <a:pPr algn="l" fontAlgn="b"/>
                      <a:r>
                        <a:rPr lang="fr-FR" sz="800" b="1" i="0" u="none" strike="noStrike" dirty="0" err="1">
                          <a:effectLst/>
                          <a:latin typeface="Arial"/>
                        </a:rPr>
                        <a:t>Spec</a:t>
                      </a:r>
                      <a:r>
                        <a:rPr lang="fr-FR" sz="800" b="1" i="0" u="none" strike="noStrike" dirty="0">
                          <a:effectLst/>
                          <a:latin typeface="Arial"/>
                        </a:rPr>
                        <a:t> No</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3D3D3"/>
                    </a:solidFill>
                  </a:tcPr>
                </a:tc>
                <a:tc>
                  <a:txBody>
                    <a:bodyPr/>
                    <a:lstStyle/>
                    <a:p>
                      <a:pPr algn="l" fontAlgn="b"/>
                      <a:r>
                        <a:rPr lang="fr-FR" sz="800" b="1" i="0" u="none" strike="noStrike">
                          <a:effectLst/>
                          <a:latin typeface="Arial"/>
                        </a:rPr>
                        <a:t>Title</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3D3D3"/>
                    </a:solidFill>
                  </a:tcPr>
                </a:tc>
                <a:tc>
                  <a:txBody>
                    <a:bodyPr/>
                    <a:lstStyle/>
                    <a:p>
                      <a:pPr algn="l" fontAlgn="b"/>
                      <a:r>
                        <a:rPr lang="fr-FR" sz="800" b="1" i="0" u="none" strike="noStrike">
                          <a:effectLst/>
                          <a:latin typeface="Arial"/>
                        </a:rPr>
                        <a:t>After CT4#86</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3D3D3"/>
                    </a:solidFill>
                  </a:tcPr>
                </a:tc>
              </a:tr>
              <a:tr h="172377">
                <a:tc>
                  <a:txBody>
                    <a:bodyPr/>
                    <a:lstStyle/>
                    <a:p>
                      <a:pPr algn="l" fontAlgn="b"/>
                      <a:r>
                        <a:rPr lang="fr-FR" sz="800" b="1" i="0" u="sng" strike="noStrike" dirty="0">
                          <a:solidFill>
                            <a:srgbClr val="0000FF"/>
                          </a:solidFill>
                          <a:effectLst/>
                          <a:latin typeface="Arial"/>
                          <a:hlinkClick r:id="rId2"/>
                        </a:rPr>
                        <a:t>23.527</a:t>
                      </a:r>
                      <a:endParaRPr lang="fr-FR" sz="800" b="1" i="0" u="sng" strike="noStrike" dirty="0">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5G System; Restoration Procedures; Stage 2</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r" fontAlgn="b"/>
                      <a:r>
                        <a:rPr lang="fr-FR" sz="1100" b="0" i="0" u="none" strike="noStrike">
                          <a:solidFill>
                            <a:srgbClr val="FF0000"/>
                          </a:solidFill>
                          <a:effectLst/>
                          <a:latin typeface="Calibri"/>
                        </a:rPr>
                        <a:t>95%</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3"/>
                        </a:rPr>
                        <a:t>29.500</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5G System; Technical Realization of Service Based Architecture;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r" fontAlgn="b"/>
                      <a:r>
                        <a:rPr lang="fr-FR" sz="1100" b="0" i="0" u="none" strike="noStrike">
                          <a:solidFill>
                            <a:srgbClr val="FF0000"/>
                          </a:solidFill>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4"/>
                        </a:rPr>
                        <a:t>29.501</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5G System; Principles and Guidelines for Services Definition;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r" fontAlgn="b"/>
                      <a:r>
                        <a:rPr lang="fr-FR" sz="1100" b="0" i="0" u="none" strike="noStrike">
                          <a:solidFill>
                            <a:srgbClr val="FF0000"/>
                          </a:solidFill>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5"/>
                        </a:rPr>
                        <a:t>29.502</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800" b="0" i="0" u="none" strike="noStrike">
                          <a:effectLst/>
                          <a:latin typeface="Arial"/>
                        </a:rPr>
                        <a:t>5G System; Session Management Services;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r" fontAlgn="b"/>
                      <a:r>
                        <a:rPr lang="fr-FR" sz="1100" b="0" i="0" u="none" strike="noStrike">
                          <a:solidFill>
                            <a:srgbClr val="FF0000"/>
                          </a:solidFill>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6"/>
                        </a:rPr>
                        <a:t>29.503</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5G System; Unified Data Management Services;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r" fontAlgn="b"/>
                      <a:r>
                        <a:rPr lang="fr-FR" sz="1100" b="0" i="0" u="none" strike="noStrike">
                          <a:solidFill>
                            <a:srgbClr val="FF0000"/>
                          </a:solidFill>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7"/>
                        </a:rPr>
                        <a:t>29.504</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5G System; Unified Data Repository Services;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r" fontAlgn="b"/>
                      <a:r>
                        <a:rPr lang="fr-FR" sz="1100" b="0" i="0" u="none" strike="noStrike">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8"/>
                        </a:rPr>
                        <a:t>29.505</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5G System; Usage of the Unified Data Repository services for Subscription Data;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r" fontAlgn="b"/>
                      <a:r>
                        <a:rPr lang="fr-FR" sz="1100" b="0" i="0" u="none" strike="noStrike">
                          <a:solidFill>
                            <a:srgbClr val="FF0000"/>
                          </a:solidFill>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9"/>
                        </a:rPr>
                        <a:t>29.509</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5G System; Authentication Server Services;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r" fontAlgn="b"/>
                      <a:r>
                        <a:rPr lang="fr-FR" sz="1100" b="0" i="0" u="none" strike="noStrike">
                          <a:solidFill>
                            <a:srgbClr val="FF0000"/>
                          </a:solidFill>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10"/>
                        </a:rPr>
                        <a:t>29.510</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5G System; Network function repository services;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r" fontAlgn="b"/>
                      <a:r>
                        <a:rPr lang="fr-FR" sz="1100" b="0" i="0" u="none" strike="noStrike">
                          <a:solidFill>
                            <a:srgbClr val="FF0000"/>
                          </a:solidFill>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11"/>
                        </a:rPr>
                        <a:t>29.511</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5G System; Equipment Identity Register Services;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r" fontAlgn="b"/>
                      <a:r>
                        <a:rPr lang="fr-FR" sz="1100" b="0" i="0" u="none" strike="noStrike">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12"/>
                        </a:rPr>
                        <a:t>29.518</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5G System; Access and Mobility Management Services;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r" fontAlgn="b"/>
                      <a:r>
                        <a:rPr lang="fr-FR" sz="1100" b="0" i="0" u="none" strike="noStrike">
                          <a:solidFill>
                            <a:srgbClr val="FF0000"/>
                          </a:solidFill>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13"/>
                        </a:rPr>
                        <a:t>29.531</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5G System; Network Slice Selection Services;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r" fontAlgn="b"/>
                      <a:r>
                        <a:rPr lang="fr-FR" sz="1100" b="0" i="0" u="none" strike="noStrike">
                          <a:solidFill>
                            <a:srgbClr val="FF0000"/>
                          </a:solidFill>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14"/>
                        </a:rPr>
                        <a:t>29.540</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5G System; SMS Services;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r" fontAlgn="b"/>
                      <a:r>
                        <a:rPr lang="fr-FR" sz="1100" b="0" i="0" u="none" strike="noStrike">
                          <a:solidFill>
                            <a:srgbClr val="FF0000"/>
                          </a:solidFill>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15"/>
                        </a:rPr>
                        <a:t>29.571</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5G System; Common Data Types for Service Based Interfaces;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r" fontAlgn="b"/>
                      <a:r>
                        <a:rPr lang="fr-FR" sz="1100" b="0" i="0" u="none" strike="noStrike">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16"/>
                        </a:rPr>
                        <a:t>29.572</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800" b="0" i="0" u="none" strike="noStrike">
                          <a:effectLst/>
                          <a:latin typeface="Arial"/>
                        </a:rPr>
                        <a:t>5G System; Location Management Services;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r" fontAlgn="b"/>
                      <a:r>
                        <a:rPr lang="fr-FR" sz="1100" b="0" i="0" u="none" strike="noStrike">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17"/>
                        </a:rPr>
                        <a:t>29.cde</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5G System; Public Land Mobile Network (PLMN) Interconnection;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DD9C4"/>
                    </a:solidFill>
                  </a:tcPr>
                </a:tc>
                <a:tc>
                  <a:txBody>
                    <a:bodyPr/>
                    <a:lstStyle/>
                    <a:p>
                      <a:pPr algn="r" fontAlgn="b"/>
                      <a:r>
                        <a:rPr lang="fr-FR" sz="1100" b="0" i="0" u="none" strike="noStrike">
                          <a:solidFill>
                            <a:srgbClr val="FF0000"/>
                          </a:solidFill>
                          <a:effectLst/>
                          <a:latin typeface="Calibri"/>
                        </a:rPr>
                        <a:t>85%</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18"/>
                        </a:rPr>
                        <a:t>29.891</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5G System - Phase 1 CT WG4 Aspects</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5D9F1"/>
                    </a:solidFill>
                  </a:tcPr>
                </a:tc>
                <a:tc>
                  <a:txBody>
                    <a:bodyPr/>
                    <a:lstStyle/>
                    <a:p>
                      <a:pPr algn="r" fontAlgn="b"/>
                      <a:r>
                        <a:rPr lang="fr-FR" sz="1100" b="0" i="0" u="none" strike="noStrike">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19"/>
                        </a:rPr>
                        <a:t>23.003</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800" b="0" i="0" u="none" strike="noStrike">
                          <a:effectLst/>
                          <a:latin typeface="Arial"/>
                        </a:rPr>
                        <a:t>Numbering, addressing and identification</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r" fontAlgn="b"/>
                      <a:r>
                        <a:rPr lang="fr-FR" sz="1100" b="0" i="0" u="none" strike="noStrike">
                          <a:solidFill>
                            <a:srgbClr val="FF0000"/>
                          </a:solidFill>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20"/>
                        </a:rPr>
                        <a:t>23.008</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800" b="0" i="0" u="none" strike="noStrike">
                          <a:effectLst/>
                          <a:latin typeface="Arial"/>
                        </a:rPr>
                        <a:t>Organization of subscriber data</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r" fontAlgn="b"/>
                      <a:r>
                        <a:rPr lang="fr-FR" sz="1100" b="0" i="0" u="none" strike="noStrike">
                          <a:solidFill>
                            <a:srgbClr val="FF0000"/>
                          </a:solidFill>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21"/>
                        </a:rPr>
                        <a:t>23.380</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800" b="0" i="0" u="none" strike="noStrike">
                          <a:effectLst/>
                          <a:latin typeface="Arial"/>
                        </a:rPr>
                        <a:t>IMS Restoration Procedures</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r" fontAlgn="b"/>
                      <a:r>
                        <a:rPr lang="fr-FR" sz="1100" b="0" i="0" u="none" strike="noStrike">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22"/>
                        </a:rPr>
                        <a:t>29.168</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Cell Broadcast Centre interfaces with the Evolved Packet Core;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r" fontAlgn="b"/>
                      <a:r>
                        <a:rPr lang="fr-FR" sz="1100" b="0" i="0" u="none" strike="noStrike">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23"/>
                        </a:rPr>
                        <a:t>29.244</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a:rPr>
                        <a:t>Interface between the Control Plane and the User Plane nodes</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r" fontAlgn="b"/>
                      <a:r>
                        <a:rPr lang="fr-FR" sz="1100" b="0" i="0" u="none" strike="noStrike">
                          <a:solidFill>
                            <a:srgbClr val="FF0000"/>
                          </a:solidFill>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24"/>
                        </a:rPr>
                        <a:t>29.274</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800" b="0" i="0" u="none" strike="noStrike">
                          <a:effectLst/>
                          <a:latin typeface="Arial"/>
                        </a:rPr>
                        <a:t>3GPP Evolved Packet System (EPS); Evolved General Packet Radio Service (GPRS) Tunnelling Protocol for Control plane (GTPv2-C); Stage 3</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r" fontAlgn="b"/>
                      <a:r>
                        <a:rPr lang="fr-FR" sz="1100" b="0" i="0" u="none" strike="noStrike">
                          <a:solidFill>
                            <a:srgbClr val="FF0000"/>
                          </a:solidFill>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r h="172377">
                <a:tc>
                  <a:txBody>
                    <a:bodyPr/>
                    <a:lstStyle/>
                    <a:p>
                      <a:pPr algn="l" fontAlgn="b"/>
                      <a:r>
                        <a:rPr lang="fr-FR" sz="800" b="1" i="0" u="sng" strike="noStrike">
                          <a:solidFill>
                            <a:srgbClr val="0000FF"/>
                          </a:solidFill>
                          <a:effectLst/>
                          <a:latin typeface="Arial"/>
                          <a:hlinkClick r:id="rId25"/>
                        </a:rPr>
                        <a:t>29.281</a:t>
                      </a:r>
                      <a:endParaRPr lang="fr-FR" sz="800" b="1" i="0" u="sng" strike="noStrike">
                        <a:solidFill>
                          <a:srgbClr val="0000FF"/>
                        </a:solidFill>
                        <a:effectLst/>
                        <a:latin typeface="Arial"/>
                      </a:endParaRP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fr-FR" sz="800" b="0" i="0" u="none" strike="noStrike">
                          <a:effectLst/>
                          <a:latin typeface="Arial"/>
                        </a:rPr>
                        <a:t>General Packet Radio System (GPRS) Tunnelling Protocol User Plane (GTPv1-U)</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2DCDB"/>
                    </a:solidFill>
                  </a:tcPr>
                </a:tc>
                <a:tc>
                  <a:txBody>
                    <a:bodyPr/>
                    <a:lstStyle/>
                    <a:p>
                      <a:pPr algn="r" fontAlgn="b"/>
                      <a:r>
                        <a:rPr lang="fr-FR" sz="1100" b="0" i="0" u="none" strike="noStrike" dirty="0">
                          <a:solidFill>
                            <a:srgbClr val="FF0000"/>
                          </a:solidFill>
                          <a:effectLst/>
                          <a:latin typeface="Calibri"/>
                        </a:rPr>
                        <a:t>100%</a:t>
                      </a:r>
                    </a:p>
                  </a:txBody>
                  <a:tcPr marL="9268" marR="9268" marT="926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FCE"/>
                    </a:solidFill>
                  </a:tcPr>
                </a:tc>
              </a:tr>
            </a:tbl>
          </a:graphicData>
        </a:graphic>
      </p:graphicFrame>
    </p:spTree>
    <p:extLst>
      <p:ext uri="{BB962C8B-B14F-4D97-AF65-F5344CB8AC3E}">
        <p14:creationId xmlns:p14="http://schemas.microsoft.com/office/powerpoint/2010/main" val="11643592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5GS_Ph1 Highlights (1/2)</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smtClean="0">
                <a:latin typeface="Arial" panose="020B0604020202020204" pitchFamily="34" charset="0"/>
                <a:cs typeface="Arial" panose="020B0604020202020204" pitchFamily="34" charset="0"/>
              </a:rPr>
              <a:t>5GC API specification</a:t>
            </a:r>
          </a:p>
          <a:p>
            <a:pPr lvl="1"/>
            <a:r>
              <a:rPr lang="en-US" sz="1600" dirty="0" smtClean="0">
                <a:latin typeface="Arial" panose="020B0604020202020204" pitchFamily="34" charset="0"/>
                <a:cs typeface="Arial" panose="020B0604020202020204" pitchFamily="34" charset="0"/>
              </a:rPr>
              <a:t>All the specs are completed (except 2, see below)</a:t>
            </a:r>
          </a:p>
          <a:p>
            <a:pPr lvl="1"/>
            <a:r>
              <a:rPr lang="en-US" sz="1600" dirty="0" smtClean="0">
                <a:latin typeface="Arial" panose="020B0604020202020204" pitchFamily="34" charset="0"/>
                <a:cs typeface="Arial" panose="020B0604020202020204" pitchFamily="34" charset="0"/>
              </a:rPr>
              <a:t>some Editor’s Notes are still to be removed</a:t>
            </a:r>
          </a:p>
          <a:p>
            <a:pPr lvl="1"/>
            <a:endParaRPr lang="en-US" sz="16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Restoration procedures</a:t>
            </a:r>
          </a:p>
          <a:p>
            <a:pPr lvl="1"/>
            <a:r>
              <a:rPr lang="en-US" sz="1600" dirty="0" smtClean="0">
                <a:latin typeface="Arial" panose="020B0604020202020204" pitchFamily="34" charset="0"/>
                <a:cs typeface="Arial" panose="020B0604020202020204" pitchFamily="34" charset="0"/>
              </a:rPr>
              <a:t>TS 23.527 sent for information and Approval</a:t>
            </a:r>
          </a:p>
          <a:p>
            <a:pPr lvl="1"/>
            <a:r>
              <a:rPr lang="en-US" sz="1600" dirty="0" smtClean="0">
                <a:latin typeface="Arial" panose="020B0604020202020204" pitchFamily="34" charset="0"/>
                <a:cs typeface="Arial" panose="020B0604020202020204" pitchFamily="34" charset="0"/>
              </a:rPr>
              <a:t>includes:</a:t>
            </a:r>
          </a:p>
          <a:p>
            <a:pPr lvl="2"/>
            <a:r>
              <a:rPr lang="en-US" sz="1200" dirty="0" smtClean="0">
                <a:latin typeface="Arial" panose="020B0604020202020204" pitchFamily="34" charset="0"/>
                <a:cs typeface="Arial" panose="020B0604020202020204" pitchFamily="34" charset="0"/>
              </a:rPr>
              <a:t>Restauration </a:t>
            </a:r>
            <a:r>
              <a:rPr lang="en-US" sz="1200" dirty="0">
                <a:latin typeface="Arial" panose="020B0604020202020204" pitchFamily="34" charset="0"/>
                <a:cs typeface="Arial" panose="020B0604020202020204" pitchFamily="34" charset="0"/>
              </a:rPr>
              <a:t>procedures for Rel-15, focus on N4 and </a:t>
            </a:r>
            <a:r>
              <a:rPr lang="en-US" sz="1200" dirty="0" smtClean="0">
                <a:latin typeface="Arial" panose="020B0604020202020204" pitchFamily="34" charset="0"/>
                <a:cs typeface="Arial" panose="020B0604020202020204" pitchFamily="34" charset="0"/>
              </a:rPr>
              <a:t>user </a:t>
            </a:r>
            <a:r>
              <a:rPr lang="en-US" sz="1200" dirty="0">
                <a:latin typeface="Arial" panose="020B0604020202020204" pitchFamily="34" charset="0"/>
                <a:cs typeface="Arial" panose="020B0604020202020204" pitchFamily="34" charset="0"/>
              </a:rPr>
              <a:t>plane interfaces, reusing existing mechanisms for CUPS and </a:t>
            </a:r>
            <a:r>
              <a:rPr lang="en-US" sz="1200" dirty="0" smtClean="0">
                <a:latin typeface="Arial" panose="020B0604020202020204" pitchFamily="34" charset="0"/>
                <a:cs typeface="Arial" panose="020B0604020202020204" pitchFamily="34" charset="0"/>
              </a:rPr>
              <a:t>GTP</a:t>
            </a:r>
          </a:p>
          <a:p>
            <a:pPr lvl="2"/>
            <a:r>
              <a:rPr lang="en-US" sz="1200" dirty="0" smtClean="0">
                <a:latin typeface="Arial" panose="020B0604020202020204" pitchFamily="34" charset="0"/>
                <a:cs typeface="Arial" panose="020B0604020202020204" pitchFamily="34" charset="0"/>
              </a:rPr>
              <a:t>Basic procedure for NF failure and restart detection using NRF </a:t>
            </a:r>
            <a:endParaRPr lang="en-US" sz="1200" dirty="0">
              <a:latin typeface="Arial" panose="020B0604020202020204" pitchFamily="34" charset="0"/>
              <a:cs typeface="Arial" panose="020B0604020202020204" pitchFamily="34" charset="0"/>
            </a:endParaRPr>
          </a:p>
          <a:p>
            <a:pPr lvl="1"/>
            <a:r>
              <a:rPr lang="en-US" sz="1600" dirty="0" smtClean="0">
                <a:latin typeface="Arial" panose="020B0604020202020204" pitchFamily="34" charset="0"/>
                <a:cs typeface="Arial" panose="020B0604020202020204" pitchFamily="34" charset="0"/>
              </a:rPr>
              <a:t>The rest </a:t>
            </a:r>
            <a:r>
              <a:rPr lang="en-US" sz="1600" dirty="0">
                <a:latin typeface="Arial" panose="020B0604020202020204" pitchFamily="34" charset="0"/>
                <a:cs typeface="Arial" panose="020B0604020202020204" pitchFamily="34" charset="0"/>
              </a:rPr>
              <a:t>of the functions will be </a:t>
            </a:r>
            <a:r>
              <a:rPr lang="en-US" sz="1600" dirty="0" smtClean="0">
                <a:latin typeface="Arial" panose="020B0604020202020204" pitchFamily="34" charset="0"/>
                <a:cs typeface="Arial" panose="020B0604020202020204" pitchFamily="34" charset="0"/>
              </a:rPr>
              <a:t>covered in Rel-16.</a:t>
            </a:r>
            <a:endParaRPr lang="en-US" sz="1600" dirty="0">
              <a:latin typeface="Arial" panose="020B0604020202020204" pitchFamily="34" charset="0"/>
              <a:cs typeface="Arial" panose="020B0604020202020204" pitchFamily="34" charset="0"/>
            </a:endParaRPr>
          </a:p>
          <a:p>
            <a:pPr lvl="1"/>
            <a:endParaRPr lang="en-US" sz="16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Security on N32</a:t>
            </a:r>
          </a:p>
          <a:p>
            <a:pPr lvl="1"/>
            <a:r>
              <a:rPr lang="en-US" sz="1600" dirty="0" smtClean="0">
                <a:latin typeface="Arial" panose="020B0604020202020204" pitchFamily="34" charset="0"/>
                <a:cs typeface="Arial" panose="020B0604020202020204" pitchFamily="34" charset="0"/>
              </a:rPr>
              <a:t>TS 29.cde sent for Information and Approval but completed at 85% only</a:t>
            </a:r>
          </a:p>
          <a:p>
            <a:pPr lvl="1"/>
            <a:r>
              <a:rPr lang="en-US" sz="1600" dirty="0" smtClean="0">
                <a:latin typeface="Arial" panose="020B0604020202020204" pitchFamily="34" charset="0"/>
                <a:cs typeface="Arial" panose="020B0604020202020204" pitchFamily="34" charset="0"/>
              </a:rPr>
              <a:t>CT4 still asks for clarification </a:t>
            </a:r>
            <a:r>
              <a:rPr lang="en-US" sz="1600" dirty="0">
                <a:latin typeface="Arial" panose="020B0604020202020204" pitchFamily="34" charset="0"/>
                <a:cs typeface="Arial" panose="020B0604020202020204" pitchFamily="34" charset="0"/>
              </a:rPr>
              <a:t>on </a:t>
            </a:r>
            <a:r>
              <a:rPr lang="en-US" sz="1600" dirty="0" smtClean="0">
                <a:latin typeface="Arial" panose="020B0604020202020204" pitchFamily="34" charset="0"/>
                <a:cs typeface="Arial" panose="020B0604020202020204" pitchFamily="34" charset="0"/>
              </a:rPr>
              <a:t>the SEPP functionality and inter-PLMN routing</a:t>
            </a:r>
          </a:p>
          <a:p>
            <a:pPr lvl="1"/>
            <a:r>
              <a:rPr lang="en-US" sz="1600" b="1" u="sng" dirty="0" smtClean="0">
                <a:solidFill>
                  <a:srgbClr val="FF0000"/>
                </a:solidFill>
                <a:latin typeface="Arial" panose="020B0604020202020204" pitchFamily="34" charset="0"/>
                <a:cs typeface="Arial" panose="020B0604020202020204" pitchFamily="34" charset="0"/>
              </a:rPr>
              <a:t>Warning</a:t>
            </a:r>
            <a:r>
              <a:rPr lang="en-US" sz="1600" dirty="0" smtClean="0">
                <a:latin typeface="Arial" panose="020B0604020202020204" pitchFamily="34" charset="0"/>
                <a:cs typeface="Arial" panose="020B0604020202020204" pitchFamily="34" charset="0"/>
              </a:rPr>
              <a:t>: Late SA3 feedback will delay the completion of API specs. </a:t>
            </a:r>
          </a:p>
          <a:p>
            <a:pPr marL="457200" lvl="1" indent="0">
              <a:buNone/>
            </a:pP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032093"/>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a:t>
            </a:r>
            <a:r>
              <a:rPr lang="en-US" altLang="de-DE" dirty="0">
                <a:latin typeface="Arial" charset="0"/>
                <a:cs typeface="Arial" charset="0"/>
              </a:rPr>
              <a:t>5GS_Ph1 Highlights (</a:t>
            </a:r>
            <a:r>
              <a:rPr lang="en-US" altLang="de-DE" dirty="0" smtClean="0">
                <a:latin typeface="Arial" charset="0"/>
                <a:cs typeface="Arial" charset="0"/>
              </a:rPr>
              <a:t>2/2)</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149816"/>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a:latin typeface="Arial" panose="020B0604020202020204" pitchFamily="34" charset="0"/>
                <a:cs typeface="Arial" panose="020B0604020202020204" pitchFamily="34" charset="0"/>
              </a:rPr>
              <a:t>5G Trace</a:t>
            </a:r>
          </a:p>
          <a:p>
            <a:pPr lvl="1"/>
            <a:r>
              <a:rPr lang="en-US" sz="1600" dirty="0">
                <a:latin typeface="Arial" panose="020B0604020202020204" pitchFamily="34" charset="0"/>
                <a:cs typeface="Arial" panose="020B0604020202020204" pitchFamily="34" charset="0"/>
              </a:rPr>
              <a:t>Work completed in </a:t>
            </a:r>
            <a:r>
              <a:rPr lang="en-US" sz="1600" dirty="0" smtClean="0">
                <a:latin typeface="Arial" panose="020B0604020202020204" pitchFamily="34" charset="0"/>
                <a:cs typeface="Arial" panose="020B0604020202020204" pitchFamily="34" charset="0"/>
              </a:rPr>
              <a:t>CT4 and CT3</a:t>
            </a:r>
          </a:p>
          <a:p>
            <a:pPr lvl="1"/>
            <a:endParaRPr lang="en-US" sz="16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API design guideline</a:t>
            </a:r>
          </a:p>
          <a:p>
            <a:pPr lvl="1"/>
            <a:r>
              <a:rPr lang="en-US" sz="1600" dirty="0" smtClean="0">
                <a:latin typeface="Arial" panose="020B0604020202020204" pitchFamily="34" charset="0"/>
                <a:cs typeface="Arial" panose="020B0604020202020204" pitchFamily="34" charset="0"/>
              </a:rPr>
              <a:t>Decision to define a specific freezing date for API (+3 months after </a:t>
            </a:r>
            <a:r>
              <a:rPr lang="en-US" sz="1600" dirty="0" err="1" smtClean="0">
                <a:latin typeface="Arial" panose="020B0604020202020204" pitchFamily="34" charset="0"/>
                <a:cs typeface="Arial" panose="020B0604020202020204" pitchFamily="34" charset="0"/>
              </a:rPr>
              <a:t>Rel</a:t>
            </a:r>
            <a:r>
              <a:rPr lang="en-US" sz="1600" dirty="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freeze) </a:t>
            </a:r>
          </a:p>
          <a:p>
            <a:pPr lvl="1"/>
            <a:r>
              <a:rPr lang="en-US" sz="1600" dirty="0" smtClean="0">
                <a:latin typeface="Arial" panose="020B0604020202020204" pitchFamily="34" charset="0"/>
                <a:cs typeface="Arial" panose="020B0604020202020204" pitchFamily="34" charset="0"/>
              </a:rPr>
              <a:t>Decision not to generate a separate YAML file to include the </a:t>
            </a:r>
            <a:r>
              <a:rPr lang="en-US" sz="1600" dirty="0" err="1" smtClean="0">
                <a:latin typeface="Arial" panose="020B0604020202020204" pitchFamily="34" charset="0"/>
                <a:cs typeface="Arial" panose="020B0604020202020204" pitchFamily="34" charset="0"/>
              </a:rPr>
              <a:t>OpenAPI</a:t>
            </a:r>
            <a:r>
              <a:rPr lang="en-US" sz="1600" dirty="0" smtClean="0">
                <a:latin typeface="Arial" panose="020B0604020202020204" pitchFamily="34" charset="0"/>
                <a:cs typeface="Arial" panose="020B0604020202020204" pitchFamily="34" charset="0"/>
              </a:rPr>
              <a:t> description.</a:t>
            </a:r>
          </a:p>
          <a:p>
            <a:pPr lvl="1"/>
            <a:endParaRPr lang="en-US" sz="16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Close coordination with CT3</a:t>
            </a:r>
          </a:p>
          <a:p>
            <a:pPr lvl="1"/>
            <a:r>
              <a:rPr lang="en-US" sz="1600" dirty="0" smtClean="0">
                <a:latin typeface="Arial" panose="020B0604020202020204" pitchFamily="34" charset="0"/>
                <a:cs typeface="Arial" panose="020B0604020202020204" pitchFamily="34" charset="0"/>
              </a:rPr>
              <a:t>Joint </a:t>
            </a:r>
            <a:r>
              <a:rPr lang="en-US" sz="1600" dirty="0">
                <a:latin typeface="Arial" panose="020B0604020202020204" pitchFamily="34" charset="0"/>
                <a:cs typeface="Arial" panose="020B0604020202020204" pitchFamily="34" charset="0"/>
              </a:rPr>
              <a:t>sessions with CT3 for discussions and common conclusions on API specification, API design guidelines and common data types </a:t>
            </a:r>
          </a:p>
          <a:p>
            <a:endParaRPr lang="en-US" sz="16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Next main steps:</a:t>
            </a:r>
          </a:p>
          <a:p>
            <a:pPr lvl="1"/>
            <a:r>
              <a:rPr lang="en-US" sz="1600" dirty="0">
                <a:latin typeface="Arial" panose="020B0604020202020204" pitchFamily="34" charset="0"/>
                <a:cs typeface="Arial" panose="020B0604020202020204" pitchFamily="34" charset="0"/>
              </a:rPr>
              <a:t>Finalize the TS 23.527 on restauration procedures for </a:t>
            </a:r>
            <a:r>
              <a:rPr lang="en-US" sz="1600" dirty="0" smtClean="0">
                <a:latin typeface="Arial" panose="020B0604020202020204" pitchFamily="34" charset="0"/>
                <a:cs typeface="Arial" panose="020B0604020202020204" pitchFamily="34" charset="0"/>
              </a:rPr>
              <a:t>Rel-15 </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Cover the security aspects based on SA3 feedback</a:t>
            </a:r>
          </a:p>
          <a:p>
            <a:pPr lvl="1"/>
            <a:r>
              <a:rPr lang="en-US" sz="1600" dirty="0">
                <a:latin typeface="Arial" panose="020B0604020202020204" pitchFamily="34" charset="0"/>
                <a:cs typeface="Arial" panose="020B0604020202020204" pitchFamily="34" charset="0"/>
              </a:rPr>
              <a:t>Alignment with Stage 2 modifications/corrections</a:t>
            </a:r>
          </a:p>
          <a:p>
            <a:pPr lvl="1"/>
            <a:r>
              <a:rPr lang="en-US" sz="1600" dirty="0">
                <a:latin typeface="Arial" panose="020B0604020202020204" pitchFamily="34" charset="0"/>
                <a:cs typeface="Arial" panose="020B0604020202020204" pitchFamily="34" charset="0"/>
              </a:rPr>
              <a:t>Stabilize the API until the freezing date (CT#82</a:t>
            </a:r>
            <a:r>
              <a:rPr lang="en-US" sz="1600" dirty="0" smtClean="0">
                <a:latin typeface="Arial" panose="020B0604020202020204" pitchFamily="34" charset="0"/>
                <a:cs typeface="Arial" panose="020B0604020202020204" pitchFamily="34" charset="0"/>
              </a:rPr>
              <a:t>)</a:t>
            </a:r>
          </a:p>
          <a:p>
            <a:pPr lvl="1"/>
            <a:endParaRPr lang="en-US" sz="16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330875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Some</a:t>
            </a:r>
            <a:r>
              <a:rPr lang="fr-FR" dirty="0" smtClean="0"/>
              <a:t> "</a:t>
            </a:r>
            <a:r>
              <a:rPr lang="fr-FR" dirty="0" err="1" smtClean="0"/>
              <a:t>Company</a:t>
            </a:r>
            <a:r>
              <a:rPr lang="fr-FR" dirty="0" smtClean="0"/>
              <a:t>" </a:t>
            </a:r>
            <a:r>
              <a:rPr lang="fr-FR" dirty="0" err="1" smtClean="0"/>
              <a:t>CRs</a:t>
            </a:r>
            <a:r>
              <a:rPr lang="fr-FR" dirty="0" smtClean="0"/>
              <a:t> sent to CT#81</a:t>
            </a:r>
            <a:endParaRPr lang="fr-FR" dirty="0"/>
          </a:p>
        </p:txBody>
      </p:sp>
      <p:sp>
        <p:nvSpPr>
          <p:cNvPr id="6" name="Espace réservé du contenu 5"/>
          <p:cNvSpPr>
            <a:spLocks noGrp="1"/>
          </p:cNvSpPr>
          <p:nvPr>
            <p:ph idx="1"/>
          </p:nvPr>
        </p:nvSpPr>
        <p:spPr>
          <a:xfrm>
            <a:off x="457200" y="1463720"/>
            <a:ext cx="8229600" cy="4525963"/>
          </a:xfrm>
        </p:spPr>
        <p:txBody>
          <a:bodyPr/>
          <a:lstStyle/>
          <a:p>
            <a:r>
              <a:rPr lang="fr-FR" dirty="0"/>
              <a:t> About 40 </a:t>
            </a:r>
            <a:r>
              <a:rPr lang="fr-FR" dirty="0" err="1"/>
              <a:t>CRs</a:t>
            </a:r>
            <a:r>
              <a:rPr lang="fr-FR" dirty="0"/>
              <a:t> sent to </a:t>
            </a:r>
            <a:r>
              <a:rPr lang="en-US" dirty="0" smtClean="0"/>
              <a:t>plenary</a:t>
            </a:r>
            <a:r>
              <a:rPr lang="fr-FR" dirty="0" smtClean="0"/>
              <a:t> as </a:t>
            </a:r>
            <a:r>
              <a:rPr lang="fr-FR" dirty="0" err="1" smtClean="0"/>
              <a:t>revisions</a:t>
            </a:r>
            <a:r>
              <a:rPr lang="fr-FR" dirty="0" smtClean="0"/>
              <a:t> of </a:t>
            </a:r>
            <a:r>
              <a:rPr lang="fr-FR" dirty="0" err="1" smtClean="0"/>
              <a:t>agreed</a:t>
            </a:r>
            <a:r>
              <a:rPr lang="fr-FR" dirty="0" smtClean="0"/>
              <a:t> CT4 </a:t>
            </a:r>
            <a:r>
              <a:rPr lang="fr-FR" dirty="0" err="1" smtClean="0"/>
              <a:t>CRs</a:t>
            </a:r>
            <a:endParaRPr lang="fr-FR" dirty="0"/>
          </a:p>
          <a:p>
            <a:r>
              <a:rPr lang="fr-FR" dirty="0"/>
              <a:t> </a:t>
            </a:r>
            <a:r>
              <a:rPr lang="fr-FR" dirty="0" err="1" smtClean="0"/>
              <a:t>Triggered</a:t>
            </a:r>
            <a:r>
              <a:rPr lang="fr-FR" dirty="0" smtClean="0"/>
              <a:t> </a:t>
            </a:r>
            <a:r>
              <a:rPr lang="fr-FR" dirty="0"/>
              <a:t>by </a:t>
            </a:r>
            <a:r>
              <a:rPr lang="fr-FR" dirty="0" err="1" smtClean="0"/>
              <a:t>early</a:t>
            </a:r>
            <a:r>
              <a:rPr lang="fr-FR" dirty="0" smtClean="0"/>
              <a:t> </a:t>
            </a:r>
            <a:r>
              <a:rPr lang="fr-FR" dirty="0" err="1" smtClean="0"/>
              <a:t>implementation</a:t>
            </a:r>
            <a:r>
              <a:rPr lang="fr-FR" dirty="0" smtClean="0"/>
              <a:t> </a:t>
            </a:r>
            <a:r>
              <a:rPr lang="fr-FR" dirty="0"/>
              <a:t>of </a:t>
            </a:r>
            <a:r>
              <a:rPr lang="fr-FR" dirty="0" smtClean="0"/>
              <a:t>the </a:t>
            </a:r>
            <a:r>
              <a:rPr lang="fr-FR" dirty="0" err="1" smtClean="0"/>
              <a:t>CRs</a:t>
            </a:r>
            <a:r>
              <a:rPr lang="fr-FR" dirty="0" smtClean="0"/>
              <a:t> in </a:t>
            </a:r>
            <a:r>
              <a:rPr lang="fr-FR" dirty="0" err="1" smtClean="0"/>
              <a:t>draft</a:t>
            </a:r>
            <a:r>
              <a:rPr lang="fr-FR" dirty="0" smtClean="0"/>
              <a:t> versions of API </a:t>
            </a:r>
            <a:r>
              <a:rPr lang="fr-FR" dirty="0" err="1" smtClean="0"/>
              <a:t>specifications</a:t>
            </a:r>
            <a:r>
              <a:rPr lang="fr-FR" dirty="0" smtClean="0"/>
              <a:t> and </a:t>
            </a:r>
            <a:r>
              <a:rPr lang="fr-FR" dirty="0" err="1" smtClean="0"/>
              <a:t>detection</a:t>
            </a:r>
            <a:r>
              <a:rPr lang="fr-FR" dirty="0" smtClean="0"/>
              <a:t> of </a:t>
            </a:r>
            <a:r>
              <a:rPr lang="fr-FR" dirty="0" err="1" smtClean="0"/>
              <a:t>errors</a:t>
            </a:r>
            <a:endParaRPr lang="fr-FR" dirty="0" smtClean="0"/>
          </a:p>
          <a:p>
            <a:r>
              <a:rPr lang="fr-FR" dirty="0"/>
              <a:t> </a:t>
            </a:r>
            <a:r>
              <a:rPr lang="fr-FR" dirty="0" err="1" smtClean="0"/>
              <a:t>Mainly</a:t>
            </a:r>
            <a:r>
              <a:rPr lang="fr-FR" dirty="0" smtClean="0"/>
              <a:t> correction of the </a:t>
            </a:r>
            <a:r>
              <a:rPr lang="fr-FR" dirty="0" err="1" smtClean="0"/>
              <a:t>OpenAPI</a:t>
            </a:r>
            <a:r>
              <a:rPr lang="fr-FR" dirty="0" smtClean="0"/>
              <a:t> description in </a:t>
            </a:r>
            <a:r>
              <a:rPr lang="fr-FR" dirty="0" err="1" smtClean="0"/>
              <a:t>Annex</a:t>
            </a:r>
            <a:r>
              <a:rPr lang="fr-FR" dirty="0" smtClean="0"/>
              <a:t> and </a:t>
            </a:r>
            <a:r>
              <a:rPr lang="fr-FR" dirty="0" err="1" smtClean="0"/>
              <a:t>related</a:t>
            </a:r>
            <a:r>
              <a:rPr lang="fr-FR" dirty="0" smtClean="0"/>
              <a:t> </a:t>
            </a:r>
            <a:r>
              <a:rPr lang="fr-FR" dirty="0" err="1" smtClean="0"/>
              <a:t>alignment</a:t>
            </a:r>
            <a:r>
              <a:rPr lang="fr-FR" dirty="0" smtClean="0"/>
              <a:t> in the main body of  the </a:t>
            </a:r>
            <a:r>
              <a:rPr lang="fr-FR" dirty="0" err="1" smtClean="0"/>
              <a:t>specifications</a:t>
            </a:r>
            <a:endParaRPr lang="fr-FR" dirty="0" smtClean="0"/>
          </a:p>
          <a:p>
            <a:r>
              <a:rPr lang="fr-FR" dirty="0" smtClean="0"/>
              <a:t> </a:t>
            </a:r>
            <a:r>
              <a:rPr lang="fr-FR" dirty="0" err="1" smtClean="0"/>
              <a:t>Following</a:t>
            </a:r>
            <a:r>
              <a:rPr lang="fr-FR" dirty="0" smtClean="0"/>
              <a:t> "</a:t>
            </a:r>
            <a:r>
              <a:rPr lang="fr-FR" dirty="0" err="1" smtClean="0"/>
              <a:t>Recommendation</a:t>
            </a:r>
            <a:r>
              <a:rPr lang="fr-FR" dirty="0" smtClean="0"/>
              <a:t> 5" of LS on "</a:t>
            </a:r>
            <a:r>
              <a:rPr lang="en-GB" dirty="0" smtClean="0"/>
              <a:t>API </a:t>
            </a:r>
            <a:r>
              <a:rPr lang="en-GB" dirty="0"/>
              <a:t>specification and API version number </a:t>
            </a:r>
            <a:r>
              <a:rPr lang="en-GB" dirty="0" smtClean="0"/>
              <a:t>maintenance"  </a:t>
            </a:r>
            <a:r>
              <a:rPr lang="fr-FR" dirty="0" smtClean="0"/>
              <a:t>(CP-</a:t>
            </a:r>
            <a:r>
              <a:rPr lang="en-US" dirty="0" smtClean="0"/>
              <a:t>182210)</a:t>
            </a:r>
            <a:endParaRPr lang="fr-FR" dirty="0"/>
          </a:p>
        </p:txBody>
      </p:sp>
    </p:spTree>
    <p:extLst>
      <p:ext uri="{BB962C8B-B14F-4D97-AF65-F5344CB8AC3E}">
        <p14:creationId xmlns:p14="http://schemas.microsoft.com/office/powerpoint/2010/main" val="18520928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5G Timeline and impacts on CT4</a:t>
            </a:r>
          </a:p>
        </p:txBody>
      </p:sp>
      <p:sp>
        <p:nvSpPr>
          <p:cNvPr id="5" name="Chevron 4"/>
          <p:cNvSpPr/>
          <p:nvPr/>
        </p:nvSpPr>
        <p:spPr bwMode="auto">
          <a:xfrm>
            <a:off x="-1" y="1853184"/>
            <a:ext cx="1300161" cy="242316"/>
          </a:xfrm>
          <a:prstGeom prst="chevron">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Rel-14</a:t>
            </a:r>
          </a:p>
        </p:txBody>
      </p:sp>
      <p:sp>
        <p:nvSpPr>
          <p:cNvPr id="6" name="Chevron 5"/>
          <p:cNvSpPr/>
          <p:nvPr/>
        </p:nvSpPr>
        <p:spPr bwMode="auto">
          <a:xfrm>
            <a:off x="1695449" y="2146173"/>
            <a:ext cx="5048251" cy="242316"/>
          </a:xfrm>
          <a:prstGeom prst="chevron">
            <a:avLst/>
          </a:prstGeom>
          <a:solidFill>
            <a:schemeClr val="accent5">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Rel-15 (5G Phase 1)</a:t>
            </a:r>
          </a:p>
        </p:txBody>
      </p:sp>
      <p:sp>
        <p:nvSpPr>
          <p:cNvPr id="7" name="Rectangle 6"/>
          <p:cNvSpPr/>
          <p:nvPr/>
        </p:nvSpPr>
        <p:spPr bwMode="auto">
          <a:xfrm>
            <a:off x="228600" y="1295400"/>
            <a:ext cx="4343400" cy="276225"/>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2017</a:t>
            </a:r>
          </a:p>
        </p:txBody>
      </p:sp>
      <p:sp>
        <p:nvSpPr>
          <p:cNvPr id="8" name="Rectangle 7"/>
          <p:cNvSpPr/>
          <p:nvPr/>
        </p:nvSpPr>
        <p:spPr bwMode="auto">
          <a:xfrm>
            <a:off x="4572000" y="1295399"/>
            <a:ext cx="4343400" cy="276225"/>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2018</a:t>
            </a:r>
          </a:p>
        </p:txBody>
      </p:sp>
      <p:cxnSp>
        <p:nvCxnSpPr>
          <p:cNvPr id="10" name="Connecteur droit 9"/>
          <p:cNvCxnSpPr>
            <a:stCxn id="8" idx="2"/>
            <a:endCxn id="6" idx="3"/>
          </p:cNvCxnSpPr>
          <p:nvPr/>
        </p:nvCxnSpPr>
        <p:spPr bwMode="auto">
          <a:xfrm>
            <a:off x="6743700" y="1571624"/>
            <a:ext cx="0" cy="69570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Pentagone 10"/>
          <p:cNvSpPr/>
          <p:nvPr/>
        </p:nvSpPr>
        <p:spPr bwMode="auto">
          <a:xfrm>
            <a:off x="1695449" y="3057525"/>
            <a:ext cx="2876551" cy="276225"/>
          </a:xfrm>
          <a:prstGeom prst="homePlate">
            <a:avLst/>
          </a:prstGeom>
          <a:solidFill>
            <a:schemeClr val="tx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Stage 3 </a:t>
            </a:r>
            <a:r>
              <a:rPr kumimoji="0" lang="fr-FR" sz="1000" b="1" i="0" u="none" strike="noStrike" cap="none" normalizeH="0" baseline="0" dirty="0" err="1" smtClean="0">
                <a:ln>
                  <a:noFill/>
                </a:ln>
                <a:solidFill>
                  <a:schemeClr val="tx1"/>
                </a:solidFill>
                <a:effectLst/>
                <a:latin typeface="Arial" pitchFamily="34" charset="0"/>
              </a:rPr>
              <a:t>Study</a:t>
            </a:r>
            <a:r>
              <a:rPr kumimoji="0" lang="fr-FR" sz="1000" b="1" i="0" u="none" strike="noStrike" cap="none" normalizeH="0" baseline="0" dirty="0" smtClean="0">
                <a:ln>
                  <a:noFill/>
                </a:ln>
                <a:solidFill>
                  <a:schemeClr val="tx1"/>
                </a:solidFill>
                <a:effectLst/>
                <a:latin typeface="Arial" pitchFamily="34" charset="0"/>
              </a:rPr>
              <a:t> Phase on CT aspects for 5G</a:t>
            </a:r>
          </a:p>
        </p:txBody>
      </p:sp>
      <p:sp>
        <p:nvSpPr>
          <p:cNvPr id="12" name="Pentagone 11"/>
          <p:cNvSpPr/>
          <p:nvPr/>
        </p:nvSpPr>
        <p:spPr bwMode="auto">
          <a:xfrm>
            <a:off x="3838573" y="3467100"/>
            <a:ext cx="2895601" cy="275519"/>
          </a:xfrm>
          <a:prstGeom prst="homePlate">
            <a:avLst/>
          </a:prstGeom>
          <a:solidFill>
            <a:schemeClr val="tx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r>
              <a:rPr kumimoji="0" lang="fr-FR" sz="1000" b="1" i="0" u="none" strike="noStrike" cap="none" normalizeH="0" baseline="0" dirty="0" smtClean="0">
                <a:ln>
                  <a:noFill/>
                </a:ln>
                <a:solidFill>
                  <a:schemeClr val="tx1"/>
                </a:solidFill>
                <a:effectLst/>
                <a:latin typeface="Arial" pitchFamily="34" charset="0"/>
              </a:rPr>
              <a:t>Stage 3 </a:t>
            </a:r>
            <a:r>
              <a:rPr lang="fr-FR" b="1" dirty="0">
                <a:latin typeface="Arial" pitchFamily="34" charset="0"/>
              </a:rPr>
              <a:t>Normative </a:t>
            </a:r>
            <a:r>
              <a:rPr lang="fr-FR" b="1" dirty="0" smtClean="0">
                <a:latin typeface="Arial" pitchFamily="34" charset="0"/>
              </a:rPr>
              <a:t>Phase</a:t>
            </a:r>
            <a:endParaRPr kumimoji="0" lang="fr-FR" sz="1000" b="1" i="0" u="none" strike="noStrike" cap="none" normalizeH="0" baseline="0" dirty="0" smtClean="0">
              <a:ln>
                <a:noFill/>
              </a:ln>
              <a:solidFill>
                <a:schemeClr val="tx1"/>
              </a:solidFill>
              <a:effectLst/>
              <a:latin typeface="Arial" pitchFamily="34" charset="0"/>
            </a:endParaRPr>
          </a:p>
        </p:txBody>
      </p:sp>
      <p:cxnSp>
        <p:nvCxnSpPr>
          <p:cNvPr id="15" name="Connecteur droit 14"/>
          <p:cNvCxnSpPr>
            <a:stCxn id="48" idx="4"/>
            <a:endCxn id="5" idx="3"/>
          </p:cNvCxnSpPr>
          <p:nvPr/>
        </p:nvCxnSpPr>
        <p:spPr bwMode="auto">
          <a:xfrm flipH="1">
            <a:off x="1300160" y="1724591"/>
            <a:ext cx="1" cy="24975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riangle isocèle 15"/>
          <p:cNvSpPr/>
          <p:nvPr/>
        </p:nvSpPr>
        <p:spPr bwMode="auto">
          <a:xfrm>
            <a:off x="1614485" y="1571623"/>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17" name="Triangle isocèle 16"/>
          <p:cNvSpPr/>
          <p:nvPr/>
        </p:nvSpPr>
        <p:spPr bwMode="auto">
          <a:xfrm>
            <a:off x="1995486" y="1571624"/>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18" name="Triangle isocèle 17"/>
          <p:cNvSpPr/>
          <p:nvPr/>
        </p:nvSpPr>
        <p:spPr bwMode="auto">
          <a:xfrm>
            <a:off x="3038475" y="1571621"/>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19" name="Triangle isocèle 18"/>
          <p:cNvSpPr/>
          <p:nvPr/>
        </p:nvSpPr>
        <p:spPr bwMode="auto">
          <a:xfrm>
            <a:off x="3767136" y="1571622"/>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0" name="Triangle isocèle 19"/>
          <p:cNvSpPr/>
          <p:nvPr/>
        </p:nvSpPr>
        <p:spPr bwMode="auto">
          <a:xfrm>
            <a:off x="4138611" y="1571625"/>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1" name="Triangle isocèle 20"/>
          <p:cNvSpPr/>
          <p:nvPr/>
        </p:nvSpPr>
        <p:spPr bwMode="auto">
          <a:xfrm>
            <a:off x="4852984" y="1576382"/>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2" name="Rectangle 21"/>
          <p:cNvSpPr/>
          <p:nvPr/>
        </p:nvSpPr>
        <p:spPr bwMode="auto">
          <a:xfrm>
            <a:off x="3119438" y="3467100"/>
            <a:ext cx="728662" cy="27551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3" name="Triangle isocèle 22"/>
          <p:cNvSpPr/>
          <p:nvPr/>
        </p:nvSpPr>
        <p:spPr bwMode="auto">
          <a:xfrm>
            <a:off x="5276846" y="1576382"/>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4" name="Triangle isocèle 23"/>
          <p:cNvSpPr/>
          <p:nvPr/>
        </p:nvSpPr>
        <p:spPr bwMode="auto">
          <a:xfrm>
            <a:off x="5919784" y="1585907"/>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5" name="Triangle isocèle 24"/>
          <p:cNvSpPr/>
          <p:nvPr/>
        </p:nvSpPr>
        <p:spPr bwMode="auto">
          <a:xfrm>
            <a:off x="6348409" y="1585907"/>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6" name="Ellipse 25"/>
          <p:cNvSpPr/>
          <p:nvPr/>
        </p:nvSpPr>
        <p:spPr bwMode="auto">
          <a:xfrm>
            <a:off x="2309812" y="1585907"/>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dirty="0" smtClean="0">
              <a:ln>
                <a:noFill/>
              </a:ln>
              <a:solidFill>
                <a:schemeClr val="tx1"/>
              </a:solidFill>
              <a:effectLst/>
              <a:latin typeface="Arial" pitchFamily="34" charset="0"/>
            </a:endParaRPr>
          </a:p>
        </p:txBody>
      </p:sp>
      <p:sp>
        <p:nvSpPr>
          <p:cNvPr id="27" name="Ellipse 26"/>
          <p:cNvSpPr/>
          <p:nvPr/>
        </p:nvSpPr>
        <p:spPr bwMode="auto">
          <a:xfrm>
            <a:off x="3393281" y="1576382"/>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8" name="Ellipse 27"/>
          <p:cNvSpPr/>
          <p:nvPr/>
        </p:nvSpPr>
        <p:spPr bwMode="auto">
          <a:xfrm>
            <a:off x="4481512" y="1585907"/>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9" name="Ellipse 28"/>
          <p:cNvSpPr/>
          <p:nvPr/>
        </p:nvSpPr>
        <p:spPr bwMode="auto">
          <a:xfrm>
            <a:off x="5612606" y="1568952"/>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30" name="Ellipse 29"/>
          <p:cNvSpPr/>
          <p:nvPr/>
        </p:nvSpPr>
        <p:spPr bwMode="auto">
          <a:xfrm>
            <a:off x="6653211" y="1585907"/>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32" name="Ellipse 31"/>
          <p:cNvSpPr/>
          <p:nvPr/>
        </p:nvSpPr>
        <p:spPr bwMode="auto">
          <a:xfrm>
            <a:off x="7739061" y="1585907"/>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33" name="Triangle isocèle 32"/>
          <p:cNvSpPr/>
          <p:nvPr/>
        </p:nvSpPr>
        <p:spPr bwMode="auto">
          <a:xfrm>
            <a:off x="7024686" y="1581150"/>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34" name="Triangle isocèle 33"/>
          <p:cNvSpPr/>
          <p:nvPr/>
        </p:nvSpPr>
        <p:spPr bwMode="auto">
          <a:xfrm>
            <a:off x="7386636" y="1581150"/>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35" name="Chevron 34"/>
          <p:cNvSpPr/>
          <p:nvPr/>
        </p:nvSpPr>
        <p:spPr bwMode="auto">
          <a:xfrm>
            <a:off x="6653212" y="3467100"/>
            <a:ext cx="1176338" cy="275519"/>
          </a:xfrm>
          <a:prstGeom prst="chevron">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Extension</a:t>
            </a:r>
          </a:p>
        </p:txBody>
      </p:sp>
      <p:cxnSp>
        <p:nvCxnSpPr>
          <p:cNvPr id="37" name="Connecteur droit 36"/>
          <p:cNvCxnSpPr>
            <a:stCxn id="32" idx="4"/>
            <a:endCxn id="35" idx="3"/>
          </p:cNvCxnSpPr>
          <p:nvPr/>
        </p:nvCxnSpPr>
        <p:spPr bwMode="auto">
          <a:xfrm>
            <a:off x="7829549" y="1743641"/>
            <a:ext cx="1" cy="1861219"/>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Pentagone 40"/>
          <p:cNvSpPr/>
          <p:nvPr/>
        </p:nvSpPr>
        <p:spPr bwMode="auto">
          <a:xfrm>
            <a:off x="247648" y="2676811"/>
            <a:ext cx="5479949" cy="276225"/>
          </a:xfrm>
          <a:prstGeom prst="homePlate">
            <a:avLst/>
          </a:prstGeom>
          <a:solidFill>
            <a:srgbClr val="FFC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Stage 2 Normative Phase (SA2, SA3, SA6…)</a:t>
            </a:r>
          </a:p>
        </p:txBody>
      </p:sp>
      <p:sp>
        <p:nvSpPr>
          <p:cNvPr id="42" name="Chevron 41"/>
          <p:cNvSpPr/>
          <p:nvPr/>
        </p:nvSpPr>
        <p:spPr bwMode="auto">
          <a:xfrm>
            <a:off x="5645709" y="2676811"/>
            <a:ext cx="1264445" cy="276225"/>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2700000" scaled="1"/>
            <a:tileRect/>
          </a:gra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Extension</a:t>
            </a:r>
          </a:p>
        </p:txBody>
      </p:sp>
      <p:sp>
        <p:nvSpPr>
          <p:cNvPr id="45" name="ZoneTexte 44"/>
          <p:cNvSpPr txBox="1"/>
          <p:nvPr/>
        </p:nvSpPr>
        <p:spPr>
          <a:xfrm>
            <a:off x="266698" y="3213892"/>
            <a:ext cx="761747" cy="525465"/>
          </a:xfrm>
          <a:prstGeom prst="rect">
            <a:avLst/>
          </a:prstGeom>
          <a:noFill/>
        </p:spPr>
        <p:txBody>
          <a:bodyPr wrap="none" rtlCol="0">
            <a:spAutoFit/>
          </a:bodyPr>
          <a:lstStyle/>
          <a:p>
            <a:pPr>
              <a:lnSpc>
                <a:spcPct val="150000"/>
              </a:lnSpc>
            </a:pPr>
            <a:r>
              <a:rPr lang="fr-FR" b="1" dirty="0" smtClean="0"/>
              <a:t>- CT/SA</a:t>
            </a:r>
          </a:p>
          <a:p>
            <a:pPr>
              <a:lnSpc>
                <a:spcPct val="150000"/>
              </a:lnSpc>
            </a:pPr>
            <a:r>
              <a:rPr lang="fr-FR" b="1" dirty="0" smtClean="0"/>
              <a:t>- </a:t>
            </a:r>
            <a:r>
              <a:rPr lang="fr-FR" b="1" dirty="0" err="1" smtClean="0"/>
              <a:t>CTx</a:t>
            </a:r>
            <a:r>
              <a:rPr lang="fr-FR" b="1" dirty="0" smtClean="0"/>
              <a:t> WG</a:t>
            </a:r>
            <a:endParaRPr lang="fr-FR" b="1" dirty="0"/>
          </a:p>
        </p:txBody>
      </p:sp>
      <p:sp>
        <p:nvSpPr>
          <p:cNvPr id="46" name="Triangle isocèle 45"/>
          <p:cNvSpPr/>
          <p:nvPr/>
        </p:nvSpPr>
        <p:spPr bwMode="auto">
          <a:xfrm>
            <a:off x="150016" y="3542594"/>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47" name="Ellipse 46"/>
          <p:cNvSpPr/>
          <p:nvPr/>
        </p:nvSpPr>
        <p:spPr bwMode="auto">
          <a:xfrm>
            <a:off x="130966" y="3309142"/>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48" name="Ellipse 47"/>
          <p:cNvSpPr/>
          <p:nvPr/>
        </p:nvSpPr>
        <p:spPr bwMode="auto">
          <a:xfrm>
            <a:off x="1209673" y="1566857"/>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dirty="0" smtClean="0">
              <a:ln>
                <a:noFill/>
              </a:ln>
              <a:solidFill>
                <a:schemeClr val="tx1"/>
              </a:solidFill>
              <a:effectLst/>
              <a:latin typeface="Arial" pitchFamily="34" charset="0"/>
            </a:endParaRPr>
          </a:p>
        </p:txBody>
      </p:sp>
      <p:sp>
        <p:nvSpPr>
          <p:cNvPr id="51" name="Chevron 50"/>
          <p:cNvSpPr/>
          <p:nvPr/>
        </p:nvSpPr>
        <p:spPr bwMode="auto">
          <a:xfrm>
            <a:off x="1209673" y="1853184"/>
            <a:ext cx="1200151" cy="242316"/>
          </a:xfrm>
          <a:prstGeom prst="chevron">
            <a:avLst/>
          </a:prstGeom>
          <a:solidFill>
            <a:schemeClr val="accent2">
              <a:lumMod val="20000"/>
              <a:lumOff val="80000"/>
            </a:schemeClr>
          </a:soli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Extension</a:t>
            </a:r>
          </a:p>
        </p:txBody>
      </p:sp>
      <p:sp>
        <p:nvSpPr>
          <p:cNvPr id="52" name="Chevron 51"/>
          <p:cNvSpPr/>
          <p:nvPr/>
        </p:nvSpPr>
        <p:spPr bwMode="auto">
          <a:xfrm>
            <a:off x="6677022" y="2139315"/>
            <a:ext cx="1152527" cy="242316"/>
          </a:xfrm>
          <a:prstGeom prst="chevron">
            <a:avLst/>
          </a:prstGeom>
          <a:gradFill flip="none" rotWithShape="1">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lin ang="2700000" scaled="1"/>
            <a:tileRect/>
          </a:gra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Extension</a:t>
            </a:r>
          </a:p>
        </p:txBody>
      </p:sp>
      <p:sp>
        <p:nvSpPr>
          <p:cNvPr id="53" name="Chevron 52"/>
          <p:cNvSpPr/>
          <p:nvPr/>
        </p:nvSpPr>
        <p:spPr bwMode="auto">
          <a:xfrm>
            <a:off x="6734174" y="2417064"/>
            <a:ext cx="2181226" cy="242316"/>
          </a:xfrm>
          <a:prstGeom prst="chevron">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Rel-16 (5G Phase 2) </a:t>
            </a:r>
          </a:p>
        </p:txBody>
      </p:sp>
      <p:sp>
        <p:nvSpPr>
          <p:cNvPr id="64" name="Flèche à angle droit 63"/>
          <p:cNvSpPr/>
          <p:nvPr/>
        </p:nvSpPr>
        <p:spPr bwMode="auto">
          <a:xfrm rot="10800000" flipH="1">
            <a:off x="6910154" y="2800579"/>
            <a:ext cx="476481" cy="580796"/>
          </a:xfrm>
          <a:prstGeom prst="bentUpArrow">
            <a:avLst>
              <a:gd name="adj1" fmla="val 14890"/>
              <a:gd name="adj2" fmla="val 25000"/>
              <a:gd name="adj3" fmla="val 25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67" name="Content Placeholder 2"/>
          <p:cNvSpPr>
            <a:spLocks/>
          </p:cNvSpPr>
          <p:nvPr/>
        </p:nvSpPr>
        <p:spPr bwMode="auto">
          <a:xfrm>
            <a:off x="109537" y="4188706"/>
            <a:ext cx="8743950" cy="164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FontTx/>
              <a:buBlip>
                <a:blip r:embed="rId2"/>
              </a:buBlip>
              <a:defRPr/>
            </a:pPr>
            <a:r>
              <a:rPr lang="en-US" altLang="de-DE" sz="1800" dirty="0" smtClean="0">
                <a:latin typeface="+mn-lt"/>
                <a:cs typeface="Arial" charset="0"/>
              </a:rPr>
              <a:t>5G Timeline and impacts on CT4</a:t>
            </a:r>
          </a:p>
          <a:p>
            <a:pPr marL="800100" lvl="1" indent="-342900" eaLnBrk="1" hangingPunct="1">
              <a:spcBef>
                <a:spcPct val="20000"/>
              </a:spcBef>
              <a:buFont typeface="Arial" panose="020B0604020202020204" pitchFamily="34" charset="0"/>
              <a:buChar char="•"/>
              <a:defRPr/>
            </a:pPr>
            <a:r>
              <a:rPr lang="en-US" altLang="de-DE" sz="1600" dirty="0" smtClean="0">
                <a:latin typeface="+mn-lt"/>
                <a:cs typeface="Arial" charset="0"/>
              </a:rPr>
              <a:t>TR 100% completed and the normative phase is on the right track</a:t>
            </a:r>
          </a:p>
          <a:p>
            <a:pPr marL="800100" lvl="1" indent="-342900" eaLnBrk="1" hangingPunct="1">
              <a:spcBef>
                <a:spcPct val="20000"/>
              </a:spcBef>
              <a:buFont typeface="Arial" panose="020B0604020202020204" pitchFamily="34" charset="0"/>
              <a:buChar char="•"/>
              <a:defRPr/>
            </a:pPr>
            <a:r>
              <a:rPr lang="en-US" altLang="de-DE" sz="1600" dirty="0" smtClean="0">
                <a:latin typeface="+mn-lt"/>
                <a:cs typeface="Arial" charset="0"/>
              </a:rPr>
              <a:t>About 99% for the normative phase, with 15 specifications sent for approval</a:t>
            </a:r>
          </a:p>
        </p:txBody>
      </p:sp>
      <p:sp>
        <p:nvSpPr>
          <p:cNvPr id="68" name="Rectangle 67"/>
          <p:cNvSpPr/>
          <p:nvPr/>
        </p:nvSpPr>
        <p:spPr>
          <a:xfrm>
            <a:off x="49922" y="3742619"/>
            <a:ext cx="2170787" cy="246221"/>
          </a:xfrm>
          <a:prstGeom prst="rect">
            <a:avLst/>
          </a:prstGeom>
        </p:spPr>
        <p:txBody>
          <a:bodyPr wrap="none">
            <a:spAutoFit/>
          </a:bodyPr>
          <a:lstStyle/>
          <a:p>
            <a:pPr eaLnBrk="1" hangingPunct="1">
              <a:spcBef>
                <a:spcPct val="20000"/>
              </a:spcBef>
              <a:defRPr/>
            </a:pPr>
            <a:r>
              <a:rPr lang="en-US" altLang="de-DE" b="1" i="1" dirty="0" smtClean="0">
                <a:cs typeface="Arial" charset="0"/>
              </a:rPr>
              <a:t>Release </a:t>
            </a:r>
            <a:r>
              <a:rPr lang="en-US" altLang="de-DE" b="1" i="1" dirty="0">
                <a:cs typeface="Arial" charset="0"/>
              </a:rPr>
              <a:t>Timeline </a:t>
            </a:r>
            <a:r>
              <a:rPr lang="en-US" altLang="de-DE" b="1" i="1" dirty="0" smtClean="0">
                <a:cs typeface="Arial" charset="0"/>
              </a:rPr>
              <a:t>(Stage 3 focus)</a:t>
            </a:r>
            <a:endParaRPr lang="en-US" altLang="de-DE" b="1" i="1" dirty="0">
              <a:cs typeface="Arial" charset="0"/>
            </a:endParaRPr>
          </a:p>
        </p:txBody>
      </p:sp>
      <p:sp>
        <p:nvSpPr>
          <p:cNvPr id="13" name="Flèche vers le bas 12"/>
          <p:cNvSpPr/>
          <p:nvPr/>
        </p:nvSpPr>
        <p:spPr bwMode="auto">
          <a:xfrm>
            <a:off x="7748145" y="1075055"/>
            <a:ext cx="178419" cy="246221"/>
          </a:xfrm>
          <a:prstGeom prst="downArrow">
            <a:avLst/>
          </a:prstGeom>
          <a:solidFill>
            <a:schemeClr val="accent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cxnSp>
        <p:nvCxnSpPr>
          <p:cNvPr id="44" name="Connecteur droit 43"/>
          <p:cNvCxnSpPr/>
          <p:nvPr/>
        </p:nvCxnSpPr>
        <p:spPr bwMode="auto">
          <a:xfrm>
            <a:off x="7833872" y="1387984"/>
            <a:ext cx="1279" cy="2825191"/>
          </a:xfrm>
          <a:prstGeom prst="line">
            <a:avLst/>
          </a:prstGeom>
          <a:solidFill>
            <a:schemeClr val="accent1"/>
          </a:solidFill>
          <a:ln w="28575" cap="flat" cmpd="sng" algn="ctr">
            <a:solidFill>
              <a:srgbClr val="C0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Ellipse 48"/>
          <p:cNvSpPr/>
          <p:nvPr/>
        </p:nvSpPr>
        <p:spPr bwMode="auto">
          <a:xfrm>
            <a:off x="8833173" y="1574531"/>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50" name="Triangle isocèle 49"/>
          <p:cNvSpPr/>
          <p:nvPr/>
        </p:nvSpPr>
        <p:spPr bwMode="auto">
          <a:xfrm>
            <a:off x="8118798" y="1569774"/>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54" name="Triangle isocèle 53"/>
          <p:cNvSpPr/>
          <p:nvPr/>
        </p:nvSpPr>
        <p:spPr bwMode="auto">
          <a:xfrm>
            <a:off x="8480748" y="1569774"/>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23849642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290275" y="505033"/>
            <a:ext cx="7772400" cy="593601"/>
          </a:xfrm>
        </p:spPr>
        <p:txBody>
          <a:bodyPr/>
          <a:lstStyle/>
          <a:p>
            <a:r>
              <a:rPr lang="en-US" altLang="de-DE" dirty="0">
                <a:latin typeface="Arial" charset="0"/>
                <a:cs typeface="Arial" charset="0"/>
              </a:rPr>
              <a:t>CT4: </a:t>
            </a:r>
            <a:r>
              <a:rPr lang="en-US" altLang="de-DE" dirty="0" smtClean="0">
                <a:latin typeface="Arial" charset="0"/>
                <a:cs typeface="Arial" charset="0"/>
              </a:rPr>
              <a:t>Shared </a:t>
            </a:r>
            <a:r>
              <a:rPr lang="en-US" altLang="de-DE" dirty="0">
                <a:latin typeface="Arial" charset="0"/>
                <a:cs typeface="Arial" charset="0"/>
              </a:rPr>
              <a:t>Data </a:t>
            </a:r>
            <a:r>
              <a:rPr lang="en-US" altLang="de-DE">
                <a:latin typeface="Arial" charset="0"/>
                <a:cs typeface="Arial" charset="0"/>
              </a:rPr>
              <a:t>Handling </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a:latin typeface="Arial" panose="020B0604020202020204" pitchFamily="34" charset="0"/>
                <a:cs typeface="Arial" panose="020B0604020202020204" pitchFamily="34" charset="0"/>
              </a:rPr>
              <a:t>Title:</a:t>
            </a:r>
          </a:p>
          <a:p>
            <a:pPr lvl="1"/>
            <a:r>
              <a:rPr lang="en-US" sz="1600" dirty="0" smtClean="0">
                <a:latin typeface="Arial" panose="020B0604020202020204" pitchFamily="34" charset="0"/>
                <a:cs typeface="Arial" panose="020B0604020202020204" pitchFamily="34" charset="0"/>
              </a:rPr>
              <a:t>Shared </a:t>
            </a:r>
            <a:r>
              <a:rPr lang="en-US" sz="1600" dirty="0">
                <a:latin typeface="Arial" panose="020B0604020202020204" pitchFamily="34" charset="0"/>
                <a:cs typeface="Arial" panose="020B0604020202020204" pitchFamily="34" charset="0"/>
              </a:rPr>
              <a:t>Data Handling on </a:t>
            </a:r>
            <a:r>
              <a:rPr lang="en-US" sz="1600" dirty="0" err="1">
                <a:latin typeface="Arial" panose="020B0604020202020204" pitchFamily="34" charset="0"/>
                <a:cs typeface="Arial" panose="020B0604020202020204" pitchFamily="34" charset="0"/>
              </a:rPr>
              <a:t>Nudm</a:t>
            </a:r>
            <a:r>
              <a:rPr lang="en-US" sz="1600" dirty="0">
                <a:latin typeface="Arial" panose="020B0604020202020204" pitchFamily="34" charset="0"/>
                <a:cs typeface="Arial" panose="020B0604020202020204" pitchFamily="34" charset="0"/>
              </a:rPr>
              <a:t> and </a:t>
            </a:r>
            <a:r>
              <a:rPr lang="en-US" sz="1600" dirty="0" err="1">
                <a:latin typeface="Arial" panose="020B0604020202020204" pitchFamily="34" charset="0"/>
                <a:cs typeface="Arial" panose="020B0604020202020204" pitchFamily="34" charset="0"/>
              </a:rPr>
              <a:t>Nudr</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Shared_Data</a:t>
            </a:r>
            <a:r>
              <a:rPr lang="en-US" sz="1600" dirty="0">
                <a:latin typeface="Arial" panose="020B0604020202020204" pitchFamily="34" charset="0"/>
                <a:cs typeface="Arial" panose="020B0604020202020204" pitchFamily="34" charset="0"/>
              </a:rPr>
              <a:t>] (CT4)</a:t>
            </a:r>
          </a:p>
          <a:p>
            <a:r>
              <a:rPr lang="en-US" sz="2000" dirty="0">
                <a:latin typeface="Arial" panose="020B0604020202020204" pitchFamily="34" charset="0"/>
                <a:cs typeface="Arial" panose="020B0604020202020204" pitchFamily="34" charset="0"/>
              </a:rPr>
              <a:t>Objectives:</a:t>
            </a:r>
          </a:p>
          <a:p>
            <a:pPr lvl="1"/>
            <a:r>
              <a:rPr lang="en-US" sz="1600" dirty="0" smtClean="0">
                <a:latin typeface="Arial" panose="020B0604020202020204" pitchFamily="34" charset="0"/>
                <a:cs typeface="Arial" panose="020B0604020202020204" pitchFamily="34" charset="0"/>
              </a:rPr>
              <a:t>Enhance </a:t>
            </a:r>
            <a:r>
              <a:rPr lang="en-US" sz="1600" dirty="0" err="1">
                <a:latin typeface="Arial" panose="020B0604020202020204" pitchFamily="34" charset="0"/>
                <a:cs typeface="Arial" panose="020B0604020202020204" pitchFamily="34" charset="0"/>
              </a:rPr>
              <a:t>Nudr</a:t>
            </a:r>
            <a:r>
              <a:rPr lang="en-US" sz="1600" dirty="0">
                <a:latin typeface="Arial" panose="020B0604020202020204" pitchFamily="34" charset="0"/>
                <a:cs typeface="Arial" panose="020B0604020202020204" pitchFamily="34" charset="0"/>
              </a:rPr>
              <a:t> and </a:t>
            </a:r>
            <a:r>
              <a:rPr lang="en-US" sz="1600" dirty="0" err="1">
                <a:latin typeface="Arial" panose="020B0604020202020204" pitchFamily="34" charset="0"/>
                <a:cs typeface="Arial" panose="020B0604020202020204" pitchFamily="34" charset="0"/>
              </a:rPr>
              <a:t>Nudm</a:t>
            </a:r>
            <a:r>
              <a:rPr lang="en-US" sz="1600" dirty="0">
                <a:latin typeface="Arial" panose="020B0604020202020204" pitchFamily="34" charset="0"/>
                <a:cs typeface="Arial" panose="020B0604020202020204" pitchFamily="34" charset="0"/>
              </a:rPr>
              <a:t>-SDM services, allowing </a:t>
            </a:r>
            <a:r>
              <a:rPr lang="en-US" sz="1600" dirty="0" err="1">
                <a:latin typeface="Arial" panose="020B0604020202020204" pitchFamily="34" charset="0"/>
                <a:cs typeface="Arial" panose="020B0604020202020204" pitchFamily="34" charset="0"/>
              </a:rPr>
              <a:t>signalling</a:t>
            </a:r>
            <a:r>
              <a:rPr lang="en-US" sz="1600" dirty="0">
                <a:latin typeface="Arial" panose="020B0604020202020204" pitchFamily="34" charset="0"/>
                <a:cs typeface="Arial" panose="020B0604020202020204" pitchFamily="34" charset="0"/>
              </a:rPr>
              <a:t> optimizations for cases where shared subscription data are modified.</a:t>
            </a:r>
          </a:p>
          <a:p>
            <a:r>
              <a:rPr lang="en-US" sz="2000" dirty="0" smtClean="0">
                <a:latin typeface="Arial" panose="020B0604020202020204" pitchFamily="34" charset="0"/>
                <a:cs typeface="Arial" panose="020B0604020202020204" pitchFamily="34" charset="0"/>
              </a:rPr>
              <a:t>Status:</a:t>
            </a:r>
          </a:p>
          <a:p>
            <a:pPr lvl="1"/>
            <a:r>
              <a:rPr lang="en-US" sz="1600" dirty="0" smtClean="0">
                <a:latin typeface="Arial" panose="020B0604020202020204" pitchFamily="34" charset="0"/>
                <a:cs typeface="Arial" panose="020B0604020202020204" pitchFamily="34" charset="0"/>
              </a:rPr>
              <a:t>A CR has </a:t>
            </a:r>
            <a:r>
              <a:rPr lang="en-US" sz="1600" dirty="0">
                <a:latin typeface="Arial" panose="020B0604020202020204" pitchFamily="34" charset="0"/>
                <a:cs typeface="Arial" panose="020B0604020202020204" pitchFamily="34" charset="0"/>
              </a:rPr>
              <a:t>been agreed (</a:t>
            </a:r>
            <a:r>
              <a:rPr lang="en-US" sz="1600" dirty="0" smtClean="0">
                <a:latin typeface="Arial" panose="020B0604020202020204" pitchFamily="34" charset="0"/>
                <a:cs typeface="Arial" panose="020B0604020202020204" pitchFamily="34" charset="0"/>
              </a:rPr>
              <a:t>CP-182056/C4-186497)</a:t>
            </a:r>
          </a:p>
          <a:p>
            <a:pPr lvl="1"/>
            <a:r>
              <a:rPr lang="en-US" sz="1600" dirty="0" smtClean="0">
                <a:latin typeface="Arial" panose="020B0604020202020204" pitchFamily="34" charset="0"/>
                <a:cs typeface="Arial" panose="020B0604020202020204" pitchFamily="34" charset="0"/>
              </a:rPr>
              <a:t>This </a:t>
            </a:r>
            <a:r>
              <a:rPr lang="en-US" sz="1600" dirty="0">
                <a:latin typeface="Arial" panose="020B0604020202020204" pitchFamily="34" charset="0"/>
                <a:cs typeface="Arial" panose="020B0604020202020204" pitchFamily="34" charset="0"/>
              </a:rPr>
              <a:t>CR </a:t>
            </a:r>
            <a:r>
              <a:rPr lang="en-US" sz="1600" dirty="0" smtClean="0">
                <a:latin typeface="Arial" panose="020B0604020202020204" pitchFamily="34" charset="0"/>
                <a:cs typeface="Arial" panose="020B0604020202020204" pitchFamily="34" charset="0"/>
              </a:rPr>
              <a:t>introduces a specific </a:t>
            </a:r>
            <a:r>
              <a:rPr lang="en-US" sz="1600" dirty="0">
                <a:latin typeface="Arial" panose="020B0604020202020204" pitchFamily="34" charset="0"/>
                <a:cs typeface="Arial" panose="020B0604020202020204" pitchFamily="34" charset="0"/>
              </a:rPr>
              <a:t>identifier identifying additional parts of subscription data shared by several </a:t>
            </a:r>
            <a:r>
              <a:rPr lang="en-US" sz="1600" dirty="0" smtClean="0">
                <a:latin typeface="Arial" panose="020B0604020202020204" pitchFamily="34" charset="0"/>
                <a:cs typeface="Arial" panose="020B0604020202020204" pitchFamily="34" charset="0"/>
              </a:rPr>
              <a:t>UEs</a:t>
            </a:r>
          </a:p>
          <a:p>
            <a:pPr lvl="1"/>
            <a:r>
              <a:rPr lang="en-US" sz="1600" dirty="0" smtClean="0">
                <a:latin typeface="Arial" panose="020B0604020202020204" pitchFamily="34" charset="0"/>
                <a:cs typeface="Arial" panose="020B0604020202020204" pitchFamily="34" charset="0"/>
              </a:rPr>
              <a:t>Initially submitted for Rel-16, the solution has been finally agreed for Rel-15 as the impact on the existing </a:t>
            </a:r>
            <a:r>
              <a:rPr lang="en-US" sz="1600" dirty="0" err="1" smtClean="0">
                <a:latin typeface="Arial" panose="020B0604020202020204" pitchFamily="34" charset="0"/>
                <a:cs typeface="Arial" panose="020B0604020202020204" pitchFamily="34" charset="0"/>
              </a:rPr>
              <a:t>Nudm</a:t>
            </a:r>
            <a:r>
              <a:rPr lang="en-US" sz="1600" dirty="0" smtClean="0">
                <a:latin typeface="Arial" panose="020B0604020202020204" pitchFamily="34" charset="0"/>
                <a:cs typeface="Arial" panose="020B0604020202020204" pitchFamily="34" charset="0"/>
              </a:rPr>
              <a:t> API is minimal. No need to wait for Rel-16 to introduce it.</a:t>
            </a:r>
          </a:p>
          <a:p>
            <a:pPr lvl="1"/>
            <a:endParaRPr lang="en-US" sz="16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WID completion: </a:t>
            </a:r>
            <a:r>
              <a:rPr lang="en-US" sz="2000" dirty="0">
                <a:solidFill>
                  <a:srgbClr val="FF0000"/>
                </a:solidFill>
                <a:latin typeface="Arial" panose="020B0604020202020204" pitchFamily="34" charset="0"/>
                <a:cs typeface="Arial" panose="020B0604020202020204" pitchFamily="34" charset="0"/>
              </a:rPr>
              <a:t>9</a:t>
            </a:r>
            <a:r>
              <a:rPr lang="en-US" sz="2000" dirty="0" smtClean="0">
                <a:solidFill>
                  <a:srgbClr val="FF0000"/>
                </a:solidFill>
                <a:latin typeface="Arial" panose="020B0604020202020204" pitchFamily="34" charset="0"/>
                <a:cs typeface="Arial" panose="020B0604020202020204" pitchFamily="34" charset="0"/>
              </a:rPr>
              <a:t>0</a:t>
            </a:r>
            <a:r>
              <a:rPr lang="en-US" sz="2000" dirty="0">
                <a:solidFill>
                  <a:srgbClr val="FF0000"/>
                </a:solidFill>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rPr>
              <a:t> completed</a:t>
            </a:r>
          </a:p>
          <a:p>
            <a:pPr marL="0" indent="0">
              <a:buNone/>
            </a:pPr>
            <a:endParaRPr lang="en-US" sz="2000" dirty="0" smtClean="0">
              <a:latin typeface="Arial" panose="020B0604020202020204" pitchFamily="34" charset="0"/>
              <a:cs typeface="Arial" panose="020B0604020202020204" pitchFamily="34" charset="0"/>
            </a:endParaRPr>
          </a:p>
          <a:p>
            <a:pPr lvl="1"/>
            <a:endParaRPr lang="en-US" sz="16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761924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290275" y="505033"/>
            <a:ext cx="7772400" cy="593601"/>
          </a:xfrm>
        </p:spPr>
        <p:txBody>
          <a:bodyPr/>
          <a:lstStyle/>
          <a:p>
            <a:r>
              <a:rPr lang="en-US" altLang="de-DE" dirty="0">
                <a:latin typeface="Arial" charset="0"/>
                <a:cs typeface="Arial" charset="0"/>
              </a:rPr>
              <a:t>CT4: </a:t>
            </a:r>
            <a:r>
              <a:rPr lang="en-US" altLang="de-DE" dirty="0" smtClean="0">
                <a:latin typeface="Arial" charset="0"/>
                <a:cs typeface="Arial" charset="0"/>
              </a:rPr>
              <a:t>User-plane Protocol for Rel-16</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12252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a:latin typeface="Arial" panose="020B0604020202020204" pitchFamily="34" charset="0"/>
                <a:cs typeface="Arial" panose="020B0604020202020204" pitchFamily="34" charset="0"/>
              </a:rPr>
              <a:t>Title:</a:t>
            </a:r>
          </a:p>
          <a:p>
            <a:pPr lvl="1"/>
            <a:r>
              <a:rPr lang="en-US" sz="1600" dirty="0">
                <a:latin typeface="Arial" panose="020B0604020202020204" pitchFamily="34" charset="0"/>
                <a:cs typeface="Arial" panose="020B0604020202020204" pitchFamily="34" charset="0"/>
              </a:rPr>
              <a:t>Study </a:t>
            </a:r>
            <a:r>
              <a:rPr lang="en-US" sz="1600" dirty="0" smtClean="0">
                <a:latin typeface="Arial" panose="020B0604020202020204" pitchFamily="34" charset="0"/>
                <a:cs typeface="Arial" panose="020B0604020202020204" pitchFamily="34" charset="0"/>
              </a:rPr>
              <a:t>on </a:t>
            </a:r>
            <a:r>
              <a:rPr lang="en-US" sz="1600" dirty="0">
                <a:latin typeface="Arial" panose="020B0604020202020204" pitchFamily="34" charset="0"/>
                <a:cs typeface="Arial" panose="020B0604020202020204" pitchFamily="34" charset="0"/>
              </a:rPr>
              <a:t>User-plane Protocol [FS_UPPS] (CT4)</a:t>
            </a:r>
          </a:p>
          <a:p>
            <a:r>
              <a:rPr lang="en-US" sz="2000" dirty="0">
                <a:latin typeface="Arial" panose="020B0604020202020204" pitchFamily="34" charset="0"/>
                <a:cs typeface="Arial" panose="020B0604020202020204" pitchFamily="34" charset="0"/>
              </a:rPr>
              <a:t>Objectives:</a:t>
            </a:r>
          </a:p>
          <a:p>
            <a:pPr lvl="1"/>
            <a:r>
              <a:rPr lang="en-US" sz="1600" dirty="0">
                <a:latin typeface="Arial" panose="020B0604020202020204" pitchFamily="34" charset="0"/>
                <a:cs typeface="Arial" panose="020B0604020202020204" pitchFamily="34" charset="0"/>
              </a:rPr>
              <a:t>1</a:t>
            </a:r>
            <a:r>
              <a:rPr lang="en-US" sz="1600" baseline="30000" dirty="0">
                <a:latin typeface="Arial" panose="020B0604020202020204" pitchFamily="34" charset="0"/>
                <a:cs typeface="Arial" panose="020B0604020202020204" pitchFamily="34" charset="0"/>
              </a:rPr>
              <a:t>st</a:t>
            </a:r>
            <a:r>
              <a:rPr lang="en-US" sz="1600" dirty="0">
                <a:latin typeface="Arial" panose="020B0604020202020204" pitchFamily="34" charset="0"/>
                <a:cs typeface="Arial" panose="020B0604020202020204" pitchFamily="34" charset="0"/>
              </a:rPr>
              <a:t> phase: Liaise with IETF on the current GTP-U definition</a:t>
            </a:r>
          </a:p>
          <a:p>
            <a:pPr lvl="1"/>
            <a:r>
              <a:rPr lang="en-US" sz="1600" dirty="0">
                <a:latin typeface="Arial" panose="020B0604020202020204" pitchFamily="34" charset="0"/>
                <a:cs typeface="Arial" panose="020B0604020202020204" pitchFamily="34" charset="0"/>
              </a:rPr>
              <a:t>2</a:t>
            </a:r>
            <a:r>
              <a:rPr lang="en-US" sz="1600" baseline="30000" dirty="0">
                <a:latin typeface="Arial" panose="020B0604020202020204" pitchFamily="34" charset="0"/>
                <a:cs typeface="Arial" panose="020B0604020202020204" pitchFamily="34" charset="0"/>
              </a:rPr>
              <a:t>nd</a:t>
            </a:r>
            <a:r>
              <a:rPr lang="en-US" sz="1600" dirty="0">
                <a:latin typeface="Arial" panose="020B0604020202020204" pitchFamily="34" charset="0"/>
                <a:cs typeface="Arial" panose="020B0604020202020204" pitchFamily="34" charset="0"/>
              </a:rPr>
              <a:t> phase: Set of criteria for protocol selection based on Rel-16 requirements and candidate protocol </a:t>
            </a:r>
            <a:r>
              <a:rPr lang="en-US" sz="1600" dirty="0" smtClean="0">
                <a:latin typeface="Arial" panose="020B0604020202020204" pitchFamily="34" charset="0"/>
                <a:cs typeface="Arial" panose="020B0604020202020204" pitchFamily="34" charset="0"/>
              </a:rPr>
              <a:t>evaluation</a:t>
            </a:r>
          </a:p>
          <a:p>
            <a:r>
              <a:rPr lang="en-US" sz="2000" dirty="0" smtClean="0">
                <a:latin typeface="Arial" panose="020B0604020202020204" pitchFamily="34" charset="0"/>
                <a:cs typeface="Arial" panose="020B0604020202020204" pitchFamily="34" charset="0"/>
              </a:rPr>
              <a:t>Spec:</a:t>
            </a:r>
          </a:p>
          <a:p>
            <a:pPr lvl="1"/>
            <a:r>
              <a:rPr lang="en-US" sz="1600" dirty="0">
                <a:latin typeface="Arial" panose="020B0604020202020204" pitchFamily="34" charset="0"/>
                <a:cs typeface="Arial" panose="020B0604020202020204" pitchFamily="34" charset="0"/>
              </a:rPr>
              <a:t>TR </a:t>
            </a:r>
            <a:r>
              <a:rPr lang="en-US" sz="1600" dirty="0" smtClean="0">
                <a:latin typeface="Arial" panose="020B0604020202020204" pitchFamily="34" charset="0"/>
                <a:cs typeface="Arial" panose="020B0604020202020204" pitchFamily="34" charset="0"/>
              </a:rPr>
              <a:t>29.892 v0.2.0</a:t>
            </a:r>
            <a:r>
              <a:rPr lang="en-US" sz="1600" dirty="0">
                <a:latin typeface="Arial" panose="020B0604020202020204" pitchFamily="34" charset="0"/>
                <a:cs typeface="Arial" panose="020B0604020202020204" pitchFamily="34" charset="0"/>
              </a:rPr>
              <a:t>.</a:t>
            </a:r>
          </a:p>
          <a:p>
            <a:r>
              <a:rPr lang="en-US" sz="2000" dirty="0" smtClean="0">
                <a:latin typeface="Arial" panose="020B0604020202020204" pitchFamily="34" charset="0"/>
                <a:cs typeface="Arial" panose="020B0604020202020204" pitchFamily="34" charset="0"/>
              </a:rPr>
              <a:t>Status:</a:t>
            </a:r>
          </a:p>
          <a:p>
            <a:pPr lvl="1"/>
            <a:r>
              <a:rPr lang="en-US" sz="1600" dirty="0" smtClean="0">
                <a:latin typeface="Arial" panose="020B0604020202020204" pitchFamily="34" charset="0"/>
                <a:cs typeface="Arial" panose="020B0604020202020204" pitchFamily="34" charset="0"/>
              </a:rPr>
              <a:t>Start of the second phase</a:t>
            </a:r>
          </a:p>
          <a:p>
            <a:pPr lvl="1"/>
            <a:r>
              <a:rPr lang="en-US" sz="1600" dirty="0" smtClean="0">
                <a:latin typeface="Arial" panose="020B0604020202020204" pitchFamily="34" charset="0"/>
                <a:cs typeface="Arial" panose="020B0604020202020204" pitchFamily="34" charset="0"/>
              </a:rPr>
              <a:t>Exchange of LS between CT4 and DMM WG for clarification on GTP-U</a:t>
            </a:r>
          </a:p>
          <a:p>
            <a:pPr lvl="1"/>
            <a:r>
              <a:rPr lang="en-US" sz="1600" dirty="0" smtClean="0">
                <a:latin typeface="Arial" panose="020B0604020202020204" pitchFamily="34" charset="0"/>
                <a:cs typeface="Arial" panose="020B0604020202020204" pitchFamily="34" charset="0"/>
              </a:rPr>
              <a:t>LS received from DMM WG to list the solutions under discussion in DMM WG</a:t>
            </a:r>
          </a:p>
          <a:p>
            <a:pPr lvl="1"/>
            <a:r>
              <a:rPr lang="en-US" sz="1600" dirty="0" smtClean="0">
                <a:latin typeface="Arial" panose="020B0604020202020204" pitchFamily="34" charset="0"/>
                <a:cs typeface="Arial" panose="020B0604020202020204" pitchFamily="34" charset="0"/>
              </a:rPr>
              <a:t>First contributions to describe candidate for the User plane in rel-16 (GTP-U, SRv6)</a:t>
            </a:r>
          </a:p>
          <a:p>
            <a:r>
              <a:rPr lang="en-US" sz="2000" dirty="0" smtClean="0">
                <a:latin typeface="Arial" panose="020B0604020202020204" pitchFamily="34" charset="0"/>
                <a:cs typeface="Arial" panose="020B0604020202020204" pitchFamily="34" charset="0"/>
              </a:rPr>
              <a:t>Next Steps:</a:t>
            </a:r>
          </a:p>
          <a:p>
            <a:pPr lvl="1"/>
            <a:r>
              <a:rPr lang="en-US" sz="1600" dirty="0" smtClean="0">
                <a:latin typeface="Arial" panose="020B0604020202020204" pitchFamily="34" charset="0"/>
                <a:cs typeface="Arial" panose="020B0604020202020204" pitchFamily="34" charset="0"/>
              </a:rPr>
              <a:t>Complete the description of the candidate protocols and identify impacts on the architecture</a:t>
            </a:r>
          </a:p>
          <a:p>
            <a:r>
              <a:rPr lang="en-US" sz="2000" dirty="0" smtClean="0">
                <a:latin typeface="Arial" panose="020B0604020202020204" pitchFamily="34" charset="0"/>
                <a:cs typeface="Arial" panose="020B0604020202020204" pitchFamily="34" charset="0"/>
              </a:rPr>
              <a:t>SID completion: </a:t>
            </a:r>
            <a:r>
              <a:rPr lang="en-US" sz="2000" dirty="0" smtClean="0">
                <a:solidFill>
                  <a:srgbClr val="FF0000"/>
                </a:solidFill>
                <a:latin typeface="Arial" panose="020B0604020202020204" pitchFamily="34" charset="0"/>
                <a:cs typeface="Arial" panose="020B0604020202020204" pitchFamily="34" charset="0"/>
              </a:rPr>
              <a:t>10%</a:t>
            </a:r>
          </a:p>
        </p:txBody>
      </p:sp>
    </p:spTree>
    <p:extLst>
      <p:ext uri="{BB962C8B-B14F-4D97-AF65-F5344CB8AC3E}">
        <p14:creationId xmlns:p14="http://schemas.microsoft.com/office/powerpoint/2010/main" val="2225735113"/>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290275" y="505033"/>
            <a:ext cx="7772400" cy="593601"/>
          </a:xfrm>
        </p:spPr>
        <p:txBody>
          <a:bodyPr/>
          <a:lstStyle/>
          <a:p>
            <a:r>
              <a:rPr lang="en-US" altLang="de-DE" dirty="0">
                <a:latin typeface="Arial" charset="0"/>
                <a:cs typeface="Arial" charset="0"/>
              </a:rPr>
              <a:t>CT4: </a:t>
            </a:r>
            <a:r>
              <a:rPr lang="en-US" altLang="de-DE" dirty="0" smtClean="0">
                <a:latin typeface="Arial" charset="0"/>
                <a:cs typeface="Arial" charset="0"/>
              </a:rPr>
              <a:t>QUIC </a:t>
            </a:r>
            <a:r>
              <a:rPr lang="en-US" altLang="de-DE" dirty="0">
                <a:latin typeface="Arial" charset="0"/>
                <a:cs typeface="Arial" charset="0"/>
              </a:rPr>
              <a:t>Transport for </a:t>
            </a:r>
            <a:r>
              <a:rPr lang="en-US" altLang="de-DE" dirty="0" smtClean="0">
                <a:latin typeface="Arial" charset="0"/>
                <a:cs typeface="Arial" charset="0"/>
              </a:rPr>
              <a:t>SBI</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a:latin typeface="Arial" panose="020B0604020202020204" pitchFamily="34" charset="0"/>
                <a:cs typeface="Arial" panose="020B0604020202020204" pitchFamily="34" charset="0"/>
              </a:rPr>
              <a:t>Title:</a:t>
            </a:r>
          </a:p>
          <a:p>
            <a:pPr lvl="1"/>
            <a:r>
              <a:rPr lang="en-US" sz="1600" dirty="0">
                <a:latin typeface="Arial" panose="020B0604020202020204" pitchFamily="34" charset="0"/>
                <a:cs typeface="Arial" panose="020B0604020202020204" pitchFamily="34" charset="0"/>
              </a:rPr>
              <a:t>Study </a:t>
            </a:r>
            <a:r>
              <a:rPr lang="en-US" sz="1600" dirty="0" smtClean="0">
                <a:latin typeface="Arial" panose="020B0604020202020204" pitchFamily="34" charset="0"/>
                <a:cs typeface="Arial" panose="020B0604020202020204" pitchFamily="34" charset="0"/>
              </a:rPr>
              <a:t>on IETF </a:t>
            </a:r>
            <a:r>
              <a:rPr lang="en-US" sz="1600" dirty="0">
                <a:latin typeface="Arial" panose="020B0604020202020204" pitchFamily="34" charset="0"/>
                <a:cs typeface="Arial" panose="020B0604020202020204" pitchFamily="34" charset="0"/>
              </a:rPr>
              <a:t>QUIC Transport for 5GC Service Based Interfaces </a:t>
            </a:r>
            <a:r>
              <a:rPr lang="en-US" sz="1600" dirty="0" smtClean="0">
                <a:latin typeface="Arial" panose="020B0604020202020204" pitchFamily="34" charset="0"/>
                <a:cs typeface="Arial" panose="020B0604020202020204" pitchFamily="34" charset="0"/>
              </a:rPr>
              <a:t>[FS_QUIC] </a:t>
            </a:r>
            <a:r>
              <a:rPr lang="en-US" sz="1600" dirty="0">
                <a:latin typeface="Arial" panose="020B0604020202020204" pitchFamily="34" charset="0"/>
                <a:cs typeface="Arial" panose="020B0604020202020204" pitchFamily="34" charset="0"/>
              </a:rPr>
              <a:t>(CT4)</a:t>
            </a:r>
          </a:p>
          <a:p>
            <a:r>
              <a:rPr lang="en-US" sz="2000" dirty="0">
                <a:latin typeface="Arial" panose="020B0604020202020204" pitchFamily="34" charset="0"/>
                <a:cs typeface="Arial" panose="020B0604020202020204" pitchFamily="34" charset="0"/>
              </a:rPr>
              <a:t>Objectives:</a:t>
            </a:r>
          </a:p>
          <a:p>
            <a:pPr lvl="1"/>
            <a:r>
              <a:rPr lang="en-US" sz="1600" dirty="0" smtClean="0">
                <a:latin typeface="Arial" panose="020B0604020202020204" pitchFamily="34" charset="0"/>
                <a:cs typeface="Arial" panose="020B0604020202020204" pitchFamily="34" charset="0"/>
              </a:rPr>
              <a:t>Study </a:t>
            </a:r>
            <a:r>
              <a:rPr lang="en-US" sz="1600" dirty="0">
                <a:latin typeface="Arial" panose="020B0604020202020204" pitchFamily="34" charset="0"/>
                <a:cs typeface="Arial" panose="020B0604020202020204" pitchFamily="34" charset="0"/>
              </a:rPr>
              <a:t>the differences between HTTP/2 over TCP vs HTTP/2 over </a:t>
            </a:r>
            <a:r>
              <a:rPr lang="en-US" sz="1600" dirty="0" smtClean="0">
                <a:latin typeface="Arial" panose="020B0604020202020204" pitchFamily="34" charset="0"/>
                <a:cs typeface="Arial" panose="020B0604020202020204" pitchFamily="34" charset="0"/>
              </a:rPr>
              <a:t>QUIC and appraise the possible advantages </a:t>
            </a:r>
            <a:r>
              <a:rPr lang="en-US" sz="1600" dirty="0">
                <a:latin typeface="Arial" panose="020B0604020202020204" pitchFamily="34" charset="0"/>
                <a:cs typeface="Arial" panose="020B0604020202020204" pitchFamily="34" charset="0"/>
              </a:rPr>
              <a:t>of using QUIC as transport for the Service Based </a:t>
            </a:r>
            <a:r>
              <a:rPr lang="en-US" sz="1600" dirty="0" smtClean="0">
                <a:latin typeface="Arial" panose="020B0604020202020204" pitchFamily="34" charset="0"/>
                <a:cs typeface="Arial" panose="020B0604020202020204" pitchFamily="34" charset="0"/>
              </a:rPr>
              <a:t>Interfaces</a:t>
            </a:r>
          </a:p>
          <a:p>
            <a:r>
              <a:rPr lang="en-US" sz="2000" dirty="0" smtClean="0">
                <a:latin typeface="Arial" panose="020B0604020202020204" pitchFamily="34" charset="0"/>
                <a:cs typeface="Arial" panose="020B0604020202020204" pitchFamily="34" charset="0"/>
              </a:rPr>
              <a:t>Spec:</a:t>
            </a:r>
          </a:p>
          <a:p>
            <a:pPr lvl="1"/>
            <a:r>
              <a:rPr lang="en-US" sz="1600" dirty="0">
                <a:latin typeface="Arial" panose="020B0604020202020204" pitchFamily="34" charset="0"/>
                <a:cs typeface="Arial" panose="020B0604020202020204" pitchFamily="34" charset="0"/>
              </a:rPr>
              <a:t>TR </a:t>
            </a:r>
            <a:r>
              <a:rPr lang="en-US" sz="1600" dirty="0" smtClean="0">
                <a:latin typeface="Arial" panose="020B0604020202020204" pitchFamily="34" charset="0"/>
                <a:cs typeface="Arial" panose="020B0604020202020204" pitchFamily="34" charset="0"/>
              </a:rPr>
              <a:t>29.893 v0.2.0</a:t>
            </a:r>
          </a:p>
          <a:p>
            <a:r>
              <a:rPr lang="en-US" sz="2000" dirty="0" smtClean="0">
                <a:latin typeface="Arial" panose="020B0604020202020204" pitchFamily="34" charset="0"/>
                <a:cs typeface="Arial" panose="020B0604020202020204" pitchFamily="34" charset="0"/>
              </a:rPr>
              <a:t>Status:</a:t>
            </a:r>
          </a:p>
          <a:p>
            <a:pPr lvl="1"/>
            <a:r>
              <a:rPr lang="en-US" sz="1600" dirty="0" smtClean="0">
                <a:latin typeface="Arial" panose="020B0604020202020204" pitchFamily="34" charset="0"/>
                <a:cs typeface="Arial" panose="020B0604020202020204" pitchFamily="34" charset="0"/>
              </a:rPr>
              <a:t>Description of QUIC features as defined by IETF</a:t>
            </a:r>
          </a:p>
          <a:p>
            <a:pPr lvl="1"/>
            <a:r>
              <a:rPr lang="en-US" sz="1600" dirty="0" smtClean="0">
                <a:latin typeface="Arial" panose="020B0604020202020204" pitchFamily="34" charset="0"/>
                <a:cs typeface="Arial" panose="020B0604020202020204" pitchFamily="34" charset="0"/>
              </a:rPr>
              <a:t>Description of </a:t>
            </a:r>
            <a:r>
              <a:rPr lang="en-US" sz="1600" dirty="0">
                <a:latin typeface="Arial" panose="020B0604020202020204" pitchFamily="34" charset="0"/>
                <a:cs typeface="Arial" panose="020B0604020202020204" pitchFamily="34" charset="0"/>
              </a:rPr>
              <a:t>HTTP/2 layering over QUIC </a:t>
            </a:r>
            <a:r>
              <a:rPr lang="en-US" sz="1600" dirty="0" smtClean="0">
                <a:latin typeface="Arial" panose="020B0604020202020204" pitchFamily="34" charset="0"/>
                <a:cs typeface="Arial" panose="020B0604020202020204" pitchFamily="34" charset="0"/>
              </a:rPr>
              <a:t>and use </a:t>
            </a:r>
          </a:p>
          <a:p>
            <a:pPr lvl="1"/>
            <a:r>
              <a:rPr lang="en-US" sz="1600" dirty="0" smtClean="0">
                <a:latin typeface="Arial" panose="020B0604020202020204" pitchFamily="34" charset="0"/>
                <a:cs typeface="Arial" panose="020B0604020202020204" pitchFamily="34" charset="0"/>
              </a:rPr>
              <a:t>Description of some key issues and proposed solution (Discovery of QUIC support)</a:t>
            </a:r>
          </a:p>
          <a:p>
            <a:r>
              <a:rPr lang="en-US" sz="2000" dirty="0" smtClean="0">
                <a:latin typeface="Arial" panose="020B0604020202020204" pitchFamily="34" charset="0"/>
                <a:cs typeface="Arial" panose="020B0604020202020204" pitchFamily="34" charset="0"/>
              </a:rPr>
              <a:t>Next steps:</a:t>
            </a:r>
          </a:p>
          <a:p>
            <a:pPr lvl="1"/>
            <a:r>
              <a:rPr lang="en-US" sz="1600" dirty="0" smtClean="0">
                <a:latin typeface="Arial" panose="020B0604020202020204" pitchFamily="34" charset="0"/>
                <a:cs typeface="Arial" panose="020B0604020202020204" pitchFamily="34" charset="0"/>
              </a:rPr>
              <a:t>describe the applicability of HTTP/QUIC and the impacts on SBA</a:t>
            </a:r>
          </a:p>
          <a:p>
            <a:pPr lvl="1"/>
            <a:endParaRPr lang="en-US" sz="16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SID completion: </a:t>
            </a:r>
            <a:r>
              <a:rPr lang="en-US" sz="2000" dirty="0" smtClean="0">
                <a:solidFill>
                  <a:srgbClr val="FF0000"/>
                </a:solidFill>
                <a:latin typeface="Arial" panose="020B0604020202020204" pitchFamily="34" charset="0"/>
                <a:cs typeface="Arial" panose="020B0604020202020204" pitchFamily="34" charset="0"/>
              </a:rPr>
              <a:t>40%</a:t>
            </a:r>
          </a:p>
        </p:txBody>
      </p:sp>
    </p:spTree>
    <p:extLst>
      <p:ext uri="{BB962C8B-B14F-4D97-AF65-F5344CB8AC3E}">
        <p14:creationId xmlns:p14="http://schemas.microsoft.com/office/powerpoint/2010/main" val="247945469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290275" y="505033"/>
            <a:ext cx="7772400" cy="593601"/>
          </a:xfrm>
        </p:spPr>
        <p:txBody>
          <a:bodyPr/>
          <a:lstStyle/>
          <a:p>
            <a:r>
              <a:rPr lang="en-US" altLang="de-DE" dirty="0">
                <a:latin typeface="Arial" charset="0"/>
                <a:cs typeface="Arial" charset="0"/>
              </a:rPr>
              <a:t>CT4: </a:t>
            </a:r>
            <a:r>
              <a:rPr lang="en-US" dirty="0" smtClean="0">
                <a:latin typeface="Arial" panose="020B0604020202020204" pitchFamily="34" charset="0"/>
                <a:cs typeface="Arial" panose="020B0604020202020204" pitchFamily="34" charset="0"/>
              </a:rPr>
              <a:t>Load/Overload </a:t>
            </a:r>
            <a:r>
              <a:rPr lang="en-US" dirty="0">
                <a:latin typeface="Arial" panose="020B0604020202020204" pitchFamily="34" charset="0"/>
                <a:cs typeface="Arial" panose="020B0604020202020204" pitchFamily="34" charset="0"/>
              </a:rPr>
              <a:t>Control </a:t>
            </a:r>
            <a:r>
              <a:rPr lang="en-US" dirty="0" smtClean="0">
                <a:latin typeface="Arial" panose="020B0604020202020204" pitchFamily="34" charset="0"/>
                <a:cs typeface="Arial" panose="020B0604020202020204" pitchFamily="34" charset="0"/>
              </a:rPr>
              <a:t>on SBI </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a:latin typeface="Arial" panose="020B0604020202020204" pitchFamily="34" charset="0"/>
                <a:cs typeface="Arial" panose="020B0604020202020204" pitchFamily="34" charset="0"/>
              </a:rPr>
              <a:t>Title:</a:t>
            </a:r>
          </a:p>
          <a:p>
            <a:pPr lvl="1"/>
            <a:r>
              <a:rPr lang="en-US" sz="1600" dirty="0">
                <a:latin typeface="Arial" panose="020B0604020202020204" pitchFamily="34" charset="0"/>
                <a:cs typeface="Arial" panose="020B0604020202020204" pitchFamily="34" charset="0"/>
              </a:rPr>
              <a:t>Study on Load and Overload Control of 5GC Service Based Interfaces</a:t>
            </a:r>
            <a:r>
              <a:rPr lang="en-US" sz="1600" dirty="0" smtClean="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[FS_LOLC] (CT4)</a:t>
            </a:r>
          </a:p>
          <a:p>
            <a:r>
              <a:rPr lang="en-US" sz="2000" dirty="0">
                <a:latin typeface="Arial" panose="020B0604020202020204" pitchFamily="34" charset="0"/>
                <a:cs typeface="Arial" panose="020B0604020202020204" pitchFamily="34" charset="0"/>
              </a:rPr>
              <a:t>Objectives:</a:t>
            </a:r>
          </a:p>
          <a:p>
            <a:pPr lvl="1"/>
            <a:r>
              <a:rPr lang="en-US" sz="1600" dirty="0" smtClean="0">
                <a:latin typeface="Arial" panose="020B0604020202020204" pitchFamily="34" charset="0"/>
                <a:cs typeface="Arial" panose="020B0604020202020204" pitchFamily="34" charset="0"/>
              </a:rPr>
              <a:t>Identify </a:t>
            </a:r>
            <a:r>
              <a:rPr lang="en-US" sz="1600" dirty="0">
                <a:latin typeface="Arial" panose="020B0604020202020204" pitchFamily="34" charset="0"/>
                <a:cs typeface="Arial" panose="020B0604020202020204" pitchFamily="34" charset="0"/>
              </a:rPr>
              <a:t>the </a:t>
            </a:r>
            <a:r>
              <a:rPr lang="en-US" sz="1600" dirty="0" smtClean="0">
                <a:latin typeface="Arial" panose="020B0604020202020204" pitchFamily="34" charset="0"/>
                <a:cs typeface="Arial" panose="020B0604020202020204" pitchFamily="34" charset="0"/>
              </a:rPr>
              <a:t>requirements and solution </a:t>
            </a:r>
            <a:r>
              <a:rPr lang="en-US" sz="1600" dirty="0">
                <a:latin typeface="Arial" panose="020B0604020202020204" pitchFamily="34" charset="0"/>
                <a:cs typeface="Arial" panose="020B0604020202020204" pitchFamily="34" charset="0"/>
              </a:rPr>
              <a:t>for Load Control and Overload Control, including Overload Prevention and Detection, and Overload Mitigation.</a:t>
            </a:r>
          </a:p>
          <a:p>
            <a:r>
              <a:rPr lang="en-US" sz="2000" dirty="0">
                <a:latin typeface="Arial" panose="020B0604020202020204" pitchFamily="34" charset="0"/>
                <a:cs typeface="Arial" panose="020B0604020202020204" pitchFamily="34" charset="0"/>
              </a:rPr>
              <a:t>Spec:</a:t>
            </a:r>
          </a:p>
          <a:p>
            <a:pPr lvl="1"/>
            <a:r>
              <a:rPr lang="en-US" sz="1600" dirty="0">
                <a:latin typeface="Arial" panose="020B0604020202020204" pitchFamily="34" charset="0"/>
                <a:cs typeface="Arial" panose="020B0604020202020204" pitchFamily="34" charset="0"/>
              </a:rPr>
              <a:t>TR 29.843 v0.1.0</a:t>
            </a:r>
          </a:p>
          <a:p>
            <a:r>
              <a:rPr lang="en-US" sz="2000" dirty="0" smtClean="0">
                <a:latin typeface="Arial" panose="020B0604020202020204" pitchFamily="34" charset="0"/>
                <a:cs typeface="Arial" panose="020B0604020202020204" pitchFamily="34" charset="0"/>
              </a:rPr>
              <a:t>Status:</a:t>
            </a:r>
          </a:p>
          <a:p>
            <a:pPr lvl="1"/>
            <a:r>
              <a:rPr lang="en-US" sz="1600" dirty="0" smtClean="0">
                <a:latin typeface="Arial" panose="020B0604020202020204" pitchFamily="34" charset="0"/>
                <a:cs typeface="Arial" panose="020B0604020202020204" pitchFamily="34" charset="0"/>
              </a:rPr>
              <a:t>Only the skeleton has been provided so far</a:t>
            </a:r>
          </a:p>
          <a:p>
            <a:r>
              <a:rPr lang="en-US" sz="2000" dirty="0" smtClean="0">
                <a:latin typeface="Arial" panose="020B0604020202020204" pitchFamily="34" charset="0"/>
                <a:cs typeface="Arial" panose="020B0604020202020204" pitchFamily="34" charset="0"/>
              </a:rPr>
              <a:t>Next steps:</a:t>
            </a:r>
          </a:p>
          <a:p>
            <a:pPr lvl="1"/>
            <a:r>
              <a:rPr lang="en-US" sz="1600" dirty="0" smtClean="0">
                <a:latin typeface="Arial" panose="020B0604020202020204" pitchFamily="34" charset="0"/>
                <a:cs typeface="Arial" panose="020B0604020202020204" pitchFamily="34" charset="0"/>
              </a:rPr>
              <a:t>Complete the TR</a:t>
            </a:r>
          </a:p>
          <a:p>
            <a:pPr lvl="1"/>
            <a:endParaRPr lang="en-US" sz="16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SID completion: </a:t>
            </a:r>
            <a:r>
              <a:rPr lang="en-US" sz="2000" dirty="0" smtClean="0">
                <a:solidFill>
                  <a:srgbClr val="FF0000"/>
                </a:solidFill>
                <a:latin typeface="Arial" panose="020B0604020202020204" pitchFamily="34" charset="0"/>
                <a:cs typeface="Arial" panose="020B0604020202020204" pitchFamily="34" charset="0"/>
              </a:rPr>
              <a:t>5%</a:t>
            </a:r>
          </a:p>
        </p:txBody>
      </p:sp>
    </p:spTree>
    <p:extLst>
      <p:ext uri="{BB962C8B-B14F-4D97-AF65-F5344CB8AC3E}">
        <p14:creationId xmlns:p14="http://schemas.microsoft.com/office/powerpoint/2010/main" val="254144267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a:xfrm>
            <a:off x="457200" y="284163"/>
            <a:ext cx="6834188" cy="1143000"/>
          </a:xfrm>
        </p:spPr>
        <p:txBody>
          <a:bodyPr/>
          <a:lstStyle/>
          <a:p>
            <a:pPr eaLnBrk="1" hangingPunct="1"/>
            <a:r>
              <a:rPr lang="en-US" altLang="de-DE" dirty="0" smtClean="0">
                <a:latin typeface="Arial" pitchFamily="34" charset="0"/>
                <a:cs typeface="Arial" pitchFamily="34" charset="0"/>
              </a:rPr>
              <a:t>TSG CT WG</a:t>
            </a:r>
            <a:r>
              <a:rPr lang="de-DE" altLang="de-DE" dirty="0" smtClean="0">
                <a:latin typeface="Arial" pitchFamily="34" charset="0"/>
                <a:cs typeface="Arial" pitchFamily="34" charset="0"/>
              </a:rPr>
              <a:t>4</a:t>
            </a:r>
            <a:r>
              <a:rPr lang="en-US" altLang="de-DE" dirty="0" smtClean="0">
                <a:latin typeface="Arial" pitchFamily="34" charset="0"/>
                <a:cs typeface="Arial" pitchFamily="34" charset="0"/>
              </a:rPr>
              <a:t> </a:t>
            </a:r>
            <a:r>
              <a:rPr lang="en-GB" altLang="de-DE" dirty="0" smtClean="0">
                <a:latin typeface="Arial" pitchFamily="34" charset="0"/>
                <a:cs typeface="Arial" pitchFamily="34" charset="0"/>
              </a:rPr>
              <a:t>Organisation </a:t>
            </a:r>
          </a:p>
        </p:txBody>
      </p:sp>
      <p:sp>
        <p:nvSpPr>
          <p:cNvPr id="16387" name="Content Placeholder 2"/>
          <p:cNvSpPr txBox="1">
            <a:spLocks/>
          </p:cNvSpPr>
          <p:nvPr/>
        </p:nvSpPr>
        <p:spPr bwMode="auto">
          <a:xfrm>
            <a:off x="3900488" y="1385889"/>
            <a:ext cx="4927600" cy="4424362"/>
          </a:xfrm>
          <a:prstGeom prst="rect">
            <a:avLst/>
          </a:prstGeom>
          <a:noFill/>
          <a:ln w="9525">
            <a:noFill/>
            <a:miter lim="800000"/>
            <a:headEnd/>
            <a:tailEnd/>
          </a:ln>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de-DE" sz="1800" dirty="0">
                <a:latin typeface="+mn-lt"/>
                <a:cs typeface="Arial" charset="0"/>
              </a:rPr>
              <a:t>Meetings since the last CT plenary</a:t>
            </a:r>
          </a:p>
          <a:p>
            <a:pPr lvl="1" eaLnBrk="1" hangingPunct="1">
              <a:spcBef>
                <a:spcPct val="20000"/>
              </a:spcBef>
              <a:buClr>
                <a:schemeClr val="hlink"/>
              </a:buClr>
              <a:buFont typeface="Arial" charset="0"/>
              <a:buChar char="•"/>
              <a:defRPr/>
            </a:pPr>
            <a:r>
              <a:rPr lang="sv-SE" altLang="de-DE" sz="1800" dirty="0">
                <a:cs typeface="Arial" charset="0"/>
              </a:rPr>
              <a:t>CT4#85-bis (Sophia-Antipolis, FR)</a:t>
            </a:r>
          </a:p>
          <a:p>
            <a:pPr lvl="1" eaLnBrk="1" hangingPunct="1">
              <a:spcBef>
                <a:spcPct val="20000"/>
              </a:spcBef>
              <a:buClr>
                <a:schemeClr val="hlink"/>
              </a:buClr>
              <a:buFont typeface="Arial" charset="0"/>
              <a:buChar char="•"/>
              <a:defRPr/>
            </a:pPr>
            <a:r>
              <a:rPr lang="sv-SE" altLang="de-DE" sz="1800" dirty="0" smtClean="0">
                <a:cs typeface="Arial" charset="0"/>
              </a:rPr>
              <a:t>CT4#86 </a:t>
            </a:r>
            <a:r>
              <a:rPr lang="sv-SE" altLang="de-DE" sz="1800" dirty="0">
                <a:cs typeface="Arial" charset="0"/>
              </a:rPr>
              <a:t>(</a:t>
            </a:r>
            <a:r>
              <a:rPr lang="en-US" altLang="de-DE" sz="1800" dirty="0">
                <a:cs typeface="Arial" charset="0"/>
              </a:rPr>
              <a:t>West Palm Beach, </a:t>
            </a:r>
            <a:r>
              <a:rPr lang="fr-FR" altLang="de-DE" sz="1800" dirty="0">
                <a:cs typeface="Arial" charset="0"/>
              </a:rPr>
              <a:t>US</a:t>
            </a:r>
            <a:r>
              <a:rPr lang="sv-SE" altLang="de-DE" sz="1800" dirty="0">
                <a:cs typeface="Arial" charset="0"/>
              </a:rPr>
              <a:t>)</a:t>
            </a:r>
          </a:p>
          <a:p>
            <a:pPr lvl="1" eaLnBrk="1" hangingPunct="1">
              <a:spcBef>
                <a:spcPct val="20000"/>
              </a:spcBef>
              <a:buClr>
                <a:schemeClr val="hlink"/>
              </a:buClr>
              <a:buFont typeface="Arial" charset="0"/>
              <a:buChar char="•"/>
              <a:defRPr/>
            </a:pPr>
            <a:r>
              <a:rPr lang="de-DE" altLang="de-DE" sz="1600" dirty="0" smtClean="0">
                <a:latin typeface="+mn-lt"/>
                <a:cs typeface="Arial" charset="0"/>
              </a:rPr>
              <a:t>Meeting Report after last </a:t>
            </a:r>
            <a:r>
              <a:rPr lang="de-DE" altLang="de-DE" sz="1600" dirty="0" err="1" smtClean="0">
                <a:latin typeface="+mn-lt"/>
                <a:cs typeface="Arial" charset="0"/>
              </a:rPr>
              <a:t>plenary</a:t>
            </a:r>
            <a:r>
              <a:rPr lang="de-DE" altLang="de-DE" sz="1600" dirty="0" smtClean="0">
                <a:latin typeface="+mn-lt"/>
                <a:cs typeface="Arial" charset="0"/>
              </a:rPr>
              <a:t> in </a:t>
            </a:r>
            <a:r>
              <a:rPr lang="de-DE" altLang="de-DE" sz="1600" dirty="0" smtClean="0">
                <a:latin typeface="+mn-lt"/>
                <a:cs typeface="Arial" charset="0"/>
              </a:rPr>
              <a:t>CP-182010</a:t>
            </a:r>
            <a:endParaRPr lang="de-DE" altLang="de-DE" sz="1600" b="1" u="sng" dirty="0" smtClean="0">
              <a:solidFill>
                <a:srgbClr val="FF0000"/>
              </a:solidFill>
              <a:latin typeface="+mn-lt"/>
              <a:cs typeface="Arial" charset="0"/>
            </a:endParaRPr>
          </a:p>
          <a:p>
            <a:pPr lvl="2" eaLnBrk="1" hangingPunct="1">
              <a:spcBef>
                <a:spcPct val="20000"/>
              </a:spcBef>
              <a:buClr>
                <a:schemeClr val="hlink"/>
              </a:buClr>
              <a:buFont typeface="Arial" charset="0"/>
              <a:buChar char="•"/>
              <a:defRPr/>
            </a:pPr>
            <a:endParaRPr lang="de-DE" altLang="de-DE" sz="1600" dirty="0" smtClean="0">
              <a:latin typeface="+mn-lt"/>
              <a:cs typeface="Arial" charset="0"/>
            </a:endParaRPr>
          </a:p>
          <a:p>
            <a:pPr eaLnBrk="1" hangingPunct="1">
              <a:spcBef>
                <a:spcPct val="20000"/>
              </a:spcBef>
              <a:buFontTx/>
              <a:buBlip>
                <a:blip r:embed="rId3"/>
              </a:buBlip>
              <a:defRPr/>
            </a:pPr>
            <a:r>
              <a:rPr lang="en-US" altLang="de-DE" sz="1800" dirty="0" smtClean="0">
                <a:latin typeface="+mn-lt"/>
                <a:cs typeface="Arial" charset="0"/>
              </a:rPr>
              <a:t>Upcoming Meetings before the next CT </a:t>
            </a:r>
            <a:r>
              <a:rPr lang="en-US" altLang="de-DE" sz="1800" dirty="0">
                <a:latin typeface="+mn-lt"/>
                <a:cs typeface="Arial" charset="0"/>
              </a:rPr>
              <a:t>plenary</a:t>
            </a:r>
          </a:p>
          <a:p>
            <a:pPr lvl="1" eaLnBrk="1" hangingPunct="1">
              <a:spcBef>
                <a:spcPct val="20000"/>
              </a:spcBef>
              <a:buClr>
                <a:schemeClr val="hlink"/>
              </a:buClr>
              <a:buFont typeface="Arial" charset="0"/>
              <a:buChar char="•"/>
              <a:defRPr/>
            </a:pPr>
            <a:r>
              <a:rPr lang="sv-SE" altLang="de-DE" sz="1800" dirty="0" smtClean="0">
                <a:latin typeface="+mn-lt"/>
                <a:cs typeface="Arial" charset="0"/>
              </a:rPr>
              <a:t>CT4#86-bis (Vilnius,  LT)</a:t>
            </a:r>
          </a:p>
          <a:p>
            <a:pPr lvl="1" eaLnBrk="1" hangingPunct="1">
              <a:spcBef>
                <a:spcPct val="20000"/>
              </a:spcBef>
              <a:buClr>
                <a:schemeClr val="hlink"/>
              </a:buClr>
              <a:buFont typeface="Arial" charset="0"/>
              <a:buChar char="•"/>
              <a:defRPr/>
            </a:pPr>
            <a:r>
              <a:rPr lang="sv-SE" altLang="de-DE" sz="1800" dirty="0" smtClean="0">
                <a:latin typeface="+mn-lt"/>
                <a:cs typeface="Arial" charset="0"/>
              </a:rPr>
              <a:t>CT4#87 (</a:t>
            </a:r>
            <a:r>
              <a:rPr lang="en-US" altLang="de-DE" sz="1800" dirty="0">
                <a:latin typeface="+mn-lt"/>
                <a:cs typeface="Arial" charset="0"/>
              </a:rPr>
              <a:t>West Palm Beach, </a:t>
            </a:r>
            <a:r>
              <a:rPr lang="fr-FR" altLang="de-DE" sz="1800" dirty="0" smtClean="0">
                <a:latin typeface="+mn-lt"/>
                <a:cs typeface="Arial" charset="0"/>
              </a:rPr>
              <a:t>US</a:t>
            </a:r>
            <a:r>
              <a:rPr lang="sv-SE" altLang="de-DE" sz="1800" dirty="0" smtClean="0">
                <a:latin typeface="+mn-lt"/>
                <a:cs typeface="Arial" charset="0"/>
              </a:rPr>
              <a:t>)</a:t>
            </a:r>
            <a:endParaRPr lang="sv-SE" altLang="de-DE" sz="1800" dirty="0">
              <a:latin typeface="+mn-lt"/>
              <a:cs typeface="Arial" charset="0"/>
            </a:endParaRPr>
          </a:p>
          <a:p>
            <a:pPr lvl="2" eaLnBrk="1" hangingPunct="1">
              <a:spcBef>
                <a:spcPct val="20000"/>
              </a:spcBef>
              <a:buClr>
                <a:schemeClr val="hlink"/>
              </a:buClr>
              <a:buFont typeface="Arial" charset="0"/>
              <a:buChar char="•"/>
              <a:defRPr/>
            </a:pPr>
            <a:r>
              <a:rPr lang="sv-SE" altLang="de-DE" sz="1600" dirty="0" smtClean="0">
                <a:latin typeface="+mn-lt"/>
                <a:cs typeface="Arial" charset="0"/>
              </a:rPr>
              <a:t>Full </a:t>
            </a:r>
            <a:r>
              <a:rPr lang="sv-SE" altLang="de-DE" sz="1600" dirty="0">
                <a:latin typeface="+mn-lt"/>
                <a:cs typeface="Arial" charset="0"/>
              </a:rPr>
              <a:t>agenda</a:t>
            </a:r>
          </a:p>
          <a:p>
            <a:pPr lvl="2" eaLnBrk="1" hangingPunct="1">
              <a:spcBef>
                <a:spcPct val="20000"/>
              </a:spcBef>
              <a:buClr>
                <a:schemeClr val="hlink"/>
              </a:buClr>
              <a:buFont typeface="Arial" charset="0"/>
              <a:buChar char="•"/>
              <a:defRPr/>
            </a:pPr>
            <a:endParaRPr lang="en-US" altLang="de-DE" sz="1600" dirty="0">
              <a:latin typeface="+mn-lt"/>
              <a:cs typeface="Arial" charset="0"/>
            </a:endParaRPr>
          </a:p>
        </p:txBody>
      </p:sp>
      <p:sp>
        <p:nvSpPr>
          <p:cNvPr id="16388" name="Content Placeholder 2"/>
          <p:cNvSpPr>
            <a:spLocks/>
          </p:cNvSpPr>
          <p:nvPr/>
        </p:nvSpPr>
        <p:spPr bwMode="auto">
          <a:xfrm>
            <a:off x="171450" y="1393825"/>
            <a:ext cx="4103688"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FontTx/>
              <a:buBlip>
                <a:blip r:embed="rId3"/>
              </a:buBlip>
              <a:defRPr/>
            </a:pPr>
            <a:r>
              <a:rPr lang="en-US" altLang="de-DE" sz="1800" dirty="0">
                <a:latin typeface="+mn-lt"/>
                <a:cs typeface="Arial" charset="0"/>
              </a:rPr>
              <a:t>TSG CT WG</a:t>
            </a:r>
            <a:r>
              <a:rPr lang="de-DE" altLang="de-DE" sz="1800" dirty="0">
                <a:latin typeface="+mn-lt"/>
                <a:cs typeface="Arial" charset="0"/>
              </a:rPr>
              <a:t>4</a:t>
            </a:r>
            <a:r>
              <a:rPr lang="en-US" altLang="de-DE" sz="1800" dirty="0">
                <a:latin typeface="+mn-lt"/>
                <a:cs typeface="Arial" charset="0"/>
              </a:rPr>
              <a:t> officials are:</a:t>
            </a:r>
          </a:p>
          <a:p>
            <a:pPr marL="742950" lvl="1" indent="-285750" eaLnBrk="1" hangingPunct="1">
              <a:spcBef>
                <a:spcPct val="20000"/>
              </a:spcBef>
              <a:buClr>
                <a:srgbClr val="C00000"/>
              </a:buClr>
              <a:buFont typeface="Arial" charset="0"/>
              <a:buChar char="•"/>
              <a:defRPr/>
            </a:pPr>
            <a:r>
              <a:rPr lang="en-US" altLang="de-DE" sz="1800" dirty="0">
                <a:latin typeface="+mn-lt"/>
                <a:cs typeface="Arial" charset="0"/>
              </a:rPr>
              <a:t>Chairman</a:t>
            </a:r>
            <a:r>
              <a:rPr lang="en-US" altLang="de-DE" sz="1800" dirty="0" smtClean="0">
                <a:latin typeface="+mn-lt"/>
                <a:cs typeface="Arial" charset="0"/>
              </a:rPr>
              <a:t>:</a:t>
            </a:r>
          </a:p>
          <a:p>
            <a:pPr marL="1200150" lvl="2" indent="-285750" eaLnBrk="1" hangingPunct="1">
              <a:spcBef>
                <a:spcPct val="20000"/>
              </a:spcBef>
              <a:buFont typeface="Arial" charset="0"/>
              <a:buChar char="•"/>
              <a:defRPr/>
            </a:pPr>
            <a:r>
              <a:rPr lang="de-DE" altLang="de-DE" sz="1800" dirty="0" smtClean="0">
                <a:solidFill>
                  <a:srgbClr val="3399FF"/>
                </a:solidFill>
                <a:latin typeface="+mn-lt"/>
                <a:cs typeface="Arial" charset="0"/>
              </a:rPr>
              <a:t>Lionel Morand </a:t>
            </a:r>
            <a:r>
              <a:rPr lang="en-GB" altLang="de-DE" sz="1800" dirty="0" smtClean="0">
                <a:solidFill>
                  <a:srgbClr val="3399FF"/>
                </a:solidFill>
                <a:latin typeface="+mn-lt"/>
                <a:cs typeface="Arial" charset="0"/>
              </a:rPr>
              <a:t>(</a:t>
            </a:r>
            <a:r>
              <a:rPr lang="de-DE" altLang="de-DE" sz="1800" dirty="0" smtClean="0">
                <a:solidFill>
                  <a:srgbClr val="3399FF"/>
                </a:solidFill>
                <a:latin typeface="+mn-lt"/>
                <a:cs typeface="Arial" charset="0"/>
              </a:rPr>
              <a:t>Orange</a:t>
            </a:r>
            <a:r>
              <a:rPr lang="en-GB" altLang="de-DE" sz="1800" dirty="0" smtClean="0">
                <a:solidFill>
                  <a:srgbClr val="3399FF"/>
                </a:solidFill>
                <a:latin typeface="+mn-lt"/>
                <a:cs typeface="Arial" charset="0"/>
              </a:rPr>
              <a:t> / ETSI)</a:t>
            </a:r>
            <a:endParaRPr lang="en-US" altLang="de-DE" sz="1800" dirty="0">
              <a:solidFill>
                <a:srgbClr val="3399FF"/>
              </a:solidFill>
              <a:latin typeface="+mn-lt"/>
              <a:cs typeface="Arial" charset="0"/>
            </a:endParaRPr>
          </a:p>
          <a:p>
            <a:pPr marL="742950" lvl="1" indent="-285750" eaLnBrk="1" hangingPunct="1">
              <a:spcBef>
                <a:spcPct val="20000"/>
              </a:spcBef>
              <a:buClr>
                <a:srgbClr val="C00000"/>
              </a:buClr>
              <a:buFont typeface="Arial" charset="0"/>
              <a:buChar char="•"/>
              <a:defRPr/>
            </a:pPr>
            <a:r>
              <a:rPr lang="en-US" altLang="de-DE" sz="1800" dirty="0" smtClean="0">
                <a:latin typeface="+mn-lt"/>
                <a:cs typeface="Arial" charset="0"/>
              </a:rPr>
              <a:t>Vice </a:t>
            </a:r>
            <a:r>
              <a:rPr lang="en-US" altLang="de-DE" sz="1800" dirty="0">
                <a:latin typeface="+mn-lt"/>
                <a:cs typeface="Arial" charset="0"/>
              </a:rPr>
              <a:t>chairs:</a:t>
            </a:r>
            <a:endParaRPr lang="en-GB" altLang="de-DE" sz="1800" dirty="0">
              <a:latin typeface="+mn-lt"/>
              <a:cs typeface="Arial" charset="0"/>
            </a:endParaRPr>
          </a:p>
          <a:p>
            <a:pPr marL="1143000" lvl="2" indent="-228600" eaLnBrk="1" hangingPunct="1">
              <a:spcBef>
                <a:spcPct val="20000"/>
              </a:spcBef>
              <a:buFont typeface="Arial" charset="0"/>
              <a:buChar char="•"/>
              <a:defRPr/>
            </a:pPr>
            <a:r>
              <a:rPr lang="de-DE" altLang="de-DE" sz="1800" dirty="0" smtClean="0">
                <a:latin typeface="+mn-lt"/>
                <a:cs typeface="Arial" charset="0"/>
              </a:rPr>
              <a:t>Yvette Koza (DT</a:t>
            </a:r>
            <a:r>
              <a:rPr lang="en-GB" altLang="de-DE" sz="1800" dirty="0" smtClean="0">
                <a:latin typeface="+mn-lt"/>
                <a:cs typeface="Arial" charset="0"/>
              </a:rPr>
              <a:t> / ETSI)</a:t>
            </a:r>
          </a:p>
          <a:p>
            <a:pPr marL="1143000" lvl="2" indent="-228600" eaLnBrk="1" hangingPunct="1">
              <a:spcBef>
                <a:spcPct val="20000"/>
              </a:spcBef>
              <a:buFont typeface="Arial" charset="0"/>
              <a:buChar char="•"/>
              <a:defRPr/>
            </a:pPr>
            <a:r>
              <a:rPr lang="de-DE" altLang="de-DE" sz="1800" dirty="0" smtClean="0">
                <a:solidFill>
                  <a:srgbClr val="3399FF"/>
                </a:solidFill>
                <a:latin typeface="+mn-lt"/>
                <a:cs typeface="Arial" charset="0"/>
              </a:rPr>
              <a:t>Peter Schmitt </a:t>
            </a:r>
            <a:r>
              <a:rPr lang="en-GB" altLang="de-DE" sz="1800" dirty="0" smtClean="0">
                <a:solidFill>
                  <a:srgbClr val="3399FF"/>
                </a:solidFill>
                <a:latin typeface="+mn-lt"/>
                <a:cs typeface="Arial" charset="0"/>
              </a:rPr>
              <a:t>(Huawei </a:t>
            </a:r>
            <a:r>
              <a:rPr lang="en-GB" altLang="de-DE" sz="1800" dirty="0">
                <a:solidFill>
                  <a:srgbClr val="3399FF"/>
                </a:solidFill>
                <a:latin typeface="+mn-lt"/>
                <a:cs typeface="Arial" charset="0"/>
              </a:rPr>
              <a:t>/ </a:t>
            </a:r>
            <a:r>
              <a:rPr lang="en-GB" altLang="de-DE" sz="1800" dirty="0" smtClean="0">
                <a:solidFill>
                  <a:srgbClr val="3399FF"/>
                </a:solidFill>
                <a:latin typeface="+mn-lt"/>
                <a:cs typeface="Arial" charset="0"/>
              </a:rPr>
              <a:t>CCSA)</a:t>
            </a:r>
            <a:endParaRPr lang="en-GB" altLang="de-DE" sz="1800" dirty="0">
              <a:solidFill>
                <a:srgbClr val="3399FF"/>
              </a:solidFill>
              <a:latin typeface="+mn-lt"/>
              <a:cs typeface="Arial" charset="0"/>
            </a:endParaRPr>
          </a:p>
          <a:p>
            <a:pPr marL="742950" lvl="1" indent="-285750" eaLnBrk="1" hangingPunct="1">
              <a:spcBef>
                <a:spcPct val="20000"/>
              </a:spcBef>
              <a:buClr>
                <a:srgbClr val="C00000"/>
              </a:buClr>
              <a:buFont typeface="Arial" charset="0"/>
              <a:buChar char="•"/>
              <a:defRPr/>
            </a:pPr>
            <a:r>
              <a:rPr lang="en-GB" altLang="de-DE" sz="1800" dirty="0" smtClean="0">
                <a:latin typeface="+mn-lt"/>
                <a:cs typeface="Arial" charset="0"/>
              </a:rPr>
              <a:t>MCC </a:t>
            </a:r>
            <a:r>
              <a:rPr lang="en-GB" altLang="de-DE" sz="1800" dirty="0">
                <a:latin typeface="+mn-lt"/>
                <a:cs typeface="Arial" charset="0"/>
              </a:rPr>
              <a:t>support:</a:t>
            </a:r>
          </a:p>
          <a:p>
            <a:pPr marL="1143000" lvl="2" indent="-228600" eaLnBrk="1" hangingPunct="1">
              <a:spcBef>
                <a:spcPct val="20000"/>
              </a:spcBef>
              <a:buFont typeface="Arial" charset="0"/>
              <a:buChar char="•"/>
              <a:defRPr/>
            </a:pPr>
            <a:r>
              <a:rPr lang="en-GB" altLang="de-DE" sz="1800" dirty="0" smtClean="0">
                <a:latin typeface="+mn-lt"/>
                <a:cs typeface="Arial" charset="0"/>
              </a:rPr>
              <a:t>Kimmo </a:t>
            </a:r>
            <a:r>
              <a:rPr lang="en-GB" altLang="de-DE" sz="1800" dirty="0">
                <a:latin typeface="+mn-lt"/>
                <a:cs typeface="Arial" charset="0"/>
              </a:rPr>
              <a:t>Kymäläinen</a:t>
            </a:r>
          </a:p>
        </p:txBody>
      </p:sp>
      <p:sp>
        <p:nvSpPr>
          <p:cNvPr id="16389" name="Content Placeholder 2"/>
          <p:cNvSpPr txBox="1">
            <a:spLocks/>
          </p:cNvSpPr>
          <p:nvPr/>
        </p:nvSpPr>
        <p:spPr bwMode="auto">
          <a:xfrm>
            <a:off x="171450" y="5707063"/>
            <a:ext cx="4529138" cy="62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elected since previous plenary</a:t>
            </a:r>
          </a:p>
          <a:p>
            <a:pPr>
              <a:lnSpc>
                <a:spcPct val="90000"/>
              </a:lnSpc>
            </a:pPr>
            <a:r>
              <a:rPr lang="fi-FI" altLang="de-DE" dirty="0">
                <a:cs typeface="Arial" charset="0"/>
              </a:rPr>
              <a:t>	</a:t>
            </a:r>
            <a:r>
              <a:rPr lang="fi-FI" altLang="de-DE" dirty="0">
                <a:solidFill>
                  <a:srgbClr val="3399FF"/>
                </a:solidFill>
                <a:cs typeface="Arial" charset="0"/>
              </a:rPr>
              <a:t>Blue</a:t>
            </a:r>
            <a:r>
              <a:rPr lang="fi-FI" altLang="de-DE" dirty="0">
                <a:cs typeface="Arial" charset="0"/>
              </a:rPr>
              <a:t> –  re-elected since previous plenary </a:t>
            </a:r>
            <a:br>
              <a:rPr lang="fi-FI" altLang="de-DE" dirty="0">
                <a:cs typeface="Arial" charset="0"/>
              </a:rPr>
            </a:br>
            <a:r>
              <a:rPr lang="fi-FI" altLang="de-DE" dirty="0">
                <a:solidFill>
                  <a:srgbClr val="FF3300"/>
                </a:solidFill>
                <a:cs typeface="Arial" charset="0"/>
              </a:rPr>
              <a:t>Red</a:t>
            </a:r>
            <a:r>
              <a:rPr lang="fi-FI" altLang="de-DE" dirty="0">
                <a:cs typeface="Arial" charset="0"/>
              </a:rPr>
              <a:t> –   for election in coming plenary period</a:t>
            </a:r>
            <a:endParaRPr lang="da-DK" altLang="de-DE" dirty="0">
              <a:cs typeface="Arial"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a:latin typeface="Arial" charset="0"/>
                <a:cs typeface="Arial" charset="0"/>
              </a:rPr>
              <a:t>CT </a:t>
            </a:r>
            <a:r>
              <a:rPr lang="en-US" altLang="de-DE" dirty="0" smtClean="0">
                <a:latin typeface="Arial" charset="0"/>
                <a:cs typeface="Arial" charset="0"/>
              </a:rPr>
              <a:t>Plenary Decisions </a:t>
            </a:r>
            <a:r>
              <a:rPr lang="de-DE" altLang="de-DE" dirty="0">
                <a:latin typeface="Arial" charset="0"/>
                <a:cs typeface="Arial" charset="0"/>
              </a:rPr>
              <a:t>f</a:t>
            </a:r>
            <a:r>
              <a:rPr lang="en-US" altLang="de-DE" dirty="0" smtClean="0">
                <a:latin typeface="Arial" charset="0"/>
                <a:cs typeface="Arial" charset="0"/>
              </a:rPr>
              <a:t>or </a:t>
            </a:r>
            <a:r>
              <a:rPr lang="de-DE" altLang="de-DE" dirty="0" smtClean="0">
                <a:latin typeface="Arial" charset="0"/>
                <a:cs typeface="Arial" charset="0"/>
              </a:rPr>
              <a:t>CT4</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lvl="0"/>
            <a:r>
              <a:rPr lang="en-GB" sz="2000" dirty="0" smtClean="0">
                <a:latin typeface="Arial" pitchFamily="34" charset="0"/>
                <a:cs typeface="Arial" pitchFamily="34" charset="0"/>
              </a:rPr>
              <a:t>None.</a:t>
            </a:r>
            <a:endParaRPr lang="en-GB" sz="1800" i="1" dirty="0">
              <a:solidFill>
                <a:srgbClr val="FF0000"/>
              </a:solidFill>
            </a:endParaRPr>
          </a:p>
        </p:txBody>
      </p:sp>
    </p:spTree>
    <p:extLst>
      <p:ext uri="{BB962C8B-B14F-4D97-AF65-F5344CB8AC3E}">
        <p14:creationId xmlns:p14="http://schemas.microsoft.com/office/powerpoint/2010/main" val="1680908384"/>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330200"/>
            <a:ext cx="6834187" cy="1143000"/>
          </a:xfrm>
        </p:spPr>
        <p:txBody>
          <a:bodyPr/>
          <a:lstStyle/>
          <a:p>
            <a:r>
              <a:rPr lang="en-US" altLang="de-DE" dirty="0">
                <a:latin typeface="Arial" charset="0"/>
                <a:cs typeface="Arial" charset="0"/>
              </a:rPr>
              <a:t>Incoming liaisons to CT plenary</a:t>
            </a:r>
            <a:endParaRPr lang="en-US" altLang="de-DE" dirty="0" smtClean="0">
              <a:latin typeface="Arial" charset="0"/>
              <a:cs typeface="Arial" charset="0"/>
            </a:endParaRPr>
          </a:p>
        </p:txBody>
      </p:sp>
      <p:sp>
        <p:nvSpPr>
          <p:cNvPr id="20483" name="Rectangle 4"/>
          <p:cNvSpPr>
            <a:spLocks noChangeArrowheads="1"/>
          </p:cNvSpPr>
          <p:nvPr/>
        </p:nvSpPr>
        <p:spPr bwMode="auto">
          <a:xfrm>
            <a:off x="2097088" y="1857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43205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62890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8954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506663"/>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11" name="Rectangle 3"/>
          <p:cNvSpPr txBox="1">
            <a:spLocks noChangeArrowheads="1"/>
          </p:cNvSpPr>
          <p:nvPr/>
        </p:nvSpPr>
        <p:spPr bwMode="auto">
          <a:xfrm>
            <a:off x="229549" y="1600200"/>
            <a:ext cx="8686800" cy="4895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b="1" dirty="0" smtClean="0"/>
              <a:t>CP-182196: </a:t>
            </a:r>
            <a:r>
              <a:rPr lang="en-GB" sz="2000" dirty="0"/>
              <a:t>API specification and API version number </a:t>
            </a:r>
            <a:r>
              <a:rPr lang="en-GB" sz="2000" dirty="0" smtClean="0"/>
              <a:t>maintenance</a:t>
            </a:r>
          </a:p>
          <a:p>
            <a:pPr lvl="1"/>
            <a:r>
              <a:rPr lang="en-GB" sz="1600" dirty="0" smtClean="0"/>
              <a:t>To CT and SA</a:t>
            </a:r>
          </a:p>
          <a:p>
            <a:pPr lvl="1"/>
            <a:r>
              <a:rPr lang="en-US" sz="1600" dirty="0"/>
              <a:t>Some questions were raised on the handling of </a:t>
            </a:r>
            <a:r>
              <a:rPr lang="en-US" sz="1600" dirty="0" smtClean="0"/>
              <a:t>the API version number </a:t>
            </a:r>
            <a:r>
              <a:rPr lang="en-US" sz="1600" dirty="0"/>
              <a:t>and the consequence for the API specification management</a:t>
            </a:r>
            <a:r>
              <a:rPr lang="en-US" sz="1600" dirty="0" smtClean="0"/>
              <a:t>.</a:t>
            </a:r>
            <a:endParaRPr lang="en-US" sz="1600" dirty="0"/>
          </a:p>
          <a:p>
            <a:pPr lvl="1"/>
            <a:r>
              <a:rPr lang="en-US" sz="1600" dirty="0"/>
              <a:t>After discussion, a set of recommendations has been reached between CT3 and CT4 regarding the handling of 5GC API specifications and the API version numbers. These recommendations are </a:t>
            </a:r>
            <a:r>
              <a:rPr lang="en-US" sz="1600" dirty="0" smtClean="0"/>
              <a:t>provided in this LS</a:t>
            </a:r>
            <a:endParaRPr lang="en-US" sz="1600" dirty="0"/>
          </a:p>
          <a:p>
            <a:pPr lvl="1"/>
            <a:endParaRPr lang="en-GB" sz="1600" b="1" dirty="0" smtClean="0"/>
          </a:p>
          <a:p>
            <a:r>
              <a:rPr lang="en-GB" sz="2000" b="1" dirty="0" smtClean="0"/>
              <a:t>CP-182195</a:t>
            </a:r>
            <a:r>
              <a:rPr lang="en-GB" sz="2000" kern="0" dirty="0" smtClean="0">
                <a:latin typeface="Arial" pitchFamily="34" charset="0"/>
                <a:cs typeface="Arial" pitchFamily="34" charset="0"/>
              </a:rPr>
              <a:t>: </a:t>
            </a:r>
            <a:r>
              <a:rPr lang="en-US" sz="2000" kern="0" dirty="0">
                <a:cs typeface="Arial" pitchFamily="34" charset="0"/>
              </a:rPr>
              <a:t>Usage of Instance Id in the Authentication Information</a:t>
            </a:r>
            <a:endParaRPr lang="en-GB" sz="2000" kern="0" dirty="0" smtClean="0">
              <a:cs typeface="Arial" pitchFamily="34" charset="0"/>
            </a:endParaRPr>
          </a:p>
          <a:p>
            <a:pPr lvl="1"/>
            <a:r>
              <a:rPr lang="en-US" sz="1600" kern="0" dirty="0" smtClean="0"/>
              <a:t>CT in Cc</a:t>
            </a:r>
          </a:p>
          <a:p>
            <a:pPr lvl="1"/>
            <a:r>
              <a:rPr lang="en-US" sz="1600" kern="0" dirty="0" smtClean="0"/>
              <a:t>It </a:t>
            </a:r>
            <a:r>
              <a:rPr lang="en-US" sz="1600" kern="0" dirty="0"/>
              <a:t>could not be clarified which purpose </a:t>
            </a:r>
            <a:r>
              <a:rPr lang="en-US" sz="1600" kern="0" dirty="0" smtClean="0"/>
              <a:t>the Requester ID used as </a:t>
            </a:r>
            <a:r>
              <a:rPr lang="en-US" sz="1600" kern="0" dirty="0"/>
              <a:t>input parameter serves and what the AUSF is expected to do with this input. CT4 therefore kindly ask SA3 to either clarify the use of this parameter or remove it from TS 33.501. In the latter </a:t>
            </a:r>
            <a:r>
              <a:rPr lang="en-US" sz="1600" kern="0" dirty="0" smtClean="0"/>
              <a:t>case, </a:t>
            </a:r>
            <a:r>
              <a:rPr lang="en-US" sz="1600" kern="0" dirty="0"/>
              <a:t>CT4 will withdraw the attached 29.509 CR</a:t>
            </a:r>
            <a:endParaRPr lang="en-GB" sz="1600" kern="0" dirty="0"/>
          </a:p>
        </p:txBody>
      </p:sp>
    </p:spTree>
    <p:extLst>
      <p:ext uri="{BB962C8B-B14F-4D97-AF65-F5344CB8AC3E}">
        <p14:creationId xmlns:p14="http://schemas.microsoft.com/office/powerpoint/2010/main" val="15855928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p:cNvSpPr>
          <p:nvPr>
            <p:ph type="title" idx="4294967295"/>
          </p:nvPr>
        </p:nvSpPr>
        <p:spPr>
          <a:xfrm>
            <a:off x="609600" y="381000"/>
            <a:ext cx="7772400" cy="1143000"/>
          </a:xfrm>
        </p:spPr>
        <p:txBody>
          <a:bodyPr/>
          <a:lstStyle/>
          <a:p>
            <a:r>
              <a:rPr lang="en-US" altLang="de-DE" dirty="0" smtClean="0">
                <a:latin typeface="Arial" charset="0"/>
                <a:cs typeface="Arial" charset="0"/>
              </a:rPr>
              <a:t>For CT Plenary action</a:t>
            </a:r>
            <a:endParaRPr lang="en-US" altLang="de-DE" sz="2000" dirty="0" smtClean="0">
              <a:latin typeface="Arial" charset="0"/>
              <a:cs typeface="Arial" charset="0"/>
            </a:endParaRPr>
          </a:p>
        </p:txBody>
      </p:sp>
      <p:sp>
        <p:nvSpPr>
          <p:cNvPr id="6" name="Rectangle 3"/>
          <p:cNvSpPr txBox="1">
            <a:spLocks noChangeArrowheads="1"/>
          </p:cNvSpPr>
          <p:nvPr/>
        </p:nvSpPr>
        <p:spPr bwMode="auto">
          <a:xfrm>
            <a:off x="349250" y="1435100"/>
            <a:ext cx="8686800" cy="5000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US" sz="2000" dirty="0">
                <a:latin typeface="Arial" pitchFamily="34" charset="0"/>
                <a:cs typeface="Arial" pitchFamily="34" charset="0"/>
              </a:rPr>
              <a:t>API specification and API version number </a:t>
            </a:r>
            <a:r>
              <a:rPr lang="en-US" sz="2000" dirty="0" smtClean="0">
                <a:latin typeface="Arial" pitchFamily="34" charset="0"/>
                <a:cs typeface="Arial" pitchFamily="34" charset="0"/>
              </a:rPr>
              <a:t>maintenance</a:t>
            </a:r>
            <a:endParaRPr lang="en-US" sz="1600" dirty="0" smtClean="0">
              <a:latin typeface="Arial" pitchFamily="34" charset="0"/>
              <a:cs typeface="Arial" pitchFamily="34" charset="0"/>
            </a:endParaRPr>
          </a:p>
          <a:p>
            <a:pPr lvl="1"/>
            <a:r>
              <a:rPr lang="en-US" sz="1600" dirty="0" smtClean="0">
                <a:latin typeface="Arial" pitchFamily="34" charset="0"/>
                <a:cs typeface="Arial" pitchFamily="34" charset="0"/>
              </a:rPr>
              <a:t>Discuss proposed recommendations</a:t>
            </a:r>
          </a:p>
          <a:p>
            <a:pPr lvl="1"/>
            <a:r>
              <a:rPr lang="en-US" sz="1600" dirty="0" smtClean="0">
                <a:latin typeface="Arial" pitchFamily="34" charset="0"/>
                <a:cs typeface="Arial" pitchFamily="34" charset="0"/>
              </a:rPr>
              <a:t>provide CT view</a:t>
            </a:r>
          </a:p>
          <a:p>
            <a:pPr lvl="1"/>
            <a:r>
              <a:rPr lang="en-US" sz="1600" dirty="0" smtClean="0">
                <a:latin typeface="Arial" pitchFamily="34" charset="0"/>
                <a:cs typeface="Arial" pitchFamily="34" charset="0"/>
              </a:rPr>
              <a:t>Provide input to SA </a:t>
            </a:r>
          </a:p>
        </p:txBody>
      </p:sp>
    </p:spTree>
    <p:extLst>
      <p:ext uri="{BB962C8B-B14F-4D97-AF65-F5344CB8AC3E}">
        <p14:creationId xmlns:p14="http://schemas.microsoft.com/office/powerpoint/2010/main" val="2495783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a:xfrm>
            <a:off x="514350" y="381000"/>
            <a:ext cx="6848475" cy="762000"/>
          </a:xfrm>
        </p:spPr>
        <p:txBody>
          <a:bodyPr/>
          <a:lstStyle/>
          <a:p>
            <a:r>
              <a:rPr lang="en-GB" dirty="0" smtClean="0">
                <a:latin typeface="Arial" pitchFamily="34" charset="0"/>
                <a:cs typeface="Arial" pitchFamily="34" charset="0"/>
              </a:rPr>
              <a:t>CRs to CT Plenary</a:t>
            </a:r>
            <a:endParaRPr lang="en-US" altLang="de-DE" dirty="0" smtClean="0">
              <a:latin typeface="Arial" pitchFamily="34" charset="0"/>
              <a:cs typeface="Arial" pitchFamily="34" charset="0"/>
            </a:endParaRPr>
          </a:p>
        </p:txBody>
      </p:sp>
      <p:sp>
        <p:nvSpPr>
          <p:cNvPr id="30723" name="Rectangle 3"/>
          <p:cNvSpPr>
            <a:spLocks noGrp="1"/>
          </p:cNvSpPr>
          <p:nvPr>
            <p:ph type="body" idx="1"/>
          </p:nvPr>
        </p:nvSpPr>
        <p:spPr>
          <a:xfrm>
            <a:off x="874713" y="1335088"/>
            <a:ext cx="7907337" cy="4730750"/>
          </a:xfrm>
        </p:spPr>
        <p:txBody>
          <a:bodyPr/>
          <a:lstStyle/>
          <a:p>
            <a:pPr>
              <a:lnSpc>
                <a:spcPct val="80000"/>
              </a:lnSpc>
              <a:buFont typeface="Wingdings" pitchFamily="2" charset="2"/>
              <a:buNone/>
            </a:pPr>
            <a:r>
              <a:rPr lang="en-US" sz="2400" dirty="0" smtClean="0">
                <a:cs typeface="Arial" pitchFamily="34" charset="0"/>
              </a:rPr>
              <a:t>CRs agreed at CT4#84 and CT4#85</a:t>
            </a:r>
            <a:r>
              <a:rPr lang="en-US" sz="2400" dirty="0">
                <a:cs typeface="Arial" pitchFamily="34" charset="0"/>
              </a:rPr>
              <a:t>	 </a:t>
            </a:r>
            <a:r>
              <a:rPr lang="en-US" sz="2400" dirty="0" smtClean="0">
                <a:cs typeface="Arial" pitchFamily="34" charset="0"/>
              </a:rPr>
              <a:t>	  		</a:t>
            </a:r>
            <a:endParaRPr lang="en-US" sz="2000" dirty="0" smtClean="0">
              <a:cs typeface="Arial" pitchFamily="34" charset="0"/>
            </a:endParaRPr>
          </a:p>
          <a:p>
            <a:pPr lvl="1">
              <a:lnSpc>
                <a:spcPct val="80000"/>
              </a:lnSpc>
            </a:pPr>
            <a:r>
              <a:rPr lang="en-US" sz="2000" dirty="0" smtClean="0">
                <a:cs typeface="Arial" pitchFamily="34" charset="0"/>
              </a:rPr>
              <a:t>Rel-8	=</a:t>
            </a:r>
            <a:r>
              <a:rPr lang="en-US" sz="2000" dirty="0">
                <a:cs typeface="Arial" pitchFamily="34" charset="0"/>
              </a:rPr>
              <a:t>	</a:t>
            </a:r>
            <a:r>
              <a:rPr lang="en-US" sz="2000" dirty="0" smtClean="0">
                <a:cs typeface="Arial" pitchFamily="34" charset="0"/>
              </a:rPr>
              <a:t>0					</a:t>
            </a:r>
          </a:p>
          <a:p>
            <a:pPr lvl="1">
              <a:lnSpc>
                <a:spcPct val="80000"/>
              </a:lnSpc>
            </a:pPr>
            <a:r>
              <a:rPr lang="en-GB" sz="2000" dirty="0" smtClean="0">
                <a:cs typeface="Arial" pitchFamily="34" charset="0"/>
              </a:rPr>
              <a:t>Rel-9	=	0				</a:t>
            </a:r>
          </a:p>
          <a:p>
            <a:pPr lvl="1">
              <a:lnSpc>
                <a:spcPct val="80000"/>
              </a:lnSpc>
            </a:pPr>
            <a:r>
              <a:rPr lang="en-GB" sz="2000" dirty="0" smtClean="0">
                <a:cs typeface="Arial" pitchFamily="34" charset="0"/>
              </a:rPr>
              <a:t>Rel-10	=	0				</a:t>
            </a:r>
          </a:p>
          <a:p>
            <a:pPr lvl="1">
              <a:lnSpc>
                <a:spcPct val="80000"/>
              </a:lnSpc>
            </a:pPr>
            <a:r>
              <a:rPr lang="en-GB" sz="2000" dirty="0" smtClean="0">
                <a:cs typeface="Arial" pitchFamily="34" charset="0"/>
              </a:rPr>
              <a:t>Rel-11	=	0			</a:t>
            </a:r>
          </a:p>
          <a:p>
            <a:pPr lvl="1">
              <a:lnSpc>
                <a:spcPct val="80000"/>
              </a:lnSpc>
            </a:pPr>
            <a:r>
              <a:rPr lang="en-GB" sz="2000" dirty="0" smtClean="0">
                <a:cs typeface="Arial" pitchFamily="34" charset="0"/>
              </a:rPr>
              <a:t>Rel-12	=	0				</a:t>
            </a:r>
          </a:p>
          <a:p>
            <a:pPr lvl="1">
              <a:lnSpc>
                <a:spcPct val="80000"/>
              </a:lnSpc>
            </a:pPr>
            <a:r>
              <a:rPr lang="en-GB" sz="2000" dirty="0" smtClean="0">
                <a:cs typeface="Arial" pitchFamily="34" charset="0"/>
              </a:rPr>
              <a:t>Rel-13	=	0			</a:t>
            </a:r>
            <a:endParaRPr lang="en-US" sz="2000" dirty="0" smtClean="0">
              <a:cs typeface="Arial" pitchFamily="34" charset="0"/>
            </a:endParaRPr>
          </a:p>
          <a:p>
            <a:pPr lvl="1">
              <a:lnSpc>
                <a:spcPct val="80000"/>
              </a:lnSpc>
            </a:pPr>
            <a:r>
              <a:rPr lang="en-GB" sz="2000" dirty="0" smtClean="0">
                <a:cs typeface="Arial" pitchFamily="34" charset="0"/>
              </a:rPr>
              <a:t>Rel-14</a:t>
            </a:r>
            <a:r>
              <a:rPr lang="en-GB" sz="2000" dirty="0">
                <a:cs typeface="Arial" pitchFamily="34" charset="0"/>
              </a:rPr>
              <a:t>	</a:t>
            </a:r>
            <a:r>
              <a:rPr lang="en-GB" sz="2000" dirty="0" smtClean="0">
                <a:cs typeface="Arial" pitchFamily="34" charset="0"/>
              </a:rPr>
              <a:t>=	17</a:t>
            </a:r>
          </a:p>
          <a:p>
            <a:pPr lvl="1">
              <a:lnSpc>
                <a:spcPct val="80000"/>
              </a:lnSpc>
            </a:pPr>
            <a:r>
              <a:rPr lang="en-GB" sz="2000" dirty="0" smtClean="0">
                <a:cs typeface="Arial" pitchFamily="34" charset="0"/>
              </a:rPr>
              <a:t>Rel-15</a:t>
            </a:r>
            <a:r>
              <a:rPr lang="en-GB" sz="2000" dirty="0">
                <a:cs typeface="Arial" pitchFamily="34" charset="0"/>
              </a:rPr>
              <a:t>	=	</a:t>
            </a:r>
            <a:r>
              <a:rPr lang="en-GB" sz="2000" dirty="0" smtClean="0">
                <a:cs typeface="Arial" pitchFamily="34" charset="0"/>
              </a:rPr>
              <a:t>345</a:t>
            </a:r>
          </a:p>
          <a:p>
            <a:pPr lvl="1">
              <a:lnSpc>
                <a:spcPct val="80000"/>
              </a:lnSpc>
            </a:pPr>
            <a:endParaRPr lang="en-GB" sz="2000" dirty="0" smtClean="0">
              <a:cs typeface="Arial" pitchFamily="34" charset="0"/>
            </a:endParaRPr>
          </a:p>
          <a:p>
            <a:pPr lvl="1">
              <a:lnSpc>
                <a:spcPct val="80000"/>
              </a:lnSpc>
            </a:pPr>
            <a:r>
              <a:rPr lang="en-GB" sz="2000" dirty="0" smtClean="0">
                <a:cs typeface="Arial" pitchFamily="34" charset="0"/>
              </a:rPr>
              <a:t>No mirror CRs are included in these figures</a:t>
            </a:r>
          </a:p>
          <a:p>
            <a:pPr lvl="1">
              <a:lnSpc>
                <a:spcPct val="80000"/>
              </a:lnSpc>
            </a:pPr>
            <a:r>
              <a:rPr lang="en-GB" sz="2000" dirty="0" smtClean="0">
                <a:cs typeface="Arial" pitchFamily="34" charset="0"/>
              </a:rPr>
              <a:t>Rel-8 to Rel-14 CRs are under FASMO acceptance, i.e. CRs that solve Frequent and Serious </a:t>
            </a:r>
            <a:r>
              <a:rPr lang="en-GB" sz="2000" dirty="0" err="1" smtClean="0">
                <a:cs typeface="Arial" pitchFamily="34" charset="0"/>
              </a:rPr>
              <a:t>Mis</a:t>
            </a:r>
            <a:r>
              <a:rPr lang="en-GB" sz="2000" dirty="0" smtClean="0">
                <a:cs typeface="Arial" pitchFamily="34" charset="0"/>
              </a:rPr>
              <a:t>-operation Only are accepted.</a:t>
            </a:r>
          </a:p>
          <a:p>
            <a:pPr lvl="2">
              <a:lnSpc>
                <a:spcPct val="80000"/>
              </a:lnSpc>
            </a:pPr>
            <a:r>
              <a:rPr lang="en-GB" sz="1600" dirty="0" smtClean="0">
                <a:cs typeface="Arial" pitchFamily="34" charset="0"/>
              </a:rPr>
              <a:t>Careful check of the “Consequences if not approved” even for Rel-14 CRs</a:t>
            </a:r>
            <a:endParaRPr lang="en-US" altLang="de-DE" sz="2400" dirty="0" smtClean="0">
              <a:cs typeface="Arial" pitchFamily="34"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457200" y="390524"/>
            <a:ext cx="6834188" cy="695325"/>
          </a:xfrm>
        </p:spPr>
        <p:txBody>
          <a:bodyPr/>
          <a:lstStyle/>
          <a:p>
            <a:r>
              <a:rPr lang="nb-NO" altLang="de-DE" dirty="0" smtClean="0">
                <a:latin typeface="Arial" charset="0"/>
                <a:cs typeface="Arial" charset="0"/>
              </a:rPr>
              <a:t>CRs for </a:t>
            </a:r>
            <a:r>
              <a:rPr lang="de-DE" altLang="de-DE" dirty="0" smtClean="0">
                <a:latin typeface="Arial" charset="0"/>
                <a:cs typeface="Arial" charset="0"/>
              </a:rPr>
              <a:t>C</a:t>
            </a:r>
            <a:r>
              <a:rPr lang="nb-NO" altLang="de-DE" dirty="0" smtClean="0">
                <a:latin typeface="Arial" charset="0"/>
                <a:cs typeface="Arial" charset="0"/>
              </a:rPr>
              <a:t>onditional </a:t>
            </a:r>
            <a:r>
              <a:rPr lang="de-DE" altLang="de-DE" dirty="0" smtClean="0">
                <a:latin typeface="Arial" charset="0"/>
                <a:cs typeface="Arial" charset="0"/>
              </a:rPr>
              <a:t>A</a:t>
            </a:r>
            <a:r>
              <a:rPr lang="nb-NO" altLang="de-DE" dirty="0" smtClean="0">
                <a:latin typeface="Arial" charset="0"/>
                <a:cs typeface="Arial" charset="0"/>
              </a:rPr>
              <a:t>pproval (CT</a:t>
            </a:r>
            <a:r>
              <a:rPr lang="de-DE" altLang="de-DE" dirty="0" smtClean="0">
                <a:latin typeface="Arial" charset="0"/>
                <a:cs typeface="Arial" charset="0"/>
              </a:rPr>
              <a:t>4</a:t>
            </a:r>
            <a:r>
              <a:rPr lang="nb-NO" altLang="de-DE" dirty="0" smtClean="0">
                <a:latin typeface="Arial" charset="0"/>
                <a:cs typeface="Arial" charset="0"/>
              </a:rPr>
              <a:t>)</a:t>
            </a:r>
            <a:endParaRPr lang="en-US" altLang="de-DE" dirty="0"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10" name="Table 9"/>
          <p:cNvGraphicFramePr>
            <a:graphicFrameLocks noGrp="1"/>
          </p:cNvGraphicFramePr>
          <p:nvPr>
            <p:extLst>
              <p:ext uri="{D42A27DB-BD31-4B8C-83A1-F6EECF244321}">
                <p14:modId xmlns:p14="http://schemas.microsoft.com/office/powerpoint/2010/main" val="3822471830"/>
              </p:ext>
            </p:extLst>
          </p:nvPr>
        </p:nvGraphicFramePr>
        <p:xfrm>
          <a:off x="726131" y="1580225"/>
          <a:ext cx="7691738" cy="3559414"/>
        </p:xfrm>
        <a:graphic>
          <a:graphicData uri="http://schemas.openxmlformats.org/drawingml/2006/table">
            <a:tbl>
              <a:tblPr/>
              <a:tblGrid>
                <a:gridCol w="760056"/>
                <a:gridCol w="741780"/>
                <a:gridCol w="617671"/>
                <a:gridCol w="445827"/>
                <a:gridCol w="1925310"/>
                <a:gridCol w="710548"/>
                <a:gridCol w="1378999"/>
                <a:gridCol w="1111547"/>
              </a:tblGrid>
              <a:tr h="301841">
                <a:tc>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n-GB" sz="1200" b="1" dirty="0" err="1" smtClean="0">
                          <a:solidFill>
                            <a:srgbClr val="000000"/>
                          </a:solidFill>
                          <a:latin typeface="Arial"/>
                          <a:ea typeface="Batang"/>
                          <a:cs typeface="Arial"/>
                        </a:rPr>
                        <a:t>Tdoc</a:t>
                      </a:r>
                      <a:endParaRPr lang="en-GB" sz="1200" dirty="0" smtClean="0">
                        <a:latin typeface="Arial"/>
                        <a:ea typeface="Times New Roman"/>
                        <a:cs typeface="Times New Roman"/>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n-GB" sz="1200" b="1" dirty="0" smtClean="0">
                          <a:latin typeface="Arial"/>
                          <a:ea typeface="Times New Roman"/>
                          <a:cs typeface="Times New Roman"/>
                        </a:rPr>
                        <a:t>TS</a:t>
                      </a: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200" b="1" dirty="0" smtClean="0">
                          <a:latin typeface="Arial" pitchFamily="34" charset="0"/>
                          <a:ea typeface="Calibri"/>
                          <a:cs typeface="Arial" pitchFamily="34" charset="0"/>
                        </a:rPr>
                        <a:t>CR</a:t>
                      </a:r>
                      <a:endParaRPr lang="en-GB" sz="12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200" b="1" dirty="0" smtClean="0">
                          <a:latin typeface="Arial" pitchFamily="34" charset="0"/>
                          <a:ea typeface="Calibri"/>
                          <a:cs typeface="Arial" pitchFamily="34" charset="0"/>
                        </a:rPr>
                        <a:t>Rev</a:t>
                      </a:r>
                      <a:endParaRPr lang="en-GB" sz="12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200" b="1" dirty="0">
                          <a:latin typeface="Arial" pitchFamily="34" charset="0"/>
                          <a:ea typeface="Calibri"/>
                          <a:cs typeface="Arial" pitchFamily="34" charset="0"/>
                        </a:rPr>
                        <a:t>Title</a:t>
                      </a:r>
                      <a:endParaRPr lang="en-GB" sz="12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200" b="1" dirty="0">
                          <a:latin typeface="Arial" pitchFamily="34" charset="0"/>
                          <a:ea typeface="Calibri"/>
                          <a:cs typeface="Arial" pitchFamily="34" charset="0"/>
                        </a:rPr>
                        <a:t>TD#</a:t>
                      </a:r>
                      <a:endParaRPr lang="en-GB" sz="12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200" b="1" dirty="0" smtClean="0">
                          <a:latin typeface="Arial" pitchFamily="34" charset="0"/>
                          <a:ea typeface="Calibri"/>
                          <a:cs typeface="Arial" pitchFamily="34" charset="0"/>
                        </a:rPr>
                        <a:t>Other Affected Specs</a:t>
                      </a:r>
                      <a:endParaRPr lang="en-GB" sz="12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200" b="1" dirty="0" smtClean="0">
                          <a:latin typeface="Arial" pitchFamily="34" charset="0"/>
                          <a:ea typeface="Calibri"/>
                          <a:cs typeface="Arial" pitchFamily="34" charset="0"/>
                        </a:rPr>
                        <a:t>Affected</a:t>
                      </a:r>
                      <a:r>
                        <a:rPr lang="en-GB" sz="1200" b="1" baseline="0" dirty="0" smtClean="0">
                          <a:latin typeface="Arial" pitchFamily="34" charset="0"/>
                          <a:ea typeface="Calibri"/>
                          <a:cs typeface="Arial" pitchFamily="34" charset="0"/>
                        </a:rPr>
                        <a:t> </a:t>
                      </a:r>
                      <a:r>
                        <a:rPr lang="en-GB" sz="1200" b="1" dirty="0" smtClean="0">
                          <a:latin typeface="Arial" pitchFamily="34" charset="0"/>
                          <a:ea typeface="Calibri"/>
                          <a:cs typeface="Arial" pitchFamily="34" charset="0"/>
                        </a:rPr>
                        <a:t>WG</a:t>
                      </a:r>
                      <a:endParaRPr lang="en-GB" sz="12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288000">
                <a:tc>
                  <a:txBody>
                    <a:bodyPr/>
                    <a:lstStyle/>
                    <a:p>
                      <a:pPr>
                        <a:lnSpc>
                          <a:spcPct val="107000"/>
                        </a:lnSpc>
                        <a:spcAft>
                          <a:spcPts val="800"/>
                        </a:spcAft>
                      </a:pPr>
                      <a:r>
                        <a:rPr lang="en-GB" sz="800" dirty="0">
                          <a:effectLst/>
                          <a:latin typeface="Arial"/>
                          <a:ea typeface="Calibri"/>
                          <a:cs typeface="Times New Roman"/>
                        </a:rPr>
                        <a:t>CP-182079</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29.244</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0153</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Application detection report when the PFDs are removed</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C4-186609</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23.214-0067</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SA2</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288000">
                <a:tc>
                  <a:txBody>
                    <a:bodyPr/>
                    <a:lstStyle/>
                    <a:p>
                      <a:pPr>
                        <a:lnSpc>
                          <a:spcPct val="107000"/>
                        </a:lnSpc>
                        <a:spcAft>
                          <a:spcPts val="800"/>
                        </a:spcAft>
                      </a:pPr>
                      <a:r>
                        <a:rPr lang="en-GB" sz="800">
                          <a:effectLst/>
                          <a:latin typeface="Arial"/>
                          <a:ea typeface="Calibri"/>
                          <a:cs typeface="Times New Roman"/>
                        </a:rPr>
                        <a:t>CP-182079</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29.244</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0154</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2</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Application detection report when the PFDs are removed</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C4-186610</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23.214-0068 23.501-0485</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SA2</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288000">
                <a:tc>
                  <a:txBody>
                    <a:bodyPr/>
                    <a:lstStyle/>
                    <a:p>
                      <a:pPr>
                        <a:lnSpc>
                          <a:spcPct val="107000"/>
                        </a:lnSpc>
                        <a:spcAft>
                          <a:spcPts val="800"/>
                        </a:spcAft>
                      </a:pPr>
                      <a:r>
                        <a:rPr lang="en-GB" sz="800" dirty="0">
                          <a:effectLst/>
                          <a:latin typeface="Arial"/>
                          <a:ea typeface="Calibri"/>
                          <a:cs typeface="Times New Roman"/>
                        </a:rPr>
                        <a:t>CP-182072</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29.272</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0769</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1</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Subscribed PTW length</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C4-186489</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23.401-3445</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SA2</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288000">
                <a:tc>
                  <a:txBody>
                    <a:bodyPr/>
                    <a:lstStyle/>
                    <a:p>
                      <a:pPr>
                        <a:lnSpc>
                          <a:spcPct val="107000"/>
                        </a:lnSpc>
                        <a:spcAft>
                          <a:spcPts val="800"/>
                        </a:spcAft>
                      </a:pPr>
                      <a:r>
                        <a:rPr lang="en-GB" sz="800">
                          <a:effectLst/>
                          <a:latin typeface="Arial"/>
                          <a:ea typeface="Calibri"/>
                          <a:cs typeface="Times New Roman"/>
                        </a:rPr>
                        <a:t>CP-182084</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29.272</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0773</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Access Restrictions</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C4-186103</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23.502-0525</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SA2</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288000">
                <a:tc>
                  <a:txBody>
                    <a:bodyPr/>
                    <a:lstStyle/>
                    <a:p>
                      <a:pPr>
                        <a:lnSpc>
                          <a:spcPct val="107000"/>
                        </a:lnSpc>
                        <a:spcAft>
                          <a:spcPts val="800"/>
                        </a:spcAft>
                      </a:pPr>
                      <a:r>
                        <a:rPr lang="en-GB" sz="800">
                          <a:effectLst/>
                          <a:latin typeface="Arial"/>
                          <a:ea typeface="Calibri"/>
                          <a:cs typeface="Times New Roman"/>
                        </a:rPr>
                        <a:t>CP-182055</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29.502</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0032</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1</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User Location Timestamp</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C4-186381</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23.502-0532 29.571-0032</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SA2</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288000">
                <a:tc>
                  <a:txBody>
                    <a:bodyPr/>
                    <a:lstStyle/>
                    <a:p>
                      <a:pPr>
                        <a:lnSpc>
                          <a:spcPct val="107000"/>
                        </a:lnSpc>
                        <a:spcAft>
                          <a:spcPts val="800"/>
                        </a:spcAft>
                      </a:pPr>
                      <a:r>
                        <a:rPr lang="en-GB" sz="800">
                          <a:effectLst/>
                          <a:latin typeface="Arial"/>
                          <a:ea typeface="Calibri"/>
                          <a:cs typeface="Times New Roman"/>
                        </a:rPr>
                        <a:t>CP-182056</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29.503</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0046</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BackUp AMF Info</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C4-186555</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23.502-0594</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SA2</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288000">
                <a:tc>
                  <a:txBody>
                    <a:bodyPr/>
                    <a:lstStyle/>
                    <a:p>
                      <a:pPr>
                        <a:lnSpc>
                          <a:spcPct val="107000"/>
                        </a:lnSpc>
                        <a:spcAft>
                          <a:spcPts val="800"/>
                        </a:spcAft>
                      </a:pPr>
                      <a:r>
                        <a:rPr lang="en-GB" sz="800">
                          <a:effectLst/>
                          <a:latin typeface="Arial"/>
                          <a:ea typeface="Calibri"/>
                          <a:cs typeface="Times New Roman"/>
                        </a:rPr>
                        <a:t>CP-182056</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29.503</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0047</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Interworking with EPS indication</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C4-186556</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23.502-0585</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SA2</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288000">
                <a:tc>
                  <a:txBody>
                    <a:bodyPr/>
                    <a:lstStyle/>
                    <a:p>
                      <a:pPr>
                        <a:lnSpc>
                          <a:spcPct val="107000"/>
                        </a:lnSpc>
                        <a:spcAft>
                          <a:spcPts val="800"/>
                        </a:spcAft>
                      </a:pPr>
                      <a:r>
                        <a:rPr lang="en-GB" sz="800">
                          <a:effectLst/>
                          <a:latin typeface="Arial"/>
                          <a:ea typeface="Calibri"/>
                          <a:cs typeface="Times New Roman"/>
                        </a:rPr>
                        <a:t>CP-182058</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29.509</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0004</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4</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SoRProtection Service Description</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C4-186407</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23.501-0536</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SA2</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288000">
                <a:tc>
                  <a:txBody>
                    <a:bodyPr/>
                    <a:lstStyle/>
                    <a:p>
                      <a:pPr>
                        <a:lnSpc>
                          <a:spcPct val="107000"/>
                        </a:lnSpc>
                        <a:spcAft>
                          <a:spcPts val="800"/>
                        </a:spcAft>
                      </a:pPr>
                      <a:r>
                        <a:rPr lang="en-GB" sz="800">
                          <a:effectLst/>
                          <a:latin typeface="Arial"/>
                          <a:ea typeface="Calibri"/>
                          <a:cs typeface="Times New Roman"/>
                        </a:rPr>
                        <a:t>CP-182068</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29.509</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0014</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5G Trace for AUSF</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C4-186334</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23.501-0474</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SA2</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288000">
                <a:tc>
                  <a:txBody>
                    <a:bodyPr/>
                    <a:lstStyle/>
                    <a:p>
                      <a:pPr>
                        <a:lnSpc>
                          <a:spcPct val="107000"/>
                        </a:lnSpc>
                        <a:spcAft>
                          <a:spcPts val="800"/>
                        </a:spcAft>
                      </a:pPr>
                      <a:r>
                        <a:rPr lang="en-GB" sz="800">
                          <a:effectLst/>
                          <a:latin typeface="Arial"/>
                          <a:ea typeface="Calibri"/>
                          <a:cs typeface="Times New Roman"/>
                        </a:rPr>
                        <a:t>CP-182062</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29.518</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0032</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3</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N1N2MessageTransfer and Notify for PCF</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C4-186591</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23.502-0612</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SA2</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288000">
                <a:tc>
                  <a:txBody>
                    <a:bodyPr/>
                    <a:lstStyle/>
                    <a:p>
                      <a:pPr>
                        <a:lnSpc>
                          <a:spcPct val="107000"/>
                        </a:lnSpc>
                        <a:spcAft>
                          <a:spcPts val="800"/>
                        </a:spcAft>
                      </a:pPr>
                      <a:r>
                        <a:rPr lang="en-GB" sz="800">
                          <a:effectLst/>
                          <a:latin typeface="Arial"/>
                          <a:ea typeface="Calibri"/>
                          <a:cs typeface="Times New Roman"/>
                        </a:rPr>
                        <a:t>CP-182064</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29.540</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0007</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BackUp AMF Info</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C4-186570</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23.502-0594</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SA2</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bl>
          </a:graphicData>
        </a:graphic>
      </p:graphicFrame>
      <p:sp>
        <p:nvSpPr>
          <p:cNvPr id="2" name="ZoneTexte 1"/>
          <p:cNvSpPr txBox="1"/>
          <p:nvPr/>
        </p:nvSpPr>
        <p:spPr>
          <a:xfrm>
            <a:off x="614363" y="5457074"/>
            <a:ext cx="1066800" cy="246221"/>
          </a:xfrm>
          <a:prstGeom prst="rect">
            <a:avLst/>
          </a:prstGeom>
          <a:solidFill>
            <a:schemeClr val="tx2">
              <a:lumMod val="20000"/>
              <a:lumOff val="80000"/>
            </a:schemeClr>
          </a:solidFill>
          <a:ln>
            <a:solidFill>
              <a:schemeClr val="tx1"/>
            </a:solidFill>
          </a:ln>
        </p:spPr>
        <p:txBody>
          <a:bodyPr wrap="square" rtlCol="0">
            <a:spAutoFit/>
          </a:bodyPr>
          <a:lstStyle/>
          <a:p>
            <a:r>
              <a:rPr lang="fr-FR" dirty="0" smtClean="0"/>
              <a:t>SA</a:t>
            </a:r>
            <a:endParaRPr lang="fr-FR" dirty="0"/>
          </a:p>
        </p:txBody>
      </p:sp>
      <p:sp>
        <p:nvSpPr>
          <p:cNvPr id="11" name="ZoneTexte 10"/>
          <p:cNvSpPr txBox="1"/>
          <p:nvPr/>
        </p:nvSpPr>
        <p:spPr>
          <a:xfrm>
            <a:off x="614363" y="5738537"/>
            <a:ext cx="1066800" cy="246221"/>
          </a:xfrm>
          <a:prstGeom prst="rect">
            <a:avLst/>
          </a:prstGeom>
          <a:solidFill>
            <a:schemeClr val="accent2">
              <a:lumMod val="20000"/>
              <a:lumOff val="80000"/>
            </a:schemeClr>
          </a:solidFill>
          <a:ln>
            <a:solidFill>
              <a:schemeClr val="tx1"/>
            </a:solidFill>
          </a:ln>
        </p:spPr>
        <p:txBody>
          <a:bodyPr wrap="square" rtlCol="0">
            <a:spAutoFit/>
          </a:bodyPr>
          <a:lstStyle/>
          <a:p>
            <a:r>
              <a:rPr lang="fr-FR" dirty="0" smtClean="0"/>
              <a:t>RAN</a:t>
            </a:r>
            <a:endParaRPr lang="fr-FR" dirty="0"/>
          </a:p>
        </p:txBody>
      </p:sp>
      <p:sp>
        <p:nvSpPr>
          <p:cNvPr id="12" name="ZoneTexte 11"/>
          <p:cNvSpPr txBox="1"/>
          <p:nvPr/>
        </p:nvSpPr>
        <p:spPr>
          <a:xfrm>
            <a:off x="614363" y="6043482"/>
            <a:ext cx="1066800" cy="246221"/>
          </a:xfrm>
          <a:prstGeom prst="rect">
            <a:avLst/>
          </a:prstGeom>
          <a:solidFill>
            <a:srgbClr val="FFC000"/>
          </a:solidFill>
          <a:ln>
            <a:solidFill>
              <a:schemeClr val="tx1"/>
            </a:solidFill>
          </a:ln>
        </p:spPr>
        <p:txBody>
          <a:bodyPr wrap="square" rtlCol="0">
            <a:spAutoFit/>
          </a:bodyPr>
          <a:lstStyle/>
          <a:p>
            <a:r>
              <a:rPr lang="fr-FR" dirty="0" smtClean="0"/>
              <a:t>CT</a:t>
            </a:r>
            <a:endParaRPr lang="fr-F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CRs Overview</a:t>
            </a:r>
            <a:endParaRPr lang="en-GB" dirty="0" smtClean="0">
              <a:latin typeface="Arial" charset="0"/>
              <a:cs typeface="Arial" charset="0"/>
            </a:endParaRPr>
          </a:p>
        </p:txBody>
      </p:sp>
      <p:sp>
        <p:nvSpPr>
          <p:cNvPr id="39939" name="Rectangle 3"/>
          <p:cNvSpPr>
            <a:spLocks noGrp="1"/>
          </p:cNvSpPr>
          <p:nvPr>
            <p:ph type="body" idx="1"/>
          </p:nvPr>
        </p:nvSpPr>
        <p:spPr>
          <a:xfrm>
            <a:off x="392439" y="1067987"/>
            <a:ext cx="8567737" cy="4940088"/>
          </a:xfrm>
        </p:spPr>
        <p:txBody>
          <a:bodyPr/>
          <a:lstStyle/>
          <a:p>
            <a:pPr>
              <a:lnSpc>
                <a:spcPct val="90000"/>
              </a:lnSpc>
              <a:defRPr/>
            </a:pPr>
            <a:r>
              <a:rPr lang="en-GB" altLang="de-DE" sz="2400" dirty="0" smtClean="0">
                <a:cs typeface="Arial" charset="0"/>
              </a:rPr>
              <a:t>Rel-15 </a:t>
            </a:r>
            <a:r>
              <a:rPr lang="en-GB" altLang="de-DE" sz="2400" dirty="0">
                <a:cs typeface="Arial" charset="0"/>
              </a:rPr>
              <a:t>CRs (Category B, </a:t>
            </a:r>
            <a:r>
              <a:rPr lang="en-GB" altLang="de-DE" sz="2400" dirty="0" smtClean="0">
                <a:cs typeface="Arial" charset="0"/>
              </a:rPr>
              <a:t>C, F)</a:t>
            </a:r>
            <a:endParaRPr lang="en-GB" altLang="de-DE" sz="2000" dirty="0">
              <a:cs typeface="Arial" charset="0"/>
            </a:endParaRPr>
          </a:p>
          <a:p>
            <a:pPr lvl="1">
              <a:lnSpc>
                <a:spcPct val="90000"/>
              </a:lnSpc>
              <a:defRPr/>
            </a:pPr>
            <a:r>
              <a:rPr lang="en-GB" altLang="de-DE" sz="1800" dirty="0" smtClean="0">
                <a:cs typeface="Arial" charset="0"/>
              </a:rPr>
              <a:t>345 agreed CRs</a:t>
            </a:r>
          </a:p>
          <a:p>
            <a:pPr lvl="2">
              <a:lnSpc>
                <a:spcPct val="90000"/>
              </a:lnSpc>
              <a:defRPr/>
            </a:pPr>
            <a:r>
              <a:rPr lang="en-GB" altLang="de-DE" sz="1400" dirty="0" smtClean="0">
                <a:cs typeface="Arial" charset="0"/>
              </a:rPr>
              <a:t>Correction of the new 5GC specs</a:t>
            </a:r>
          </a:p>
          <a:p>
            <a:pPr lvl="2">
              <a:lnSpc>
                <a:spcPct val="90000"/>
              </a:lnSpc>
              <a:defRPr/>
            </a:pPr>
            <a:r>
              <a:rPr lang="en-GB" altLang="de-DE" sz="1400" dirty="0" smtClean="0">
                <a:cs typeface="Arial" charset="0"/>
              </a:rPr>
              <a:t>Specifications impacted by 5GS (TS 23.003, </a:t>
            </a:r>
            <a:r>
              <a:rPr lang="en-GB" altLang="de-DE" sz="1400" dirty="0" err="1" smtClean="0">
                <a:cs typeface="Arial" charset="0"/>
              </a:rPr>
              <a:t>Sx</a:t>
            </a:r>
            <a:r>
              <a:rPr lang="en-GB" altLang="de-DE" sz="1400" dirty="0" smtClean="0">
                <a:cs typeface="Arial" charset="0"/>
              </a:rPr>
              <a:t>, GTP)</a:t>
            </a:r>
          </a:p>
          <a:p>
            <a:pPr lvl="2">
              <a:lnSpc>
                <a:spcPct val="90000"/>
              </a:lnSpc>
              <a:defRPr/>
            </a:pPr>
            <a:r>
              <a:rPr lang="en-GB" sz="1400" dirty="0" smtClean="0">
                <a:cs typeface="Arial" charset="0"/>
              </a:rPr>
              <a:t>Stage 2 alignment in EDCE5, NAPS, </a:t>
            </a:r>
            <a:r>
              <a:rPr lang="en-GB" sz="1400" dirty="0" err="1" smtClean="0">
                <a:cs typeface="Arial" charset="0"/>
              </a:rPr>
              <a:t>CIoT</a:t>
            </a:r>
            <a:r>
              <a:rPr lang="en-GB" sz="1400" dirty="0" smtClean="0">
                <a:cs typeface="Arial" charset="0"/>
              </a:rPr>
              <a:t>, GENCEF</a:t>
            </a:r>
            <a:endParaRPr lang="en-GB" altLang="de-DE" sz="1400" dirty="0" smtClean="0">
              <a:cs typeface="Arial" charset="0"/>
            </a:endParaRPr>
          </a:p>
          <a:p>
            <a:pPr lvl="2">
              <a:lnSpc>
                <a:spcPct val="90000"/>
              </a:lnSpc>
              <a:defRPr/>
            </a:pPr>
            <a:r>
              <a:rPr lang="fr-FR" altLang="de-DE" sz="1400" dirty="0" err="1" smtClean="0">
                <a:cs typeface="Arial" charset="0"/>
              </a:rPr>
              <a:t>Some</a:t>
            </a:r>
            <a:r>
              <a:rPr lang="fr-FR" altLang="de-DE" sz="1400" dirty="0" smtClean="0">
                <a:cs typeface="Arial" charset="0"/>
              </a:rPr>
              <a:t> TEI15 clarifications/corrections</a:t>
            </a:r>
            <a:endParaRPr lang="en-GB" altLang="de-DE" sz="1400" dirty="0">
              <a:cs typeface="Arial" charset="0"/>
            </a:endParaRPr>
          </a:p>
          <a:p>
            <a:pPr lvl="1">
              <a:lnSpc>
                <a:spcPct val="90000"/>
              </a:lnSpc>
              <a:defRPr/>
            </a:pPr>
            <a:endParaRPr lang="en-GB" altLang="de-DE" sz="1800" dirty="0">
              <a:cs typeface="Arial" charset="0"/>
            </a:endParaRPr>
          </a:p>
          <a:p>
            <a:pPr>
              <a:lnSpc>
                <a:spcPct val="80000"/>
              </a:lnSpc>
              <a:defRPr/>
            </a:pPr>
            <a:r>
              <a:rPr lang="en-GB" sz="2400" dirty="0">
                <a:cs typeface="Arial" pitchFamily="34" charset="0"/>
              </a:rPr>
              <a:t>Rel-14 CRs (Category </a:t>
            </a:r>
            <a:r>
              <a:rPr lang="en-GB" altLang="de-DE" sz="2400" dirty="0" smtClean="0">
                <a:cs typeface="Arial" charset="0"/>
              </a:rPr>
              <a:t>F</a:t>
            </a:r>
            <a:r>
              <a:rPr lang="en-GB" sz="2400" dirty="0" smtClean="0">
                <a:cs typeface="Arial" pitchFamily="34" charset="0"/>
              </a:rPr>
              <a:t>)</a:t>
            </a:r>
          </a:p>
          <a:p>
            <a:pPr lvl="1">
              <a:lnSpc>
                <a:spcPct val="80000"/>
              </a:lnSpc>
              <a:defRPr/>
            </a:pPr>
            <a:r>
              <a:rPr lang="en-US" sz="1800" dirty="0" smtClean="0">
                <a:cs typeface="Arial" pitchFamily="34" charset="0"/>
              </a:rPr>
              <a:t>17 agreed CRs</a:t>
            </a:r>
          </a:p>
          <a:p>
            <a:pPr lvl="2">
              <a:lnSpc>
                <a:spcPct val="80000"/>
              </a:lnSpc>
              <a:defRPr/>
            </a:pPr>
            <a:r>
              <a:rPr lang="en-US" sz="1400" dirty="0" smtClean="0">
                <a:cs typeface="Arial" pitchFamily="34" charset="0"/>
              </a:rPr>
              <a:t>14 CRs on CUPS</a:t>
            </a:r>
          </a:p>
          <a:p>
            <a:pPr lvl="2">
              <a:lnSpc>
                <a:spcPct val="80000"/>
              </a:lnSpc>
              <a:defRPr/>
            </a:pPr>
            <a:r>
              <a:rPr lang="en-US" sz="1400" dirty="0" smtClean="0">
                <a:cs typeface="Arial" pitchFamily="34" charset="0"/>
              </a:rPr>
              <a:t>2 CRs on </a:t>
            </a:r>
            <a:r>
              <a:rPr lang="en-US" sz="1400" dirty="0" err="1" smtClean="0">
                <a:cs typeface="Arial" pitchFamily="34" charset="0"/>
              </a:rPr>
              <a:t>eDRX</a:t>
            </a:r>
            <a:r>
              <a:rPr lang="en-US" sz="1400" dirty="0" smtClean="0">
                <a:cs typeface="Arial" pitchFamily="34" charset="0"/>
              </a:rPr>
              <a:t>/S6A</a:t>
            </a:r>
          </a:p>
          <a:p>
            <a:pPr lvl="2">
              <a:lnSpc>
                <a:spcPct val="80000"/>
              </a:lnSpc>
              <a:defRPr/>
            </a:pPr>
            <a:r>
              <a:rPr lang="en-US" sz="1400" dirty="0" smtClean="0">
                <a:cs typeface="Arial" pitchFamily="34" charset="0"/>
              </a:rPr>
              <a:t>1 CR on </a:t>
            </a:r>
            <a:r>
              <a:rPr lang="en-US" sz="1400" dirty="0" err="1" smtClean="0">
                <a:cs typeface="Arial" pitchFamily="34" charset="0"/>
              </a:rPr>
              <a:t>MCVideo</a:t>
            </a:r>
            <a:endParaRPr lang="en-US" sz="1400" dirty="0" smtClean="0">
              <a:cs typeface="Arial" pitchFamily="34" charset="0"/>
            </a:endParaRPr>
          </a:p>
          <a:p>
            <a:pPr marL="0" indent="0">
              <a:lnSpc>
                <a:spcPct val="80000"/>
              </a:lnSpc>
              <a:buNone/>
              <a:defRPr/>
            </a:pPr>
            <a:endParaRPr lang="en-GB" sz="2000" dirty="0" smtClean="0">
              <a:cs typeface="Arial" pitchFamily="34" charset="0"/>
            </a:endParaRPr>
          </a:p>
          <a:p>
            <a:pPr marL="914400" lvl="2" indent="0">
              <a:lnSpc>
                <a:spcPct val="80000"/>
              </a:lnSpc>
              <a:buNone/>
              <a:defRPr/>
            </a:pPr>
            <a:endParaRPr lang="en-GB" altLang="de-DE" sz="1800" dirty="0">
              <a:cs typeface="Arial" charset="0"/>
            </a:endParaRPr>
          </a:p>
          <a:p>
            <a:pPr marL="0" indent="0">
              <a:lnSpc>
                <a:spcPct val="80000"/>
              </a:lnSpc>
              <a:buNone/>
              <a:defRPr/>
            </a:pPr>
            <a:endParaRPr lang="en-GB" sz="2000" dirty="0">
              <a:cs typeface="Arial" pitchFamily="34" charset="0"/>
            </a:endParaRPr>
          </a:p>
          <a:p>
            <a:pPr marL="0" indent="0">
              <a:lnSpc>
                <a:spcPct val="80000"/>
              </a:lnSpc>
              <a:buNone/>
              <a:defRPr/>
            </a:pPr>
            <a:endParaRPr lang="en-GB" altLang="ko-KR" sz="2000" dirty="0" smtClean="0">
              <a:ea typeface="굴림" pitchFamily="34" charset="-127"/>
              <a:cs typeface="Arial" pitchFamily="34" charset="0"/>
            </a:endParaRPr>
          </a:p>
          <a:p>
            <a:pPr>
              <a:lnSpc>
                <a:spcPct val="80000"/>
              </a:lnSpc>
              <a:buFontTx/>
              <a:buNone/>
              <a:defRPr/>
            </a:pPr>
            <a:endParaRPr lang="en-GB" sz="2000" dirty="0" smtClean="0">
              <a:cs typeface="Arial" pitchFamily="34" charset="0"/>
            </a:endParaRPr>
          </a:p>
        </p:txBody>
      </p:sp>
    </p:spTree>
    <p:extLst>
      <p:ext uri="{BB962C8B-B14F-4D97-AF65-F5344CB8AC3E}">
        <p14:creationId xmlns:p14="http://schemas.microsoft.com/office/powerpoint/2010/main" val="31814601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a:xfrm>
            <a:off x="609600" y="381000"/>
            <a:ext cx="7772400" cy="800100"/>
          </a:xfrm>
        </p:spPr>
        <p:txBody>
          <a:bodyPr/>
          <a:lstStyle/>
          <a:p>
            <a:r>
              <a:rPr lang="en-US" altLang="de-DE" dirty="0" smtClean="0">
                <a:latin typeface="Arial" charset="0"/>
                <a:cs typeface="Arial" charset="0"/>
              </a:rPr>
              <a:t>Acknowledgements</a:t>
            </a:r>
            <a:endParaRPr lang="en-US" altLang="de-DE" sz="2000" dirty="0" smtClean="0">
              <a:latin typeface="Arial" charset="0"/>
              <a:cs typeface="Arial" charset="0"/>
            </a:endParaRPr>
          </a:p>
        </p:txBody>
      </p:sp>
      <p:sp>
        <p:nvSpPr>
          <p:cNvPr id="49155" name="Rectangle 3"/>
          <p:cNvSpPr>
            <a:spLocks noGrp="1" noChangeArrowheads="1"/>
          </p:cNvSpPr>
          <p:nvPr>
            <p:ph type="body" idx="1"/>
          </p:nvPr>
        </p:nvSpPr>
        <p:spPr>
          <a:xfrm>
            <a:off x="215900" y="1034357"/>
            <a:ext cx="8686800" cy="4830763"/>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altLang="ja-JP" sz="3200" dirty="0" smtClean="0">
                <a:ea typeface="MS PGothic" pitchFamily="34" charset="-128"/>
                <a:cs typeface="Arial" pitchFamily="34" charset="0"/>
              </a:rPr>
              <a:t>The Chairman wants to:</a:t>
            </a:r>
          </a:p>
          <a:p>
            <a:pPr lvl="1"/>
            <a:r>
              <a:rPr lang="en-GB" altLang="ja-JP" dirty="0" smtClean="0">
                <a:ea typeface="MS PGothic" pitchFamily="34" charset="-128"/>
                <a:cs typeface="Arial" pitchFamily="34" charset="0"/>
              </a:rPr>
              <a:t>Thank CT4 delegates for the completion of the work on the 5GS related specs </a:t>
            </a:r>
          </a:p>
          <a:p>
            <a:pPr lvl="1"/>
            <a:r>
              <a:rPr lang="en-GB" altLang="ja-JP" dirty="0" smtClean="0">
                <a:ea typeface="MS PGothic" pitchFamily="34" charset="-128"/>
                <a:cs typeface="Arial" pitchFamily="34" charset="0"/>
              </a:rPr>
              <a:t>Thank Susana for the coordination and the joint sessions on 5GS work between CT3 and CT4 </a:t>
            </a:r>
          </a:p>
          <a:p>
            <a:pPr lvl="1"/>
            <a:r>
              <a:rPr lang="en-GB" altLang="ja-JP" dirty="0" smtClean="0">
                <a:ea typeface="MS PGothic" pitchFamily="34" charset="-128"/>
                <a:cs typeface="Arial" pitchFamily="34" charset="0"/>
              </a:rPr>
              <a:t>Thank WI and spec rapporteurs for their priceless coordination work and the pre-editing work of the 5GC specs</a:t>
            </a:r>
          </a:p>
          <a:p>
            <a:pPr lvl="1"/>
            <a:r>
              <a:rPr lang="en-GB" altLang="ja-JP" dirty="0" smtClean="0">
                <a:ea typeface="MS PGothic" pitchFamily="34" charset="-128"/>
                <a:cs typeface="Arial" pitchFamily="34" charset="0"/>
              </a:rPr>
              <a:t>Thank Peter Schmitt and Yvette Koza for their help in CT4 management </a:t>
            </a:r>
          </a:p>
          <a:p>
            <a:pPr lvl="1"/>
            <a:r>
              <a:rPr lang="en-GB" altLang="ja-JP" dirty="0">
                <a:ea typeface="MS PGothic" pitchFamily="34" charset="-128"/>
                <a:cs typeface="Arial" pitchFamily="34" charset="0"/>
              </a:rPr>
              <a:t>T</a:t>
            </a:r>
            <a:r>
              <a:rPr lang="en-GB" altLang="ja-JP" dirty="0" smtClean="0">
                <a:ea typeface="MS PGothic" pitchFamily="34" charset="-128"/>
                <a:cs typeface="Arial" pitchFamily="34" charset="0"/>
              </a:rPr>
              <a:t>hank Kimmo for just being Kimmo (which means a lot)</a:t>
            </a:r>
          </a:p>
          <a:p>
            <a:pPr lvl="1"/>
            <a:r>
              <a:rPr lang="en-GB" altLang="ja-JP" dirty="0" smtClean="0">
                <a:ea typeface="MS PGothic" pitchFamily="34" charset="-128"/>
                <a:cs typeface="Arial" pitchFamily="34" charset="0"/>
              </a:rPr>
              <a:t>Thank the ETSI and NAF of our meeting locations (Sophia-Antipolis and West Palm Beach) and ETSI support for IT facilities. </a:t>
            </a:r>
            <a:endParaRPr lang="en-US" altLang="ja-JP" dirty="0" smtClean="0">
              <a:ea typeface="MS PGothic" pitchFamily="34" charset="-128"/>
              <a:cs typeface="Arial" pitchFamily="34" charset="0"/>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5"/>
          <p:cNvSpPr>
            <a:spLocks noGrp="1"/>
          </p:cNvSpPr>
          <p:nvPr>
            <p:ph type="sldNum" sz="quarter" idx="4294967295"/>
          </p:nvPr>
        </p:nvSpPr>
        <p:spPr bwMode="auto">
          <a:xfrm>
            <a:off x="8599488" y="5753100"/>
            <a:ext cx="395287" cy="222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0" hangingPunct="0">
              <a:spcBef>
                <a:spcPct val="0"/>
              </a:spcBef>
              <a:buFontTx/>
              <a:buNone/>
            </a:pPr>
            <a:fld id="{C5E5204D-AAEA-45D2-8F14-5356C2D33F0F}" type="slidenum">
              <a:rPr lang="en-GB" altLang="de-DE" sz="1100">
                <a:solidFill>
                  <a:schemeClr val="bg1"/>
                </a:solidFill>
                <a:latin typeface="Arial" charset="0"/>
              </a:rPr>
              <a:pPr eaLnBrk="0" hangingPunct="0">
                <a:spcBef>
                  <a:spcPct val="0"/>
                </a:spcBef>
                <a:buFontTx/>
                <a:buNone/>
              </a:pPr>
              <a:t>27</a:t>
            </a:fld>
            <a:endParaRPr lang="en-GB" altLang="de-DE" sz="1100">
              <a:solidFill>
                <a:schemeClr val="bg1"/>
              </a:solidFill>
              <a:latin typeface="Arial" charset="0"/>
            </a:endParaRPr>
          </a:p>
        </p:txBody>
      </p:sp>
      <p:pic>
        <p:nvPicPr>
          <p:cNvPr id="30723" name="Picture 8" descr="webpag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0800000" flipH="1" flipV="1">
            <a:off x="2614613" y="2716213"/>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Title 1"/>
          <p:cNvSpPr>
            <a:spLocks noGrp="1"/>
          </p:cNvSpPr>
          <p:nvPr>
            <p:ph type="title" idx="4294967295"/>
          </p:nvPr>
        </p:nvSpPr>
        <p:spPr>
          <a:xfrm>
            <a:off x="2033588" y="242888"/>
            <a:ext cx="5232400" cy="1143000"/>
          </a:xfrm>
        </p:spPr>
        <p:txBody>
          <a:bodyPr/>
          <a:lstStyle/>
          <a:p>
            <a:r>
              <a:rPr lang="en-GB" altLang="de-DE" sz="4400" smtClean="0"/>
              <a:t>Thank  You</a:t>
            </a:r>
          </a:p>
        </p:txBody>
      </p:sp>
      <p:sp>
        <p:nvSpPr>
          <p:cNvPr id="30725" name="Rectangle 11"/>
          <p:cNvSpPr>
            <a:spLocks noChangeArrowheads="1"/>
          </p:cNvSpPr>
          <p:nvPr/>
        </p:nvSpPr>
        <p:spPr bwMode="auto">
          <a:xfrm>
            <a:off x="4494213" y="16383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gn="ctr">
              <a:spcBef>
                <a:spcPct val="0"/>
              </a:spcBef>
              <a:buFontTx/>
              <a:buNone/>
            </a:pPr>
            <a:endParaRPr lang="de-DE" altLang="de-DE" sz="1800"/>
          </a:p>
        </p:txBody>
      </p:sp>
      <p:sp>
        <p:nvSpPr>
          <p:cNvPr id="37895" name="Rectangle 11"/>
          <p:cNvSpPr>
            <a:spLocks noChangeArrowheads="1"/>
          </p:cNvSpPr>
          <p:nvPr/>
        </p:nvSpPr>
        <p:spPr bwMode="auto">
          <a:xfrm>
            <a:off x="3179763" y="1404938"/>
            <a:ext cx="2767012" cy="954107"/>
          </a:xfrm>
          <a:prstGeom prst="rect">
            <a:avLst/>
          </a:prstGeom>
          <a:noFill/>
          <a:ln w="9525">
            <a:noFill/>
            <a:miter lim="800000"/>
            <a:headEnd/>
            <a:tailEnd/>
          </a:ln>
        </p:spPr>
        <p:txBody>
          <a:bodyPr>
            <a:spAutoFit/>
          </a:bodyPr>
          <a:lstStyle/>
          <a:p>
            <a:pPr algn="ctr">
              <a:defRPr/>
            </a:pPr>
            <a:r>
              <a:rPr lang="fi-FI" sz="2800" b="1" dirty="0" smtClean="0">
                <a:cs typeface="Arial" charset="0"/>
              </a:rPr>
              <a:t>Lionel Morand</a:t>
            </a:r>
            <a:endParaRPr lang="fi-FI" sz="2800" b="1" dirty="0">
              <a:cs typeface="Arial" charset="0"/>
            </a:endParaRPr>
          </a:p>
          <a:p>
            <a:pPr algn="ctr">
              <a:defRPr/>
            </a:pPr>
            <a:r>
              <a:rPr lang="fi-FI" sz="1400" dirty="0">
                <a:cs typeface="Arial" charset="0"/>
              </a:rPr>
              <a:t>3GPP TSG CT </a:t>
            </a:r>
            <a:r>
              <a:rPr lang="fi-FI" sz="1400" dirty="0" smtClean="0">
                <a:cs typeface="Arial" charset="0"/>
              </a:rPr>
              <a:t>WG4 chairman</a:t>
            </a:r>
            <a:endParaRPr lang="fi-FI" sz="1400" dirty="0">
              <a:cs typeface="Arial" charset="0"/>
            </a:endParaRPr>
          </a:p>
          <a:p>
            <a:pPr algn="ctr">
              <a:defRPr/>
            </a:pPr>
            <a:r>
              <a:rPr lang="fi-FI" sz="1400" dirty="0" smtClean="0">
                <a:solidFill>
                  <a:schemeClr val="tx1">
                    <a:lumMod val="50000"/>
                    <a:lumOff val="50000"/>
                  </a:schemeClr>
                </a:solidFill>
                <a:cs typeface="Arial" charset="0"/>
              </a:rPr>
              <a:t>lionel.morand@orange.com</a:t>
            </a:r>
            <a:endParaRPr lang="en-US" sz="1400" dirty="0">
              <a:solidFill>
                <a:schemeClr val="tx1">
                  <a:lumMod val="50000"/>
                  <a:lumOff val="50000"/>
                </a:schemeClr>
              </a:solidFill>
              <a:cs typeface="Arial" charset="0"/>
            </a:endParaRPr>
          </a:p>
        </p:txBody>
      </p:sp>
    </p:spTree>
    <p:extLst>
      <p:ext uri="{BB962C8B-B14F-4D97-AF65-F5344CB8AC3E}">
        <p14:creationId xmlns:p14="http://schemas.microsoft.com/office/powerpoint/2010/main" val="772103690"/>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457200" y="274638"/>
            <a:ext cx="683418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a:solidFill>
                  <a:srgbClr val="FF0000"/>
                </a:solidFill>
                <a:latin typeface="Arial" pitchFamily="34" charset="0"/>
                <a:cs typeface="Arial" pitchFamily="34" charset="0"/>
              </a:rPr>
              <a:t>TSG CT WG</a:t>
            </a:r>
            <a:r>
              <a:rPr lang="de-DE" altLang="de-DE" sz="3200" dirty="0">
                <a:solidFill>
                  <a:srgbClr val="FF0000"/>
                </a:solidFill>
                <a:latin typeface="Arial" pitchFamily="34" charset="0"/>
                <a:cs typeface="Arial" pitchFamily="34" charset="0"/>
              </a:rPr>
              <a:t>4</a:t>
            </a:r>
            <a:r>
              <a:rPr lang="en-US" altLang="de-DE" sz="3200" dirty="0">
                <a:solidFill>
                  <a:srgbClr val="FF0000"/>
                </a:solidFill>
                <a:latin typeface="Arial" pitchFamily="34" charset="0"/>
                <a:cs typeface="Arial" pitchFamily="34" charset="0"/>
              </a:rPr>
              <a:t> Statistics</a:t>
            </a:r>
          </a:p>
        </p:txBody>
      </p:sp>
      <p:sp>
        <p:nvSpPr>
          <p:cNvPr id="17411" name="Rectangle 3"/>
          <p:cNvSpPr>
            <a:spLocks noChangeArrowheads="1"/>
          </p:cNvSpPr>
          <p:nvPr/>
        </p:nvSpPr>
        <p:spPr bwMode="auto">
          <a:xfrm>
            <a:off x="258762" y="832652"/>
            <a:ext cx="8433975" cy="555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lnSpc>
                <a:spcPct val="90000"/>
              </a:lnSpc>
              <a:spcBef>
                <a:spcPct val="20000"/>
              </a:spcBef>
              <a:buFontTx/>
              <a:buBlip>
                <a:blip r:embed="rId2"/>
              </a:buBlip>
              <a:defRPr/>
            </a:pPr>
            <a:r>
              <a:rPr lang="en-US" altLang="de-DE" sz="2800" dirty="0">
                <a:latin typeface="+mn-lt"/>
                <a:cs typeface="Arial" pitchFamily="34" charset="0"/>
              </a:rPr>
              <a:t> </a:t>
            </a:r>
            <a:r>
              <a:rPr lang="en-US" altLang="de-DE" sz="2000" dirty="0">
                <a:latin typeface="+mn-lt"/>
                <a:cs typeface="Arial" pitchFamily="34" charset="0"/>
              </a:rPr>
              <a:t>TSG CT WG</a:t>
            </a:r>
            <a:r>
              <a:rPr lang="de-DE" altLang="de-DE" sz="2000" dirty="0">
                <a:latin typeface="+mn-lt"/>
                <a:cs typeface="Arial" pitchFamily="34" charset="0"/>
              </a:rPr>
              <a:t>4</a:t>
            </a:r>
            <a:r>
              <a:rPr lang="en-US" altLang="de-DE" sz="2000" dirty="0">
                <a:latin typeface="+mn-lt"/>
                <a:cs typeface="Arial" pitchFamily="34" charset="0"/>
              </a:rPr>
              <a:t> statistics</a:t>
            </a:r>
            <a:r>
              <a:rPr lang="en-US" altLang="de-DE" sz="2000" dirty="0" smtClean="0">
                <a:latin typeface="+mn-lt"/>
                <a:cs typeface="Arial" pitchFamily="34" charset="0"/>
              </a:rPr>
              <a:t>:</a:t>
            </a:r>
            <a:endParaRPr lang="en-US" altLang="de-DE" sz="2000" dirty="0">
              <a:latin typeface="+mn-lt"/>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000" dirty="0" smtClean="0">
                <a:solidFill>
                  <a:srgbClr val="FF0000"/>
                </a:solidFill>
                <a:latin typeface="+mn-lt"/>
                <a:cs typeface="Arial" pitchFamily="34" charset="0"/>
              </a:rPr>
              <a:t>379 (364 BCF + 15 A) </a:t>
            </a:r>
            <a:r>
              <a:rPr lang="en-US" altLang="de-DE" sz="2000" dirty="0" smtClean="0">
                <a:latin typeface="+mn-lt"/>
                <a:cs typeface="Arial" pitchFamily="34" charset="0"/>
              </a:rPr>
              <a:t>Change </a:t>
            </a:r>
            <a:r>
              <a:rPr lang="en-US" altLang="de-DE" sz="2000" dirty="0">
                <a:latin typeface="+mn-lt"/>
                <a:cs typeface="Arial" pitchFamily="34" charset="0"/>
              </a:rPr>
              <a:t>Requests </a:t>
            </a:r>
            <a:r>
              <a:rPr lang="en-US" altLang="de-DE" sz="2000" dirty="0" smtClean="0">
                <a:latin typeface="+mn-lt"/>
                <a:cs typeface="Arial" pitchFamily="34" charset="0"/>
              </a:rPr>
              <a:t>agreed, mainly 5GS_Ph1-CT</a:t>
            </a:r>
          </a:p>
          <a:p>
            <a:pPr marL="742950" lvl="1" indent="-285750" eaLnBrk="1" hangingPunct="1">
              <a:lnSpc>
                <a:spcPct val="90000"/>
              </a:lnSpc>
              <a:spcBef>
                <a:spcPct val="20000"/>
              </a:spcBef>
              <a:buClr>
                <a:srgbClr val="C00000"/>
              </a:buClr>
              <a:buFont typeface="Arial" charset="0"/>
              <a:buChar char="•"/>
              <a:defRPr/>
            </a:pPr>
            <a:r>
              <a:rPr lang="en-US" altLang="de-DE" sz="2000" dirty="0" smtClean="0">
                <a:solidFill>
                  <a:srgbClr val="FF0000"/>
                </a:solidFill>
                <a:latin typeface="+mn-lt"/>
                <a:cs typeface="Arial" pitchFamily="34" charset="0"/>
              </a:rPr>
              <a:t>36 </a:t>
            </a:r>
            <a:r>
              <a:rPr lang="en-US" altLang="de-DE" sz="2000" dirty="0" err="1" smtClean="0">
                <a:latin typeface="+mn-lt"/>
                <a:cs typeface="Arial" pitchFamily="34" charset="0"/>
              </a:rPr>
              <a:t>pCRs</a:t>
            </a:r>
            <a:r>
              <a:rPr lang="en-US" altLang="de-DE" sz="2000" dirty="0" smtClean="0">
                <a:latin typeface="+mn-lt"/>
                <a:cs typeface="Arial" pitchFamily="34" charset="0"/>
              </a:rPr>
              <a:t> agreed on 5GS Restoration, N32  and FS on QUIC, UPPS</a:t>
            </a:r>
            <a:endParaRPr lang="nb-NO" altLang="de-DE" sz="2000" dirty="0">
              <a:latin typeface="+mn-lt"/>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000" dirty="0" smtClean="0">
                <a:latin typeface="+mn-lt"/>
                <a:cs typeface="Arial" pitchFamily="34" charset="0"/>
              </a:rPr>
              <a:t>Work </a:t>
            </a:r>
            <a:r>
              <a:rPr lang="nb-NO" altLang="de-DE" sz="2000" dirty="0">
                <a:latin typeface="+mn-lt"/>
                <a:cs typeface="Arial" pitchFamily="34" charset="0"/>
              </a:rPr>
              <a:t>Items / Study Items </a:t>
            </a:r>
            <a:r>
              <a:rPr lang="nb-NO" altLang="de-DE" sz="2000" dirty="0" smtClean="0">
                <a:latin typeface="+mn-lt"/>
                <a:cs typeface="Arial" pitchFamily="34" charset="0"/>
              </a:rPr>
              <a:t>agreed</a:t>
            </a:r>
          </a:p>
          <a:p>
            <a:pPr marL="1200150" lvl="2" indent="-285750" eaLnBrk="1" hangingPunct="1">
              <a:lnSpc>
                <a:spcPct val="90000"/>
              </a:lnSpc>
              <a:spcBef>
                <a:spcPct val="20000"/>
              </a:spcBef>
              <a:buClr>
                <a:srgbClr val="C00000"/>
              </a:buClr>
              <a:buFont typeface="Arial" charset="0"/>
              <a:buChar char="•"/>
              <a:defRPr/>
            </a:pPr>
            <a:r>
              <a:rPr lang="nb-NO" altLang="de-DE" sz="2000" dirty="0" smtClean="0">
                <a:solidFill>
                  <a:srgbClr val="FF0000"/>
                </a:solidFill>
                <a:latin typeface="+mn-lt"/>
                <a:cs typeface="Arial" pitchFamily="34" charset="0"/>
              </a:rPr>
              <a:t>0 </a:t>
            </a:r>
            <a:r>
              <a:rPr lang="nb-NO" altLang="de-DE" sz="2000" dirty="0" smtClean="0">
                <a:latin typeface="+mn-lt"/>
                <a:cs typeface="Arial" pitchFamily="34" charset="0"/>
              </a:rPr>
              <a:t>new Study Item and</a:t>
            </a:r>
          </a:p>
          <a:p>
            <a:pPr marL="742950" lvl="1" indent="-285750" eaLnBrk="1" hangingPunct="1">
              <a:lnSpc>
                <a:spcPct val="90000"/>
              </a:lnSpc>
              <a:spcBef>
                <a:spcPct val="20000"/>
              </a:spcBef>
              <a:buClr>
                <a:srgbClr val="C00000"/>
              </a:buClr>
              <a:buFont typeface="Arial" charset="0"/>
              <a:buChar char="•"/>
              <a:defRPr/>
            </a:pPr>
            <a:r>
              <a:rPr lang="nb-NO" altLang="de-DE" sz="2000" dirty="0" smtClean="0">
                <a:latin typeface="+mn-lt"/>
                <a:cs typeface="Arial" pitchFamily="34" charset="0"/>
              </a:rPr>
              <a:t>Work </a:t>
            </a:r>
            <a:r>
              <a:rPr lang="nb-NO" altLang="de-DE" sz="2000" dirty="0">
                <a:latin typeface="+mn-lt"/>
                <a:cs typeface="Arial" pitchFamily="34" charset="0"/>
              </a:rPr>
              <a:t>Items / Study Items </a:t>
            </a:r>
            <a:r>
              <a:rPr lang="nb-NO" altLang="de-DE" sz="2000" dirty="0" smtClean="0">
                <a:latin typeface="+mn-lt"/>
                <a:cs typeface="Arial" pitchFamily="34" charset="0"/>
              </a:rPr>
              <a:t>endorsed</a:t>
            </a:r>
          </a:p>
          <a:p>
            <a:pPr marL="1257300" lvl="2" indent="-342900" eaLnBrk="1" hangingPunct="1">
              <a:lnSpc>
                <a:spcPct val="90000"/>
              </a:lnSpc>
              <a:spcBef>
                <a:spcPct val="20000"/>
              </a:spcBef>
              <a:buClr>
                <a:srgbClr val="FF0000"/>
              </a:buClr>
              <a:buFont typeface="Arial" pitchFamily="34" charset="0"/>
              <a:buChar char="•"/>
              <a:defRPr/>
            </a:pPr>
            <a:r>
              <a:rPr lang="nb-NO" altLang="de-DE" sz="2000" dirty="0">
                <a:solidFill>
                  <a:srgbClr val="FF0000"/>
                </a:solidFill>
                <a:latin typeface="+mn-lt"/>
                <a:cs typeface="Arial" pitchFamily="34" charset="0"/>
              </a:rPr>
              <a:t>0</a:t>
            </a:r>
            <a:r>
              <a:rPr lang="nb-NO" altLang="de-DE" sz="2000" dirty="0" smtClean="0">
                <a:solidFill>
                  <a:srgbClr val="FF0000"/>
                </a:solidFill>
                <a:latin typeface="+mn-lt"/>
                <a:cs typeface="Arial" pitchFamily="34" charset="0"/>
              </a:rPr>
              <a:t> </a:t>
            </a:r>
            <a:r>
              <a:rPr lang="nb-NO" altLang="de-DE" sz="2000" dirty="0">
                <a:latin typeface="+mn-lt"/>
                <a:cs typeface="Arial" pitchFamily="34" charset="0"/>
              </a:rPr>
              <a:t>new </a:t>
            </a:r>
            <a:r>
              <a:rPr lang="nb-NO" altLang="de-DE" sz="2000" dirty="0" smtClean="0">
                <a:latin typeface="+mn-lt"/>
                <a:cs typeface="Arial" pitchFamily="34" charset="0"/>
              </a:rPr>
              <a:t>Work Item, </a:t>
            </a:r>
            <a:r>
              <a:rPr lang="nb-NO" altLang="de-DE" sz="2000" dirty="0" smtClean="0">
                <a:solidFill>
                  <a:srgbClr val="FF0000"/>
                </a:solidFill>
                <a:latin typeface="+mn-lt"/>
                <a:cs typeface="Arial" pitchFamily="34" charset="0"/>
              </a:rPr>
              <a:t>1 </a:t>
            </a:r>
            <a:r>
              <a:rPr lang="nb-NO" altLang="de-DE" sz="2000" dirty="0">
                <a:latin typeface="+mn-lt"/>
                <a:cs typeface="Arial" pitchFamily="34" charset="0"/>
              </a:rPr>
              <a:t>revised Work </a:t>
            </a:r>
            <a:r>
              <a:rPr lang="nb-NO" altLang="de-DE" sz="2000" dirty="0" smtClean="0">
                <a:latin typeface="+mn-lt"/>
                <a:cs typeface="Arial" pitchFamily="34" charset="0"/>
              </a:rPr>
              <a:t>Item (5GS_Ph1-CT) </a:t>
            </a:r>
            <a:r>
              <a:rPr lang="nb-NO" altLang="de-DE" sz="2000" dirty="0" smtClean="0">
                <a:latin typeface="+mn-lt"/>
                <a:cs typeface="Arial" pitchFamily="34" charset="0"/>
              </a:rPr>
              <a:t>and </a:t>
            </a:r>
            <a:r>
              <a:rPr lang="nb-NO" altLang="de-DE" sz="2000" dirty="0" smtClean="0">
                <a:solidFill>
                  <a:srgbClr val="FF0000"/>
                </a:solidFill>
                <a:latin typeface="+mn-lt"/>
                <a:cs typeface="Arial" pitchFamily="34" charset="0"/>
              </a:rPr>
              <a:t>1</a:t>
            </a:r>
            <a:r>
              <a:rPr lang="nb-NO" altLang="de-DE" sz="2000" dirty="0" smtClean="0">
                <a:latin typeface="+mn-lt"/>
                <a:cs typeface="Arial" pitchFamily="34" charset="0"/>
              </a:rPr>
              <a:t> </a:t>
            </a:r>
            <a:r>
              <a:rPr lang="nb-NO" altLang="de-DE" sz="2000" dirty="0" smtClean="0">
                <a:latin typeface="+mn-lt"/>
                <a:cs typeface="Arial" pitchFamily="34" charset="0"/>
              </a:rPr>
              <a:t>revised SID (FS_UPPS) </a:t>
            </a:r>
          </a:p>
          <a:p>
            <a:pPr marL="742950" lvl="1" indent="-285750" eaLnBrk="1" hangingPunct="1">
              <a:lnSpc>
                <a:spcPct val="90000"/>
              </a:lnSpc>
              <a:spcBef>
                <a:spcPct val="20000"/>
              </a:spcBef>
              <a:buClr>
                <a:srgbClr val="C00000"/>
              </a:buClr>
              <a:buFont typeface="Arial" charset="0"/>
              <a:buChar char="•"/>
              <a:defRPr/>
            </a:pPr>
            <a:r>
              <a:rPr lang="de-DE" altLang="de-DE" sz="2000" dirty="0" smtClean="0">
                <a:latin typeface="+mn-lt"/>
                <a:cs typeface="Arial" pitchFamily="34" charset="0"/>
              </a:rPr>
              <a:t>TS/TRs</a:t>
            </a:r>
            <a:r>
              <a:rPr lang="nb-NO" altLang="de-DE" sz="2000" dirty="0" smtClean="0">
                <a:latin typeface="+mn-lt"/>
                <a:cs typeface="Arial" pitchFamily="34" charset="0"/>
              </a:rPr>
              <a:t> sent for information and approval</a:t>
            </a:r>
          </a:p>
          <a:p>
            <a:pPr marL="1200150" lvl="2" indent="-285750" eaLnBrk="1" hangingPunct="1">
              <a:lnSpc>
                <a:spcPct val="90000"/>
              </a:lnSpc>
              <a:spcBef>
                <a:spcPct val="20000"/>
              </a:spcBef>
              <a:buClr>
                <a:srgbClr val="C00000"/>
              </a:buClr>
              <a:buFont typeface="Arial" charset="0"/>
              <a:buChar char="•"/>
              <a:defRPr/>
            </a:pPr>
            <a:r>
              <a:rPr lang="nb-NO" altLang="de-DE" sz="1800" dirty="0" smtClean="0">
                <a:solidFill>
                  <a:srgbClr val="FF0000"/>
                </a:solidFill>
                <a:latin typeface="+mn-lt"/>
                <a:cs typeface="Arial" pitchFamily="34" charset="0"/>
              </a:rPr>
              <a:t>2</a:t>
            </a:r>
            <a:r>
              <a:rPr lang="nb-NO" altLang="de-DE" sz="1800" dirty="0" smtClean="0">
                <a:latin typeface="+mn-lt"/>
                <a:cs typeface="Arial" pitchFamily="34" charset="0"/>
              </a:rPr>
              <a:t> TS </a:t>
            </a:r>
            <a:r>
              <a:rPr lang="fr-FR" altLang="de-DE" sz="1800" dirty="0" smtClean="0">
                <a:latin typeface="+mn-lt"/>
                <a:cs typeface="Arial" pitchFamily="34" charset="0"/>
              </a:rPr>
              <a:t>sent for information and </a:t>
            </a:r>
            <a:r>
              <a:rPr lang="fr-FR" altLang="de-DE" sz="1800" dirty="0" err="1" smtClean="0">
                <a:latin typeface="+mn-lt"/>
                <a:cs typeface="Arial" pitchFamily="34" charset="0"/>
              </a:rPr>
              <a:t>approval</a:t>
            </a:r>
            <a:endParaRPr lang="en-US" altLang="de-DE" sz="1800" dirty="0">
              <a:latin typeface="+mn-lt"/>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000" dirty="0" smtClean="0">
                <a:latin typeface="+mn-lt"/>
                <a:cs typeface="Arial" pitchFamily="34" charset="0"/>
              </a:rPr>
              <a:t>Participation:</a:t>
            </a:r>
          </a:p>
          <a:p>
            <a:pPr marL="1200150" lvl="2" indent="-285750" eaLnBrk="1" hangingPunct="1">
              <a:lnSpc>
                <a:spcPct val="90000"/>
              </a:lnSpc>
              <a:spcBef>
                <a:spcPct val="20000"/>
              </a:spcBef>
              <a:buClr>
                <a:srgbClr val="C00000"/>
              </a:buClr>
              <a:buFont typeface="Arial" charset="0"/>
              <a:buChar char="•"/>
              <a:defRPr/>
            </a:pPr>
            <a:r>
              <a:rPr lang="en-US" altLang="de-DE" sz="1800" dirty="0" smtClean="0">
                <a:latin typeface="+mn-lt"/>
                <a:cs typeface="Arial" pitchFamily="34" charset="0"/>
              </a:rPr>
              <a:t>CT4 #85-bis: </a:t>
            </a:r>
            <a:endParaRPr lang="en-US" altLang="de-DE" sz="1800" dirty="0">
              <a:latin typeface="+mn-lt"/>
              <a:cs typeface="Arial" pitchFamily="34" charset="0"/>
            </a:endParaRPr>
          </a:p>
          <a:p>
            <a:pPr marL="1657350" lvl="3" indent="-285750" eaLnBrk="1" hangingPunct="1">
              <a:lnSpc>
                <a:spcPct val="90000"/>
              </a:lnSpc>
              <a:spcBef>
                <a:spcPct val="20000"/>
              </a:spcBef>
              <a:buClr>
                <a:srgbClr val="C00000"/>
              </a:buClr>
              <a:buFont typeface="Arial" panose="020B0604020202020204" pitchFamily="34" charset="0"/>
              <a:buChar char="•"/>
              <a:defRPr/>
            </a:pPr>
            <a:r>
              <a:rPr lang="de-DE" altLang="de-DE" sz="1600" dirty="0" smtClean="0">
                <a:solidFill>
                  <a:srgbClr val="FF0000"/>
                </a:solidFill>
                <a:latin typeface="+mn-lt"/>
                <a:cs typeface="Arial" pitchFamily="34" charset="0"/>
              </a:rPr>
              <a:t>78</a:t>
            </a:r>
            <a:r>
              <a:rPr lang="de-DE" altLang="de-DE" sz="1600" dirty="0" smtClean="0">
                <a:latin typeface="+mn-lt"/>
                <a:cs typeface="Arial" pitchFamily="34" charset="0"/>
              </a:rPr>
              <a:t> </a:t>
            </a:r>
            <a:r>
              <a:rPr lang="en-US" altLang="de-DE" sz="1600" dirty="0" smtClean="0">
                <a:latin typeface="+mn-lt"/>
                <a:cs typeface="Arial" pitchFamily="34" charset="0"/>
              </a:rPr>
              <a:t>Registered Participants: </a:t>
            </a:r>
            <a:r>
              <a:rPr lang="en-US" altLang="de-DE" sz="1600" dirty="0" smtClean="0">
                <a:latin typeface="+mn-lt"/>
                <a:cs typeface="Arial" pitchFamily="34" charset="0"/>
                <a:hlinkClick r:id="rId3"/>
              </a:rPr>
              <a:t>CT4#85bis attendees List</a:t>
            </a:r>
            <a:endParaRPr lang="en-US" altLang="de-DE" sz="1600" dirty="0">
              <a:latin typeface="+mn-lt"/>
              <a:cs typeface="Arial" pitchFamily="34" charset="0"/>
            </a:endParaRPr>
          </a:p>
          <a:p>
            <a:pPr marL="1657350" lvl="3" indent="-285750" eaLnBrk="1" hangingPunct="1">
              <a:lnSpc>
                <a:spcPct val="90000"/>
              </a:lnSpc>
              <a:spcBef>
                <a:spcPct val="20000"/>
              </a:spcBef>
              <a:buClr>
                <a:srgbClr val="C00000"/>
              </a:buClr>
              <a:buFont typeface="Arial" panose="020B0604020202020204" pitchFamily="34" charset="0"/>
              <a:buChar char="•"/>
              <a:defRPr/>
            </a:pPr>
            <a:r>
              <a:rPr lang="en-US" altLang="de-DE" sz="1600" dirty="0" smtClean="0">
                <a:latin typeface="+mn-lt"/>
                <a:cs typeface="Arial" pitchFamily="34" charset="0"/>
              </a:rPr>
              <a:t>~</a:t>
            </a:r>
            <a:r>
              <a:rPr lang="en-US" altLang="de-DE" sz="1600" dirty="0" smtClean="0">
                <a:solidFill>
                  <a:srgbClr val="FF0000"/>
                </a:solidFill>
                <a:latin typeface="+mn-lt"/>
                <a:cs typeface="Arial" pitchFamily="34" charset="0"/>
              </a:rPr>
              <a:t>35</a:t>
            </a:r>
            <a:r>
              <a:rPr lang="en-US" altLang="de-DE" sz="1600" dirty="0" smtClean="0">
                <a:latin typeface="+mn-lt"/>
                <a:cs typeface="Arial" pitchFamily="34" charset="0"/>
              </a:rPr>
              <a:t> Attended Participants</a:t>
            </a:r>
            <a:endParaRPr lang="en-US" altLang="de-DE" sz="1600" dirty="0">
              <a:latin typeface="+mn-lt"/>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en-US" altLang="de-DE" sz="1800" dirty="0">
                <a:latin typeface="+mn-lt"/>
                <a:cs typeface="Arial" pitchFamily="34" charset="0"/>
              </a:rPr>
              <a:t>CT4 </a:t>
            </a:r>
            <a:r>
              <a:rPr lang="en-US" altLang="de-DE" sz="1800" dirty="0" smtClean="0">
                <a:latin typeface="+mn-lt"/>
                <a:cs typeface="Arial" pitchFamily="34" charset="0"/>
              </a:rPr>
              <a:t>#86: </a:t>
            </a:r>
            <a:endParaRPr lang="en-US" altLang="de-DE" sz="1800" dirty="0">
              <a:latin typeface="+mn-lt"/>
              <a:cs typeface="Arial" pitchFamily="34" charset="0"/>
            </a:endParaRPr>
          </a:p>
          <a:p>
            <a:pPr marL="1657350" lvl="3" indent="-285750" eaLnBrk="1" hangingPunct="1">
              <a:lnSpc>
                <a:spcPct val="90000"/>
              </a:lnSpc>
              <a:spcBef>
                <a:spcPct val="20000"/>
              </a:spcBef>
              <a:buClr>
                <a:srgbClr val="C00000"/>
              </a:buClr>
              <a:buFont typeface="Arial" charset="0"/>
              <a:buChar char="•"/>
              <a:defRPr/>
            </a:pPr>
            <a:r>
              <a:rPr lang="de-DE" altLang="de-DE" sz="1600" dirty="0" smtClean="0">
                <a:solidFill>
                  <a:srgbClr val="FF0000"/>
                </a:solidFill>
                <a:latin typeface="+mn-lt"/>
                <a:cs typeface="Arial" pitchFamily="34" charset="0"/>
              </a:rPr>
              <a:t>83 </a:t>
            </a:r>
            <a:r>
              <a:rPr lang="en-US" altLang="de-DE" sz="1600" dirty="0" smtClean="0">
                <a:latin typeface="+mn-lt"/>
                <a:cs typeface="Arial" pitchFamily="34" charset="0"/>
              </a:rPr>
              <a:t>Registered Participants</a:t>
            </a:r>
            <a:r>
              <a:rPr lang="en-US" altLang="de-DE" sz="1600" dirty="0">
                <a:latin typeface="+mn-lt"/>
                <a:cs typeface="Arial" pitchFamily="34" charset="0"/>
              </a:rPr>
              <a:t>: </a:t>
            </a:r>
            <a:r>
              <a:rPr lang="en-US" altLang="de-DE" sz="1600" dirty="0" smtClean="0">
                <a:latin typeface="+mn-lt"/>
                <a:cs typeface="Arial" pitchFamily="34" charset="0"/>
                <a:hlinkClick r:id="rId4"/>
              </a:rPr>
              <a:t>CT4#86 attendees List</a:t>
            </a:r>
            <a:r>
              <a:rPr lang="en-US" altLang="de-DE" sz="1600" dirty="0" smtClean="0">
                <a:latin typeface="+mn-lt"/>
                <a:cs typeface="Arial" pitchFamily="34" charset="0"/>
              </a:rPr>
              <a:t> </a:t>
            </a:r>
            <a:r>
              <a:rPr lang="en-GB" sz="1600" u="sng" dirty="0" smtClean="0">
                <a:latin typeface="+mn-lt"/>
              </a:rPr>
              <a:t> </a:t>
            </a:r>
            <a:endParaRPr lang="en-GB" sz="1600" u="sng" dirty="0">
              <a:latin typeface="+mn-lt"/>
            </a:endParaRPr>
          </a:p>
          <a:p>
            <a:pPr marL="1657350" lvl="3" indent="-285750" eaLnBrk="1" hangingPunct="1">
              <a:lnSpc>
                <a:spcPct val="90000"/>
              </a:lnSpc>
              <a:spcBef>
                <a:spcPct val="20000"/>
              </a:spcBef>
              <a:buClr>
                <a:srgbClr val="C00000"/>
              </a:buClr>
              <a:buFont typeface="Arial" panose="020B0604020202020204" pitchFamily="34" charset="0"/>
              <a:buChar char="•"/>
              <a:defRPr/>
            </a:pPr>
            <a:r>
              <a:rPr lang="en-US" altLang="de-DE" sz="1600" dirty="0" smtClean="0">
                <a:latin typeface="+mn-lt"/>
                <a:cs typeface="Arial" pitchFamily="34" charset="0"/>
              </a:rPr>
              <a:t>~</a:t>
            </a:r>
            <a:r>
              <a:rPr lang="en-US" altLang="de-DE" sz="1600" dirty="0" smtClean="0">
                <a:solidFill>
                  <a:srgbClr val="FF0000"/>
                </a:solidFill>
                <a:latin typeface="+mn-lt"/>
                <a:cs typeface="Arial" pitchFamily="34" charset="0"/>
              </a:rPr>
              <a:t>35</a:t>
            </a:r>
            <a:r>
              <a:rPr lang="en-US" altLang="de-DE" sz="1600" dirty="0" smtClean="0">
                <a:latin typeface="+mn-lt"/>
                <a:cs typeface="Arial" pitchFamily="34" charset="0"/>
              </a:rPr>
              <a:t> </a:t>
            </a:r>
            <a:r>
              <a:rPr lang="en-US" altLang="de-DE" sz="1600" dirty="0">
                <a:latin typeface="+mn-lt"/>
                <a:cs typeface="Arial" pitchFamily="34" charset="0"/>
              </a:rPr>
              <a:t>Attended Participants</a:t>
            </a:r>
          </a:p>
          <a:p>
            <a:pPr marL="742950" lvl="1" indent="-285750" eaLnBrk="1" hangingPunct="1">
              <a:lnSpc>
                <a:spcPct val="90000"/>
              </a:lnSpc>
              <a:spcBef>
                <a:spcPct val="20000"/>
              </a:spcBef>
              <a:buClr>
                <a:srgbClr val="C00000"/>
              </a:buClr>
              <a:buFont typeface="Arial" charset="0"/>
              <a:buChar char="•"/>
              <a:defRPr/>
            </a:pPr>
            <a:endParaRPr lang="en-US" altLang="de-DE" sz="2000" dirty="0">
              <a:latin typeface="+mn-lt"/>
              <a:cs typeface="Arial" pitchFamily="34" charset="0"/>
            </a:endParaRPr>
          </a:p>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mn-lt"/>
              <a:cs typeface="Arial" pitchFamily="34" charset="0"/>
            </a:endParaRPr>
          </a:p>
        </p:txBody>
      </p:sp>
      <p:sp>
        <p:nvSpPr>
          <p:cNvPr id="4" name="Rectangle 3"/>
          <p:cNvSpPr>
            <a:spLocks noChangeArrowheads="1"/>
          </p:cNvSpPr>
          <p:nvPr/>
        </p:nvSpPr>
        <p:spPr bwMode="auto">
          <a:xfrm>
            <a:off x="4821321" y="4761036"/>
            <a:ext cx="4180175" cy="172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CT4 Progress</a:t>
            </a:r>
            <a:endParaRPr lang="fr-FR" dirty="0"/>
          </a:p>
        </p:txBody>
      </p:sp>
      <p:sp>
        <p:nvSpPr>
          <p:cNvPr id="5" name="Rectangle 3"/>
          <p:cNvSpPr txBox="1">
            <a:spLocks noChangeArrowheads="1"/>
          </p:cNvSpPr>
          <p:nvPr/>
        </p:nvSpPr>
        <p:spPr bwMode="auto">
          <a:xfrm>
            <a:off x="366713" y="5916767"/>
            <a:ext cx="8686800" cy="503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342900" lvl="1" indent="-342900">
              <a:buClrTx/>
              <a:buFont typeface="Arial" charset="0"/>
              <a:buBlip>
                <a:blip r:embed="rId3"/>
              </a:buBlip>
              <a:defRPr/>
            </a:pPr>
            <a:r>
              <a:rPr lang="en-US" altLang="de-DE" sz="1400" dirty="0">
                <a:latin typeface="+mj-lt"/>
                <a:cs typeface="Arial" charset="0"/>
              </a:rPr>
              <a:t>The above table shows the progress for the approved </a:t>
            </a:r>
            <a:r>
              <a:rPr lang="en-US" altLang="de-DE" sz="1400" dirty="0" smtClean="0">
                <a:latin typeface="+mj-lt"/>
                <a:cs typeface="Arial" charset="0"/>
              </a:rPr>
              <a:t>Rel-16 and Rel-15 </a:t>
            </a:r>
            <a:r>
              <a:rPr lang="en-US" altLang="de-DE" sz="1400" dirty="0" err="1" smtClean="0">
                <a:latin typeface="+mj-lt"/>
                <a:cs typeface="Arial" charset="0"/>
              </a:rPr>
              <a:t>WIs</a:t>
            </a:r>
            <a:r>
              <a:rPr lang="en-US" altLang="de-DE" sz="1400" dirty="0" err="1">
                <a:latin typeface="+mj-lt"/>
                <a:cs typeface="Arial" charset="0"/>
              </a:rPr>
              <a:t>.</a:t>
            </a:r>
            <a:endParaRPr lang="en-US" altLang="de-DE" sz="1400" dirty="0">
              <a:latin typeface="+mj-lt"/>
              <a:cs typeface="Arial" charset="0"/>
            </a:endParaRPr>
          </a:p>
        </p:txBody>
      </p:sp>
      <p:graphicFrame>
        <p:nvGraphicFramePr>
          <p:cNvPr id="6" name="Objet 5"/>
          <p:cNvGraphicFramePr>
            <a:graphicFrameLocks noChangeAspect="1"/>
          </p:cNvGraphicFramePr>
          <p:nvPr>
            <p:extLst>
              <p:ext uri="{D42A27DB-BD31-4B8C-83A1-F6EECF244321}">
                <p14:modId xmlns:p14="http://schemas.microsoft.com/office/powerpoint/2010/main" val="217066305"/>
              </p:ext>
            </p:extLst>
          </p:nvPr>
        </p:nvGraphicFramePr>
        <p:xfrm>
          <a:off x="366713" y="4907117"/>
          <a:ext cx="3448050" cy="1009650"/>
        </p:xfrm>
        <a:graphic>
          <a:graphicData uri="http://schemas.openxmlformats.org/presentationml/2006/ole">
            <mc:AlternateContent xmlns:mc="http://schemas.openxmlformats.org/markup-compatibility/2006">
              <mc:Choice xmlns:v="urn:schemas-microsoft-com:vml" Requires="v">
                <p:oleObj spid="_x0000_s1253" name="Worksheet" r:id="rId4" imgW="3447955" imgH="1009552" progId="Excel.Sheet.12">
                  <p:embed/>
                </p:oleObj>
              </mc:Choice>
              <mc:Fallback>
                <p:oleObj name="Worksheet" r:id="rId4" imgW="3447955" imgH="1009552" progId="Excel.Sheet.12">
                  <p:embed/>
                  <p:pic>
                    <p:nvPicPr>
                      <p:cNvPr id="0" name=""/>
                      <p:cNvPicPr/>
                      <p:nvPr/>
                    </p:nvPicPr>
                    <p:blipFill>
                      <a:blip r:embed="rId5"/>
                      <a:stretch>
                        <a:fillRect/>
                      </a:stretch>
                    </p:blipFill>
                    <p:spPr>
                      <a:xfrm>
                        <a:off x="366713" y="4907117"/>
                        <a:ext cx="3448050" cy="1009650"/>
                      </a:xfrm>
                      <a:prstGeom prst="rect">
                        <a:avLst/>
                      </a:prstGeom>
                    </p:spPr>
                  </p:pic>
                </p:oleObj>
              </mc:Fallback>
            </mc:AlternateContent>
          </a:graphicData>
        </a:graphic>
      </p:graphicFrame>
      <p:pic>
        <p:nvPicPr>
          <p:cNvPr id="1230" name="Picture 20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0310" y="1106440"/>
            <a:ext cx="8657088" cy="3771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69693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Rel-15 Exception </a:t>
            </a:r>
            <a:r>
              <a:rPr lang="fr-FR" dirty="0" err="1" smtClean="0"/>
              <a:t>Sheets</a:t>
            </a:r>
            <a:endParaRPr lang="fr-FR" dirty="0"/>
          </a:p>
        </p:txBody>
      </p:sp>
      <p:sp>
        <p:nvSpPr>
          <p:cNvPr id="3" name="Espace réservé du contenu 2"/>
          <p:cNvSpPr>
            <a:spLocks noGrp="1"/>
          </p:cNvSpPr>
          <p:nvPr>
            <p:ph idx="1"/>
          </p:nvPr>
        </p:nvSpPr>
        <p:spPr/>
        <p:txBody>
          <a:bodyPr/>
          <a:lstStyle/>
          <a:p>
            <a:r>
              <a:rPr lang="en-GB" dirty="0" smtClean="0"/>
              <a:t>CT4 aspects of 5G System Phase 1 (CP-181112)</a:t>
            </a:r>
          </a:p>
          <a:p>
            <a:pPr lvl="1"/>
            <a:r>
              <a:rPr lang="en-US" dirty="0" smtClean="0"/>
              <a:t>Expected completion date: CT#81</a:t>
            </a:r>
          </a:p>
          <a:p>
            <a:pPr lvl="1"/>
            <a:r>
              <a:rPr lang="en-US" dirty="0" smtClean="0"/>
              <a:t>Output:</a:t>
            </a:r>
          </a:p>
          <a:p>
            <a:pPr lvl="2"/>
            <a:r>
              <a:rPr lang="en-US" dirty="0" smtClean="0">
                <a:solidFill>
                  <a:srgbClr val="FF0000"/>
                </a:solidFill>
              </a:rPr>
              <a:t>100%</a:t>
            </a:r>
            <a:r>
              <a:rPr lang="en-US" dirty="0" smtClean="0"/>
              <a:t> Completed except:</a:t>
            </a:r>
          </a:p>
          <a:p>
            <a:pPr lvl="3"/>
            <a:r>
              <a:rPr lang="en-US" dirty="0" smtClean="0"/>
              <a:t>Restoration Mechanism: </a:t>
            </a:r>
            <a:r>
              <a:rPr lang="en-US" dirty="0" smtClean="0">
                <a:solidFill>
                  <a:srgbClr val="FF0000"/>
                </a:solidFill>
              </a:rPr>
              <a:t>95%</a:t>
            </a:r>
          </a:p>
          <a:p>
            <a:pPr lvl="3"/>
            <a:r>
              <a:rPr lang="en-US" dirty="0" smtClean="0"/>
              <a:t>PLMN Interconnect (N32): </a:t>
            </a:r>
            <a:r>
              <a:rPr lang="en-US" dirty="0" smtClean="0">
                <a:solidFill>
                  <a:srgbClr val="FF0000"/>
                </a:solidFill>
              </a:rPr>
              <a:t>85%</a:t>
            </a:r>
          </a:p>
          <a:p>
            <a:pPr lvl="2"/>
            <a:endParaRPr lang="en-US" dirty="0" smtClean="0"/>
          </a:p>
          <a:p>
            <a:r>
              <a:rPr lang="en-GB" dirty="0" smtClean="0"/>
              <a:t>CT4 </a:t>
            </a:r>
            <a:r>
              <a:rPr lang="en-GB" dirty="0"/>
              <a:t>aspects of 5G Trace </a:t>
            </a:r>
            <a:r>
              <a:rPr lang="en-GB" dirty="0" smtClean="0"/>
              <a:t>management (CP-181114)</a:t>
            </a:r>
          </a:p>
          <a:p>
            <a:pPr lvl="1"/>
            <a:r>
              <a:rPr lang="en-US" dirty="0" smtClean="0"/>
              <a:t>Expected completion date: CT#81</a:t>
            </a:r>
          </a:p>
          <a:p>
            <a:pPr lvl="1"/>
            <a:r>
              <a:rPr lang="en-US" dirty="0" smtClean="0"/>
              <a:t>Output:</a:t>
            </a:r>
          </a:p>
          <a:p>
            <a:pPr lvl="2"/>
            <a:r>
              <a:rPr lang="en-US" dirty="0" smtClean="0">
                <a:solidFill>
                  <a:srgbClr val="FF0000"/>
                </a:solidFill>
              </a:rPr>
              <a:t>100%</a:t>
            </a:r>
            <a:r>
              <a:rPr lang="en-US" dirty="0" smtClean="0"/>
              <a:t> Completed</a:t>
            </a:r>
          </a:p>
          <a:p>
            <a:pPr lvl="1"/>
            <a:endParaRPr lang="en-US" dirty="0" smtClean="0"/>
          </a:p>
          <a:p>
            <a:pPr lvl="1"/>
            <a:endParaRPr lang="en-US" dirty="0"/>
          </a:p>
        </p:txBody>
      </p:sp>
    </p:spTree>
    <p:extLst>
      <p:ext uri="{BB962C8B-B14F-4D97-AF65-F5344CB8AC3E}">
        <p14:creationId xmlns:p14="http://schemas.microsoft.com/office/powerpoint/2010/main" val="24928638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159"/>
          <p:cNvSpPr>
            <a:spLocks noChangeArrowheads="1"/>
          </p:cNvSpPr>
          <p:nvPr/>
        </p:nvSpPr>
        <p:spPr bwMode="auto">
          <a:xfrm>
            <a:off x="49213" y="243205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62890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506663"/>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12" name="Rectangle 2"/>
          <p:cNvSpPr txBox="1">
            <a:spLocks/>
          </p:cNvSpPr>
          <p:nvPr/>
        </p:nvSpPr>
        <p:spPr bwMode="auto">
          <a:xfrm>
            <a:off x="656357" y="1139323"/>
            <a:ext cx="68341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fr-FR" altLang="de-DE" kern="0" dirty="0" err="1" smtClean="0">
                <a:latin typeface="Arial" charset="0"/>
                <a:cs typeface="Arial" charset="0"/>
              </a:rPr>
              <a:t>Agreed</a:t>
            </a:r>
            <a:r>
              <a:rPr lang="fr-FR" altLang="de-DE" kern="0" dirty="0" smtClean="0">
                <a:latin typeface="Arial" charset="0"/>
                <a:cs typeface="Arial" charset="0"/>
              </a:rPr>
              <a:t> </a:t>
            </a:r>
            <a:r>
              <a:rPr lang="fr-FR" altLang="de-DE" kern="0" dirty="0" err="1" smtClean="0">
                <a:latin typeface="Arial" charset="0"/>
                <a:cs typeface="Arial" charset="0"/>
              </a:rPr>
              <a:t>Revised</a:t>
            </a:r>
            <a:r>
              <a:rPr lang="fr-FR" altLang="de-DE" kern="0" dirty="0" smtClean="0">
                <a:latin typeface="Arial" charset="0"/>
                <a:cs typeface="Arial" charset="0"/>
              </a:rPr>
              <a:t> </a:t>
            </a:r>
            <a:r>
              <a:rPr lang="nb-NO" altLang="de-DE" kern="0" dirty="0" smtClean="0">
                <a:latin typeface="Arial" charset="0"/>
                <a:cs typeface="Arial" charset="0"/>
              </a:rPr>
              <a:t>SI</a:t>
            </a:r>
            <a:endParaRPr lang="en-US" altLang="de-DE" kern="0" dirty="0" smtClean="0">
              <a:latin typeface="Arial" charset="0"/>
              <a:cs typeface="Arial" charset="0"/>
            </a:endParaRPr>
          </a:p>
        </p:txBody>
      </p:sp>
      <p:graphicFrame>
        <p:nvGraphicFramePr>
          <p:cNvPr id="13" name="Table 10"/>
          <p:cNvGraphicFramePr>
            <a:graphicFrameLocks noGrp="1"/>
          </p:cNvGraphicFramePr>
          <p:nvPr>
            <p:extLst>
              <p:ext uri="{D42A27DB-BD31-4B8C-83A1-F6EECF244321}">
                <p14:modId xmlns:p14="http://schemas.microsoft.com/office/powerpoint/2010/main" val="3714553989"/>
              </p:ext>
            </p:extLst>
          </p:nvPr>
        </p:nvGraphicFramePr>
        <p:xfrm>
          <a:off x="247393" y="2043450"/>
          <a:ext cx="8675076" cy="926426"/>
        </p:xfrm>
        <a:graphic>
          <a:graphicData uri="http://schemas.openxmlformats.org/drawingml/2006/table">
            <a:tbl>
              <a:tblPr/>
              <a:tblGrid>
                <a:gridCol w="1005746"/>
                <a:gridCol w="3930555"/>
                <a:gridCol w="1187355"/>
                <a:gridCol w="2551420"/>
              </a:tblGrid>
              <a:tr h="499706">
                <a:tc>
                  <a:txBody>
                    <a:bodyPr/>
                    <a:lstStyle/>
                    <a:p>
                      <a:pPr algn="l">
                        <a:spcAft>
                          <a:spcPts val="0"/>
                        </a:spcAft>
                      </a:pPr>
                      <a:r>
                        <a:rPr lang="en-GB" sz="1400" b="1" dirty="0" err="1" smtClean="0">
                          <a:solidFill>
                            <a:srgbClr val="000000"/>
                          </a:solidFill>
                          <a:latin typeface="Arial"/>
                          <a:ea typeface="Batang"/>
                          <a:cs typeface="Arial"/>
                        </a:rPr>
                        <a:t>Tdoc</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smtClean="0">
                          <a:solidFill>
                            <a:srgbClr val="000000"/>
                          </a:solidFill>
                          <a:latin typeface="Arial"/>
                          <a:ea typeface="Batang"/>
                          <a:cs typeface="Arial"/>
                        </a:rPr>
                        <a:t>Revised</a:t>
                      </a:r>
                      <a:r>
                        <a:rPr lang="en-GB" sz="1400" b="1" baseline="0" dirty="0" smtClean="0">
                          <a:solidFill>
                            <a:srgbClr val="000000"/>
                          </a:solidFill>
                          <a:latin typeface="Arial"/>
                          <a:ea typeface="Batang"/>
                          <a:cs typeface="Arial"/>
                        </a:rPr>
                        <a:t> </a:t>
                      </a:r>
                      <a:r>
                        <a:rPr lang="en-GB" sz="1400" b="1" dirty="0" smtClean="0">
                          <a:solidFill>
                            <a:srgbClr val="000000"/>
                          </a:solidFill>
                          <a:latin typeface="Arial"/>
                          <a:ea typeface="Batang"/>
                          <a:cs typeface="Arial"/>
                        </a:rPr>
                        <a:t>WIDS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Source</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Notes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344767">
                <a:tc>
                  <a:txBody>
                    <a:bodyPr/>
                    <a:lstStyle/>
                    <a:p>
                      <a:pPr algn="l" fontAlgn="t"/>
                      <a:r>
                        <a:rPr lang="fr-FR" sz="1400" b="1" i="0" u="sng" strike="noStrike" dirty="0">
                          <a:solidFill>
                            <a:srgbClr val="0000FF"/>
                          </a:solidFill>
                          <a:effectLst/>
                          <a:latin typeface="Arial"/>
                          <a:hlinkClick r:id="rId2"/>
                        </a:rPr>
                        <a:t>CP-182052</a:t>
                      </a:r>
                      <a:endParaRPr lang="fr-FR" sz="14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dirty="0">
                          <a:solidFill>
                            <a:srgbClr val="000000"/>
                          </a:solidFill>
                          <a:effectLst/>
                          <a:latin typeface="Arial"/>
                        </a:rPr>
                        <a:t>Revised SID on User Plane Protocol Study in 5GC</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1200"/>
                        </a:spcAft>
                      </a:pPr>
                      <a:r>
                        <a:rPr lang="fr-FR" sz="1400" dirty="0" err="1" smtClean="0">
                          <a:solidFill>
                            <a:srgbClr val="000000"/>
                          </a:solidFill>
                          <a:effectLst/>
                          <a:latin typeface="Arial"/>
                          <a:ea typeface="Times New Roman"/>
                        </a:rPr>
                        <a:t>SoftBank</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1200"/>
                        </a:spcAft>
                      </a:pPr>
                      <a:r>
                        <a:rPr lang="fr-FR" sz="1400" dirty="0" smtClean="0">
                          <a:solidFill>
                            <a:srgbClr val="000000"/>
                          </a:solidFill>
                          <a:effectLst/>
                          <a:latin typeface="Arial"/>
                          <a:ea typeface="Times New Roman"/>
                        </a:rPr>
                        <a:t>Addition</a:t>
                      </a:r>
                      <a:r>
                        <a:rPr lang="fr-FR" sz="1400" baseline="0" dirty="0" smtClean="0">
                          <a:solidFill>
                            <a:srgbClr val="000000"/>
                          </a:solidFill>
                          <a:effectLst/>
                          <a:latin typeface="Arial"/>
                          <a:ea typeface="Times New Roman"/>
                        </a:rPr>
                        <a:t> of </a:t>
                      </a:r>
                      <a:r>
                        <a:rPr lang="fr-FR" sz="1400" baseline="0" dirty="0" err="1" smtClean="0">
                          <a:solidFill>
                            <a:srgbClr val="000000"/>
                          </a:solidFill>
                          <a:effectLst/>
                          <a:latin typeface="Arial"/>
                          <a:ea typeface="Times New Roman"/>
                        </a:rPr>
                        <a:t>supporting</a:t>
                      </a:r>
                      <a:r>
                        <a:rPr lang="fr-FR" sz="1400" baseline="0" dirty="0" smtClean="0">
                          <a:solidFill>
                            <a:srgbClr val="000000"/>
                          </a:solidFill>
                          <a:effectLst/>
                          <a:latin typeface="Arial"/>
                          <a:ea typeface="Times New Roman"/>
                        </a:rPr>
                        <a:t> </a:t>
                      </a:r>
                      <a:r>
                        <a:rPr lang="fr-FR" sz="1400" baseline="0" dirty="0" err="1" smtClean="0">
                          <a:solidFill>
                            <a:srgbClr val="000000"/>
                          </a:solidFill>
                          <a:effectLst/>
                          <a:latin typeface="Arial"/>
                          <a:ea typeface="Times New Roman"/>
                        </a:rPr>
                        <a:t>companies</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9" name="Rectangle 4"/>
          <p:cNvSpPr txBox="1">
            <a:spLocks/>
          </p:cNvSpPr>
          <p:nvPr/>
        </p:nvSpPr>
        <p:spPr bwMode="auto">
          <a:xfrm>
            <a:off x="599342" y="3117850"/>
            <a:ext cx="6834188" cy="507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de-DE" altLang="de-DE" kern="0" dirty="0" err="1" smtClean="0">
                <a:latin typeface="Arial" pitchFamily="34" charset="0"/>
                <a:cs typeface="Arial" pitchFamily="34" charset="0"/>
              </a:rPr>
              <a:t>Endorsed</a:t>
            </a:r>
            <a:r>
              <a:rPr lang="nb-NO" altLang="de-DE" kern="0" dirty="0" smtClean="0">
                <a:latin typeface="Arial" pitchFamily="34" charset="0"/>
                <a:cs typeface="Arial" pitchFamily="34" charset="0"/>
              </a:rPr>
              <a:t> Revised WI</a:t>
            </a:r>
            <a:endParaRPr lang="en-US" altLang="de-DE" kern="0" dirty="0" smtClean="0">
              <a:latin typeface="Arial" pitchFamily="34" charset="0"/>
              <a:cs typeface="Arial" pitchFamily="34" charset="0"/>
            </a:endParaRPr>
          </a:p>
        </p:txBody>
      </p:sp>
      <p:graphicFrame>
        <p:nvGraphicFramePr>
          <p:cNvPr id="20" name="Table 9"/>
          <p:cNvGraphicFramePr>
            <a:graphicFrameLocks noGrp="1"/>
          </p:cNvGraphicFramePr>
          <p:nvPr>
            <p:extLst>
              <p:ext uri="{D42A27DB-BD31-4B8C-83A1-F6EECF244321}">
                <p14:modId xmlns:p14="http://schemas.microsoft.com/office/powerpoint/2010/main" val="768597452"/>
              </p:ext>
            </p:extLst>
          </p:nvPr>
        </p:nvGraphicFramePr>
        <p:xfrm>
          <a:off x="233363" y="3782521"/>
          <a:ext cx="8675807" cy="1038095"/>
        </p:xfrm>
        <a:graphic>
          <a:graphicData uri="http://schemas.openxmlformats.org/drawingml/2006/table">
            <a:tbl>
              <a:tblPr/>
              <a:tblGrid>
                <a:gridCol w="1285215"/>
                <a:gridCol w="3432517"/>
                <a:gridCol w="1280160"/>
                <a:gridCol w="2677915"/>
              </a:tblGrid>
              <a:tr h="490905">
                <a:tc>
                  <a:txBody>
                    <a:bodyPr/>
                    <a:lstStyle/>
                    <a:p>
                      <a:pPr algn="l">
                        <a:spcAft>
                          <a:spcPts val="0"/>
                        </a:spcAft>
                      </a:pPr>
                      <a:r>
                        <a:rPr lang="en-GB" sz="1400" b="1" dirty="0" err="1" smtClean="0">
                          <a:solidFill>
                            <a:srgbClr val="000000"/>
                          </a:solidFill>
                          <a:latin typeface="Arial"/>
                          <a:ea typeface="Batang"/>
                          <a:cs typeface="Arial"/>
                        </a:rPr>
                        <a:t>Tdoc</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Endorsed WIDS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Source</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Notes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547190">
                <a:tc>
                  <a:txBody>
                    <a:bodyPr/>
                    <a:lstStyle/>
                    <a:p>
                      <a:pPr fontAlgn="auto" hangingPunct="1">
                        <a:spcAft>
                          <a:spcPts val="0"/>
                        </a:spcAft>
                      </a:pPr>
                      <a:r>
                        <a:rPr lang="en-GB" sz="1400" b="1" u="sng" dirty="0" smtClean="0">
                          <a:solidFill>
                            <a:srgbClr val="0000FF"/>
                          </a:solidFill>
                          <a:effectLst/>
                          <a:latin typeface="Arial"/>
                          <a:ea typeface="Times New Roman"/>
                          <a:hlinkClick r:id="rId3"/>
                        </a:rPr>
                        <a:t>CP-182204</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en-GB" sz="1400">
                          <a:solidFill>
                            <a:srgbClr val="000000"/>
                          </a:solidFill>
                          <a:effectLst/>
                          <a:latin typeface="Arial"/>
                          <a:ea typeface="Times New Roman"/>
                        </a:rPr>
                        <a:t>Revised WID on CT aspects on 5G System - Phase 1</a:t>
                      </a:r>
                      <a:endParaRPr lang="fr-FR" sz="140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en-GB" sz="1400">
                          <a:solidFill>
                            <a:srgbClr val="000000"/>
                          </a:solidFill>
                          <a:effectLst/>
                          <a:latin typeface="Arial"/>
                          <a:ea typeface="Times New Roman"/>
                        </a:rPr>
                        <a:t>Huawei</a:t>
                      </a:r>
                      <a:endParaRPr lang="fr-FR" sz="140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1200"/>
                        </a:spcAft>
                      </a:pPr>
                      <a:r>
                        <a:rPr lang="en-GB" sz="1400" dirty="0" smtClean="0">
                          <a:solidFill>
                            <a:srgbClr val="000000"/>
                          </a:solidFill>
                          <a:effectLst/>
                          <a:latin typeface="Arial"/>
                          <a:ea typeface="Times New Roman"/>
                        </a:rPr>
                        <a:t>Adding the new spec on N32</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598488" y="274638"/>
            <a:ext cx="6937375" cy="1143000"/>
          </a:xfrm>
        </p:spPr>
        <p:txBody>
          <a:bodyPr/>
          <a:lstStyle/>
          <a:p>
            <a:r>
              <a:rPr lang="de-DE" altLang="de-DE" dirty="0" smtClean="0">
                <a:latin typeface="Arial" pitchFamily="34" charset="0"/>
                <a:cs typeface="Arial" pitchFamily="34" charset="0"/>
              </a:rPr>
              <a:t>Technical</a:t>
            </a:r>
            <a:r>
              <a:rPr lang="nb-NO" altLang="de-DE" dirty="0" smtClean="0">
                <a:latin typeface="Arial" pitchFamily="34" charset="0"/>
                <a:cs typeface="Arial" pitchFamily="34" charset="0"/>
              </a:rPr>
              <a:t> Specifications sent for Approval</a:t>
            </a:r>
            <a:endParaRPr lang="en-US" altLang="de-DE" dirty="0" smtClean="0">
              <a:latin typeface="Arial" pitchFamily="34" charset="0"/>
              <a:cs typeface="Arial" pitchFamily="34" charset="0"/>
            </a:endParaRPr>
          </a:p>
        </p:txBody>
      </p:sp>
      <p:sp>
        <p:nvSpPr>
          <p:cNvPr id="23555"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6"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7"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8"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9"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0"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1"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12" name="Table 10"/>
          <p:cNvGraphicFramePr>
            <a:graphicFrameLocks noGrp="1"/>
          </p:cNvGraphicFramePr>
          <p:nvPr>
            <p:extLst>
              <p:ext uri="{D42A27DB-BD31-4B8C-83A1-F6EECF244321}">
                <p14:modId xmlns:p14="http://schemas.microsoft.com/office/powerpoint/2010/main" val="4092896286"/>
              </p:ext>
            </p:extLst>
          </p:nvPr>
        </p:nvGraphicFramePr>
        <p:xfrm>
          <a:off x="227632" y="2497464"/>
          <a:ext cx="8705850" cy="1278995"/>
        </p:xfrm>
        <a:graphic>
          <a:graphicData uri="http://schemas.openxmlformats.org/drawingml/2006/table">
            <a:tbl>
              <a:tblPr/>
              <a:tblGrid>
                <a:gridCol w="1143626"/>
                <a:gridCol w="4895557"/>
                <a:gridCol w="1097280"/>
                <a:gridCol w="1569387"/>
              </a:tblGrid>
              <a:tr h="235055">
                <a:tc>
                  <a:txBody>
                    <a:bodyPr/>
                    <a:lstStyle/>
                    <a:p>
                      <a:pPr algn="l">
                        <a:spcAft>
                          <a:spcPts val="0"/>
                        </a:spcAft>
                      </a:pPr>
                      <a:r>
                        <a:rPr lang="en-GB" sz="1400" b="1" dirty="0" err="1" smtClean="0">
                          <a:solidFill>
                            <a:srgbClr val="000000"/>
                          </a:solidFill>
                          <a:latin typeface="Arial"/>
                          <a:ea typeface="Batang"/>
                          <a:cs typeface="Arial"/>
                        </a:rPr>
                        <a:t>Tdoc</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smtClean="0">
                          <a:solidFill>
                            <a:srgbClr val="000000"/>
                          </a:solidFill>
                          <a:latin typeface="Arial"/>
                          <a:ea typeface="Batang"/>
                          <a:cs typeface="Arial"/>
                        </a:rPr>
                        <a:t>TS Agreed </a:t>
                      </a:r>
                      <a:r>
                        <a:rPr lang="en-GB" sz="1400" b="1" dirty="0">
                          <a:solidFill>
                            <a:srgbClr val="000000"/>
                          </a:solidFill>
                          <a:latin typeface="Arial"/>
                          <a:ea typeface="Batang"/>
                          <a:cs typeface="Arial"/>
                        </a:rPr>
                        <a:t>to go for </a:t>
                      </a:r>
                      <a:r>
                        <a:rPr lang="en-GB" sz="1400" b="1" dirty="0" smtClean="0">
                          <a:solidFill>
                            <a:srgbClr val="000000"/>
                          </a:solidFill>
                          <a:latin typeface="Arial"/>
                          <a:ea typeface="Batang"/>
                          <a:cs typeface="Arial"/>
                        </a:rPr>
                        <a:t>Information and Approval</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Source</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smtClean="0">
                          <a:solidFill>
                            <a:srgbClr val="000000"/>
                          </a:solidFill>
                          <a:latin typeface="Arial"/>
                          <a:ea typeface="Batang"/>
                          <a:cs typeface="Arial"/>
                        </a:rPr>
                        <a:t>Rapporteurs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521970">
                <a:tc>
                  <a:txBody>
                    <a:bodyPr/>
                    <a:lstStyle/>
                    <a:p>
                      <a:pPr fontAlgn="auto" hangingPunct="1">
                        <a:spcAft>
                          <a:spcPts val="0"/>
                        </a:spcAft>
                      </a:pPr>
                      <a:r>
                        <a:rPr lang="en-GB" sz="1400" b="1" u="sng" dirty="0" smtClean="0">
                          <a:solidFill>
                            <a:srgbClr val="0000FF"/>
                          </a:solidFill>
                          <a:effectLst/>
                          <a:latin typeface="Arial"/>
                          <a:ea typeface="Times New Roman"/>
                          <a:hlinkClick r:id="rId2"/>
                        </a:rPr>
                        <a:t>CP-182082</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r>
                        <a:rPr lang="en-US" sz="1400" dirty="0">
                          <a:solidFill>
                            <a:srgbClr val="000000"/>
                          </a:solidFill>
                          <a:effectLst/>
                          <a:latin typeface="Arial"/>
                          <a:ea typeface="Times New Roman"/>
                        </a:rPr>
                        <a:t>3GPP TS </a:t>
                      </a:r>
                      <a:r>
                        <a:rPr lang="en-US" sz="1400" dirty="0" smtClean="0">
                          <a:solidFill>
                            <a:srgbClr val="000000"/>
                          </a:solidFill>
                          <a:effectLst/>
                          <a:latin typeface="Arial"/>
                          <a:ea typeface="Times New Roman"/>
                        </a:rPr>
                        <a:t>23.527 v0.3.0: Restoration Procedures; Stage 2</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r>
                        <a:rPr lang="fr-FR" sz="1400" dirty="0" smtClean="0">
                          <a:solidFill>
                            <a:srgbClr val="000000"/>
                          </a:solidFill>
                          <a:effectLst/>
                          <a:latin typeface="Arial"/>
                          <a:ea typeface="Times New Roman"/>
                        </a:rPr>
                        <a:t>CT4</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r>
                        <a:rPr lang="fr-FR" sz="1400" dirty="0" smtClean="0">
                          <a:solidFill>
                            <a:srgbClr val="000000"/>
                          </a:solidFill>
                          <a:effectLst/>
                          <a:latin typeface="Arial"/>
                          <a:ea typeface="Times New Roman"/>
                        </a:rPr>
                        <a:t>Peter Wild</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21970">
                <a:tc>
                  <a:txBody>
                    <a:bodyPr/>
                    <a:lstStyle/>
                    <a:p>
                      <a:pPr fontAlgn="auto" hangingPunct="1">
                        <a:spcAft>
                          <a:spcPts val="0"/>
                        </a:spcAft>
                      </a:pPr>
                      <a:r>
                        <a:rPr lang="en-GB" sz="1400" b="1" u="sng" dirty="0" smtClean="0">
                          <a:solidFill>
                            <a:srgbClr val="0000FF"/>
                          </a:solidFill>
                          <a:effectLst/>
                          <a:latin typeface="Arial"/>
                          <a:ea typeface="Times New Roman"/>
                          <a:hlinkClick r:id="rId3"/>
                        </a:rPr>
                        <a:t>CP-182083</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r>
                        <a:rPr lang="en-US" sz="1400" dirty="0">
                          <a:solidFill>
                            <a:srgbClr val="000000"/>
                          </a:solidFill>
                          <a:effectLst/>
                          <a:latin typeface="Arial"/>
                          <a:ea typeface="Times New Roman"/>
                        </a:rPr>
                        <a:t>3GPP TS </a:t>
                      </a:r>
                      <a:r>
                        <a:rPr lang="en-US" sz="1400" dirty="0" smtClean="0">
                          <a:solidFill>
                            <a:srgbClr val="000000"/>
                          </a:solidFill>
                          <a:effectLst/>
                          <a:latin typeface="Arial"/>
                          <a:ea typeface="Times New Roman"/>
                        </a:rPr>
                        <a:t>29.cde v0.2.0: Public Land Mobile Network (PLMN) Interconnection</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r>
                        <a:rPr lang="en-GB" sz="1400" dirty="0" smtClean="0">
                          <a:solidFill>
                            <a:srgbClr val="000000"/>
                          </a:solidFill>
                          <a:effectLst/>
                          <a:latin typeface="Arial"/>
                          <a:ea typeface="Times New Roman"/>
                        </a:rPr>
                        <a:t>CT4</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r>
                        <a:rPr lang="en-GB" sz="1400" dirty="0" smtClean="0">
                          <a:solidFill>
                            <a:schemeClr val="tx1"/>
                          </a:solidFill>
                          <a:effectLst/>
                          <a:latin typeface="Arial"/>
                          <a:ea typeface="Times New Roman"/>
                        </a:rPr>
                        <a:t>Sridhar Bhaskaran</a:t>
                      </a:r>
                      <a:endParaRPr lang="fr-FR" sz="1400" dirty="0">
                        <a:solidFill>
                          <a:schemeClr val="tx1"/>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8335753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79240"/>
            <a:ext cx="6834187" cy="1143000"/>
          </a:xfrm>
        </p:spPr>
        <p:txBody>
          <a:bodyPr/>
          <a:lstStyle/>
          <a:p>
            <a:r>
              <a:rPr lang="fr-FR" altLang="de-DE" dirty="0" smtClean="0">
                <a:latin typeface="Arial" charset="0"/>
                <a:cs typeface="Arial" charset="0"/>
              </a:rPr>
              <a:t>LS OUT (1/2)</a:t>
            </a:r>
            <a:endParaRPr lang="en-US" altLang="de-DE" dirty="0" smtClean="0">
              <a:latin typeface="Arial" charset="0"/>
              <a:cs typeface="Arial" charset="0"/>
            </a:endParaRPr>
          </a:p>
        </p:txBody>
      </p:sp>
      <p:sp>
        <p:nvSpPr>
          <p:cNvPr id="20483" name="Rectangle 4"/>
          <p:cNvSpPr>
            <a:spLocks noChangeArrowheads="1"/>
          </p:cNvSpPr>
          <p:nvPr/>
        </p:nvSpPr>
        <p:spPr bwMode="auto">
          <a:xfrm>
            <a:off x="2097088" y="144793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02261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21946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46393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46393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48603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097223"/>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11" name="Tableau 10"/>
          <p:cNvGraphicFramePr>
            <a:graphicFrameLocks noGrp="1"/>
          </p:cNvGraphicFramePr>
          <p:nvPr>
            <p:extLst>
              <p:ext uri="{D42A27DB-BD31-4B8C-83A1-F6EECF244321}">
                <p14:modId xmlns:p14="http://schemas.microsoft.com/office/powerpoint/2010/main" val="1156100938"/>
              </p:ext>
            </p:extLst>
          </p:nvPr>
        </p:nvGraphicFramePr>
        <p:xfrm>
          <a:off x="793734" y="1243215"/>
          <a:ext cx="7751297" cy="4884631"/>
        </p:xfrm>
        <a:graphic>
          <a:graphicData uri="http://schemas.openxmlformats.org/drawingml/2006/table">
            <a:tbl>
              <a:tblPr firstRow="1" firstCol="1" bandRow="1"/>
              <a:tblGrid>
                <a:gridCol w="1026941"/>
                <a:gridCol w="3387159"/>
                <a:gridCol w="811850"/>
                <a:gridCol w="2525347"/>
              </a:tblGrid>
              <a:tr h="350145">
                <a:tc>
                  <a:txBody>
                    <a:bodyPr/>
                    <a:lstStyle/>
                    <a:p>
                      <a:pPr algn="ctr" fontAlgn="auto" hangingPunct="1">
                        <a:spcAft>
                          <a:spcPts val="0"/>
                        </a:spcAft>
                      </a:pPr>
                      <a:r>
                        <a:rPr lang="fr-FR" sz="1600" b="1" dirty="0" err="1">
                          <a:solidFill>
                            <a:srgbClr val="FFFFFF"/>
                          </a:solidFill>
                          <a:effectLst/>
                          <a:latin typeface="Arial"/>
                          <a:ea typeface="Times New Roman"/>
                        </a:rPr>
                        <a:t>TDoc</a:t>
                      </a:r>
                      <a:r>
                        <a:rPr lang="fr-FR" sz="1600" b="1" dirty="0">
                          <a:solidFill>
                            <a:srgbClr val="FFFFFF"/>
                          </a:solidFill>
                          <a:effectLst/>
                          <a:latin typeface="Arial"/>
                          <a:ea typeface="Times New Roman"/>
                        </a:rPr>
                        <a:t> #</a:t>
                      </a:r>
                      <a:endParaRPr lang="fr-FR" sz="18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a:solidFill>
                            <a:srgbClr val="FFFFFF"/>
                          </a:solidFill>
                          <a:effectLst/>
                          <a:latin typeface="Arial"/>
                          <a:ea typeface="Times New Roman"/>
                        </a:rPr>
                        <a:t>Title</a:t>
                      </a:r>
                      <a:endParaRPr lang="fr-FR" sz="180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a:solidFill>
                            <a:srgbClr val="FFFFFF"/>
                          </a:solidFill>
                          <a:effectLst/>
                          <a:latin typeface="Arial"/>
                          <a:ea typeface="Times New Roman"/>
                        </a:rPr>
                        <a:t>Source</a:t>
                      </a:r>
                      <a:endParaRPr lang="fr-FR" sz="180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a:solidFill>
                            <a:srgbClr val="FFFFFF"/>
                          </a:solidFill>
                          <a:effectLst/>
                          <a:latin typeface="Arial"/>
                          <a:ea typeface="Times New Roman"/>
                        </a:rPr>
                        <a:t>Notes</a:t>
                      </a:r>
                      <a:endParaRPr lang="fr-FR" sz="18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r>
              <a:tr h="478310">
                <a:tc>
                  <a:txBody>
                    <a:bodyPr/>
                    <a:lstStyle/>
                    <a:p>
                      <a:pPr hangingPunct="0">
                        <a:spcAft>
                          <a:spcPts val="1200"/>
                        </a:spcAft>
                      </a:pPr>
                      <a:r>
                        <a:rPr lang="en-GB" sz="1100" b="1" u="sng" dirty="0">
                          <a:solidFill>
                            <a:srgbClr val="0000FF"/>
                          </a:solidFill>
                          <a:effectLst/>
                          <a:latin typeface="Arial"/>
                          <a:ea typeface="Times New Roman"/>
                          <a:hlinkClick r:id="rId2"/>
                        </a:rPr>
                        <a:t>C4-185319</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100" dirty="0">
                          <a:solidFill>
                            <a:srgbClr val="000000"/>
                          </a:solidFill>
                          <a:effectLst/>
                          <a:latin typeface="Arial"/>
                          <a:ea typeface="Times New Roman"/>
                        </a:rPr>
                        <a:t>LS on </a:t>
                      </a:r>
                      <a:r>
                        <a:rPr lang="en-GB" sz="1100" dirty="0" err="1">
                          <a:solidFill>
                            <a:srgbClr val="000000"/>
                          </a:solidFill>
                          <a:effectLst/>
                          <a:latin typeface="Arial"/>
                          <a:ea typeface="Times New Roman"/>
                        </a:rPr>
                        <a:t>Nausf_SoRProtection</a:t>
                      </a:r>
                      <a:r>
                        <a:rPr lang="en-GB" sz="1100" dirty="0">
                          <a:solidFill>
                            <a:srgbClr val="000000"/>
                          </a:solidFill>
                          <a:effectLst/>
                          <a:latin typeface="Arial"/>
                          <a:ea typeface="Times New Roman"/>
                        </a:rPr>
                        <a:t>-service (to: SA2; cc: SA3)</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100">
                          <a:solidFill>
                            <a:srgbClr val="000000"/>
                          </a:solidFill>
                          <a:effectLst/>
                          <a:latin typeface="Arial"/>
                          <a:ea typeface="Times New Roman"/>
                        </a:rPr>
                        <a:t>CT4</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US" sz="1100">
                          <a:solidFill>
                            <a:srgbClr val="000000"/>
                          </a:solidFill>
                          <a:effectLst/>
                          <a:latin typeface="Arial"/>
                          <a:ea typeface="Times New Roman"/>
                        </a:rPr>
                        <a:t>Julien Bournelle</a:t>
                      </a:r>
                      <a:endParaRPr lang="fr-FR" sz="1400">
                        <a:solidFill>
                          <a:srgbClr val="000000"/>
                        </a:solidFill>
                        <a:effectLst/>
                        <a:latin typeface="Arial"/>
                        <a:ea typeface="Times New Roman"/>
                      </a:endParaRPr>
                    </a:p>
                    <a:p>
                      <a:pPr fontAlgn="auto" hangingPunct="1">
                        <a:spcAft>
                          <a:spcPts val="0"/>
                        </a:spcAft>
                      </a:pPr>
                      <a:r>
                        <a:rPr lang="en-US" sz="1100">
                          <a:solidFill>
                            <a:srgbClr val="000000"/>
                          </a:solidFill>
                          <a:effectLst/>
                          <a:latin typeface="Arial"/>
                          <a:ea typeface="Times New Roman"/>
                        </a:rPr>
                        <a:t>Julien.bournelle@orange.com</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694222">
                <a:tc>
                  <a:txBody>
                    <a:bodyPr/>
                    <a:lstStyle/>
                    <a:p>
                      <a:pPr hangingPunct="0">
                        <a:spcAft>
                          <a:spcPts val="1200"/>
                        </a:spcAft>
                      </a:pPr>
                      <a:r>
                        <a:rPr lang="en-GB" sz="1100" b="1" u="sng">
                          <a:solidFill>
                            <a:srgbClr val="0000FF"/>
                          </a:solidFill>
                          <a:effectLst/>
                          <a:latin typeface="Arial"/>
                          <a:ea typeface="Times New Roman"/>
                          <a:hlinkClick r:id="rId3"/>
                        </a:rPr>
                        <a:t>C4-185320</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100" dirty="0">
                          <a:solidFill>
                            <a:srgbClr val="000000"/>
                          </a:solidFill>
                          <a:effectLst/>
                          <a:latin typeface="Arial"/>
                          <a:ea typeface="Times New Roman"/>
                        </a:rPr>
                        <a:t>Reply LS to S3-181468 = C4-185028 on avoiding race condition in 5G AKA (to: SA3; cc: </a:t>
                      </a:r>
                      <a:r>
                        <a:rPr lang="en-GB" sz="1100" dirty="0" smtClean="0">
                          <a:solidFill>
                            <a:srgbClr val="000000"/>
                          </a:solidFill>
                          <a:effectLst/>
                          <a:latin typeface="Arial"/>
                          <a:ea typeface="Times New Roman"/>
                        </a:rPr>
                        <a:t>-)</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100">
                          <a:solidFill>
                            <a:srgbClr val="000000"/>
                          </a:solidFill>
                          <a:effectLst/>
                          <a:latin typeface="Arial"/>
                          <a:ea typeface="Times New Roman"/>
                        </a:rPr>
                        <a:t>CT4</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US" sz="1100">
                          <a:solidFill>
                            <a:srgbClr val="000000"/>
                          </a:solidFill>
                          <a:effectLst/>
                          <a:latin typeface="Arial"/>
                          <a:ea typeface="Times New Roman"/>
                        </a:rPr>
                        <a:t>Julien Bournelle</a:t>
                      </a:r>
                      <a:endParaRPr lang="fr-FR" sz="1400">
                        <a:solidFill>
                          <a:srgbClr val="000000"/>
                        </a:solidFill>
                        <a:effectLst/>
                        <a:latin typeface="Arial"/>
                        <a:ea typeface="Times New Roman"/>
                      </a:endParaRPr>
                    </a:p>
                    <a:p>
                      <a:pPr fontAlgn="auto" hangingPunct="1">
                        <a:spcAft>
                          <a:spcPts val="0"/>
                        </a:spcAft>
                      </a:pPr>
                      <a:r>
                        <a:rPr lang="en-US" sz="1100">
                          <a:solidFill>
                            <a:srgbClr val="000000"/>
                          </a:solidFill>
                          <a:effectLst/>
                          <a:latin typeface="Arial"/>
                          <a:ea typeface="Times New Roman"/>
                        </a:rPr>
                        <a:t>Julien.bournelle@orange.com</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95850">
                <a:tc>
                  <a:txBody>
                    <a:bodyPr/>
                    <a:lstStyle/>
                    <a:p>
                      <a:pPr hangingPunct="0">
                        <a:spcAft>
                          <a:spcPts val="1200"/>
                        </a:spcAft>
                      </a:pPr>
                      <a:r>
                        <a:rPr lang="en-GB" sz="1100" b="1" u="sng">
                          <a:solidFill>
                            <a:srgbClr val="0000FF"/>
                          </a:solidFill>
                          <a:effectLst/>
                          <a:latin typeface="Arial"/>
                          <a:ea typeface="Times New Roman"/>
                          <a:hlinkClick r:id="rId4"/>
                        </a:rPr>
                        <a:t>C4-185491</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100" dirty="0">
                          <a:solidFill>
                            <a:srgbClr val="000000"/>
                          </a:solidFill>
                          <a:effectLst/>
                          <a:latin typeface="Arial"/>
                          <a:ea typeface="Times New Roman"/>
                        </a:rPr>
                        <a:t>LS on User Plane Analysis (to IETF DMM; cc: </a:t>
                      </a:r>
                      <a:r>
                        <a:rPr lang="en-GB" sz="1100" dirty="0" smtClean="0">
                          <a:solidFill>
                            <a:srgbClr val="000000"/>
                          </a:solidFill>
                          <a:effectLst/>
                          <a:latin typeface="Arial"/>
                          <a:ea typeface="Times New Roman"/>
                        </a:rPr>
                        <a:t>-)</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100">
                          <a:solidFill>
                            <a:srgbClr val="000000"/>
                          </a:solidFill>
                          <a:effectLst/>
                          <a:latin typeface="Arial"/>
                          <a:ea typeface="Times New Roman"/>
                        </a:rPr>
                        <a:t>CT4</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US" sz="1100">
                          <a:solidFill>
                            <a:srgbClr val="000000"/>
                          </a:solidFill>
                          <a:effectLst/>
                          <a:latin typeface="Arial"/>
                          <a:ea typeface="Times New Roman"/>
                        </a:rPr>
                        <a:t>Sridhar Bhaskaran</a:t>
                      </a:r>
                      <a:endParaRPr lang="fr-FR" sz="1400">
                        <a:solidFill>
                          <a:srgbClr val="000000"/>
                        </a:solidFill>
                        <a:effectLst/>
                        <a:latin typeface="Arial"/>
                        <a:ea typeface="Times New Roman"/>
                      </a:endParaRPr>
                    </a:p>
                    <a:p>
                      <a:pPr fontAlgn="auto" hangingPunct="1">
                        <a:spcAft>
                          <a:spcPts val="0"/>
                        </a:spcAft>
                      </a:pPr>
                      <a:r>
                        <a:rPr lang="en-US" sz="1100">
                          <a:solidFill>
                            <a:srgbClr val="000000"/>
                          </a:solidFill>
                          <a:effectLst/>
                          <a:latin typeface="Arial"/>
                          <a:ea typeface="Times New Roman"/>
                        </a:rPr>
                        <a:t>sridhar.bhaskaran@huawei.com</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82100">
                <a:tc>
                  <a:txBody>
                    <a:bodyPr/>
                    <a:lstStyle/>
                    <a:p>
                      <a:pPr hangingPunct="0">
                        <a:spcAft>
                          <a:spcPts val="1200"/>
                        </a:spcAft>
                      </a:pPr>
                      <a:r>
                        <a:rPr lang="en-GB" sz="1100" b="1" u="sng">
                          <a:solidFill>
                            <a:srgbClr val="0000FF"/>
                          </a:solidFill>
                          <a:effectLst/>
                          <a:latin typeface="Arial"/>
                          <a:ea typeface="Times New Roman"/>
                          <a:hlinkClick r:id="rId5"/>
                        </a:rPr>
                        <a:t>C4-185492</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100" dirty="0">
                          <a:solidFill>
                            <a:srgbClr val="000000"/>
                          </a:solidFill>
                          <a:effectLst/>
                          <a:latin typeface="Arial"/>
                          <a:ea typeface="Times New Roman"/>
                        </a:rPr>
                        <a:t>LS on event reporting from AMF (to: SA2; cc: </a:t>
                      </a:r>
                      <a:r>
                        <a:rPr lang="en-GB" sz="1100" dirty="0" smtClean="0">
                          <a:solidFill>
                            <a:srgbClr val="000000"/>
                          </a:solidFill>
                          <a:effectLst/>
                          <a:latin typeface="Arial"/>
                          <a:ea typeface="Times New Roman"/>
                        </a:rPr>
                        <a:t>-)</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100">
                          <a:solidFill>
                            <a:srgbClr val="000000"/>
                          </a:solidFill>
                          <a:effectLst/>
                          <a:latin typeface="Arial"/>
                          <a:ea typeface="Times New Roman"/>
                        </a:rPr>
                        <a:t>CT4</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US" sz="1100">
                          <a:solidFill>
                            <a:srgbClr val="000000"/>
                          </a:solidFill>
                          <a:effectLst/>
                          <a:latin typeface="Arial"/>
                          <a:ea typeface="Times New Roman"/>
                        </a:rPr>
                        <a:t>Yunjie Lu</a:t>
                      </a:r>
                      <a:endParaRPr lang="fr-FR" sz="1400">
                        <a:solidFill>
                          <a:srgbClr val="000000"/>
                        </a:solidFill>
                        <a:effectLst/>
                        <a:latin typeface="Arial"/>
                        <a:ea typeface="Times New Roman"/>
                      </a:endParaRPr>
                    </a:p>
                    <a:p>
                      <a:pPr fontAlgn="auto" hangingPunct="1">
                        <a:spcAft>
                          <a:spcPts val="0"/>
                        </a:spcAft>
                      </a:pPr>
                      <a:r>
                        <a:rPr lang="en-US" sz="1100">
                          <a:solidFill>
                            <a:srgbClr val="000000"/>
                          </a:solidFill>
                          <a:effectLst/>
                          <a:latin typeface="Arial"/>
                          <a:ea typeface="Times New Roman"/>
                        </a:rPr>
                        <a:t>jones.lu@ericsson.com</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91552">
                <a:tc>
                  <a:txBody>
                    <a:bodyPr/>
                    <a:lstStyle/>
                    <a:p>
                      <a:pPr hangingPunct="0">
                        <a:spcAft>
                          <a:spcPts val="1200"/>
                        </a:spcAft>
                      </a:pPr>
                      <a:r>
                        <a:rPr lang="en-GB" sz="1100" b="1" u="sng">
                          <a:solidFill>
                            <a:srgbClr val="0000FF"/>
                          </a:solidFill>
                          <a:effectLst/>
                          <a:latin typeface="Arial"/>
                          <a:ea typeface="Times New Roman"/>
                          <a:hlinkClick r:id="rId6"/>
                        </a:rPr>
                        <a:t>C4-185493</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100" dirty="0">
                          <a:solidFill>
                            <a:srgbClr val="000000"/>
                          </a:solidFill>
                          <a:effectLst/>
                          <a:latin typeface="Arial"/>
                          <a:ea typeface="Times New Roman"/>
                        </a:rPr>
                        <a:t>Reply  LS to S3-182088 = C4-185031 on TLS and Inter PLMN Routing (to: SA3; cc: </a:t>
                      </a:r>
                      <a:r>
                        <a:rPr lang="en-GB" sz="1100" dirty="0" smtClean="0">
                          <a:solidFill>
                            <a:srgbClr val="000000"/>
                          </a:solidFill>
                          <a:effectLst/>
                          <a:latin typeface="Arial"/>
                          <a:ea typeface="Times New Roman"/>
                        </a:rPr>
                        <a:t>SA2)</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fr-FR" sz="1100">
                          <a:solidFill>
                            <a:srgbClr val="000000"/>
                          </a:solidFill>
                          <a:effectLst/>
                          <a:latin typeface="Arial"/>
                          <a:ea typeface="Times New Roman"/>
                        </a:rPr>
                        <a:t>CT4</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US" sz="1100">
                          <a:solidFill>
                            <a:srgbClr val="000000"/>
                          </a:solidFill>
                          <a:effectLst/>
                          <a:latin typeface="Arial"/>
                          <a:ea typeface="Times New Roman"/>
                        </a:rPr>
                        <a:t>Sridhar Bhaskaran</a:t>
                      </a:r>
                      <a:endParaRPr lang="fr-FR" sz="1400">
                        <a:solidFill>
                          <a:srgbClr val="000000"/>
                        </a:solidFill>
                        <a:effectLst/>
                        <a:latin typeface="Arial"/>
                        <a:ea typeface="Times New Roman"/>
                      </a:endParaRPr>
                    </a:p>
                    <a:p>
                      <a:pPr fontAlgn="auto" hangingPunct="1">
                        <a:spcAft>
                          <a:spcPts val="0"/>
                        </a:spcAft>
                      </a:pPr>
                      <a:r>
                        <a:rPr lang="en-US" sz="1100">
                          <a:solidFill>
                            <a:srgbClr val="000000"/>
                          </a:solidFill>
                          <a:effectLst/>
                          <a:latin typeface="Arial"/>
                          <a:ea typeface="Times New Roman"/>
                        </a:rPr>
                        <a:t>sridhar.bhaskaran@huawei.com</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91552">
                <a:tc>
                  <a:txBody>
                    <a:bodyPr/>
                    <a:lstStyle/>
                    <a:p>
                      <a:pPr hangingPunct="0">
                        <a:spcAft>
                          <a:spcPts val="1200"/>
                        </a:spcAft>
                      </a:pPr>
                      <a:r>
                        <a:rPr lang="en-GB" sz="1100" b="1" u="sng">
                          <a:solidFill>
                            <a:srgbClr val="0000FF"/>
                          </a:solidFill>
                          <a:effectLst/>
                          <a:latin typeface="Arial"/>
                          <a:ea typeface="Times New Roman"/>
                          <a:hlinkClick r:id="rId7"/>
                        </a:rPr>
                        <a:t>C4-185495</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100" dirty="0">
                          <a:solidFill>
                            <a:srgbClr val="000000"/>
                          </a:solidFill>
                          <a:effectLst/>
                          <a:latin typeface="Arial"/>
                          <a:ea typeface="Times New Roman"/>
                        </a:rPr>
                        <a:t>LS on Usage of Instance Id  in the Authentication Information (to: SA3; cc: </a:t>
                      </a:r>
                      <a:r>
                        <a:rPr lang="en-GB" sz="1100" dirty="0" smtClean="0">
                          <a:solidFill>
                            <a:srgbClr val="000000"/>
                          </a:solidFill>
                          <a:effectLst/>
                          <a:latin typeface="Arial"/>
                          <a:ea typeface="Times New Roman"/>
                        </a:rPr>
                        <a:t>CT)</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100">
                          <a:solidFill>
                            <a:srgbClr val="000000"/>
                          </a:solidFill>
                          <a:effectLst/>
                          <a:latin typeface="Arial"/>
                          <a:ea typeface="Times New Roman"/>
                        </a:rPr>
                        <a:t>CT4</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US" sz="1100">
                          <a:solidFill>
                            <a:srgbClr val="000000"/>
                          </a:solidFill>
                          <a:effectLst/>
                          <a:latin typeface="Arial"/>
                          <a:ea typeface="Times New Roman"/>
                        </a:rPr>
                        <a:t>Ulrich Wiehe</a:t>
                      </a:r>
                      <a:endParaRPr lang="fr-FR" sz="1400">
                        <a:solidFill>
                          <a:srgbClr val="000000"/>
                        </a:solidFill>
                        <a:effectLst/>
                        <a:latin typeface="Arial"/>
                        <a:ea typeface="Times New Roman"/>
                      </a:endParaRPr>
                    </a:p>
                    <a:p>
                      <a:pPr fontAlgn="auto" hangingPunct="1">
                        <a:spcAft>
                          <a:spcPts val="0"/>
                        </a:spcAft>
                      </a:pPr>
                      <a:r>
                        <a:rPr lang="en-US" sz="1100">
                          <a:solidFill>
                            <a:srgbClr val="000000"/>
                          </a:solidFill>
                          <a:effectLst/>
                          <a:latin typeface="Arial"/>
                          <a:ea typeface="Times New Roman"/>
                        </a:rPr>
                        <a:t>ulrich.wiehe@nokia.com</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606678">
                <a:tc>
                  <a:txBody>
                    <a:bodyPr/>
                    <a:lstStyle/>
                    <a:p>
                      <a:pPr hangingPunct="0">
                        <a:spcAft>
                          <a:spcPts val="1200"/>
                        </a:spcAft>
                      </a:pPr>
                      <a:r>
                        <a:rPr lang="en-GB" sz="1100" b="1" u="sng">
                          <a:solidFill>
                            <a:srgbClr val="0000FF"/>
                          </a:solidFill>
                          <a:effectLst/>
                          <a:latin typeface="Arial"/>
                          <a:ea typeface="Times New Roman"/>
                          <a:hlinkClick r:id="rId8"/>
                        </a:rPr>
                        <a:t>C4-185505</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100" dirty="0">
                          <a:solidFill>
                            <a:srgbClr val="000000"/>
                          </a:solidFill>
                          <a:effectLst/>
                          <a:latin typeface="Arial"/>
                          <a:ea typeface="Times New Roman"/>
                        </a:rPr>
                        <a:t>Reply to S3-182033 = C4-185030 on OAuth 2.0 (to: SA3; cc: </a:t>
                      </a:r>
                      <a:r>
                        <a:rPr lang="en-GB" sz="1100" dirty="0" smtClean="0">
                          <a:solidFill>
                            <a:srgbClr val="000000"/>
                          </a:solidFill>
                          <a:effectLst/>
                          <a:latin typeface="Arial"/>
                          <a:ea typeface="Times New Roman"/>
                        </a:rPr>
                        <a:t>-)</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100">
                          <a:solidFill>
                            <a:srgbClr val="000000"/>
                          </a:solidFill>
                          <a:effectLst/>
                          <a:latin typeface="Arial"/>
                          <a:ea typeface="Times New Roman"/>
                        </a:rPr>
                        <a:t>CT4</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US" sz="1100" dirty="0">
                          <a:solidFill>
                            <a:srgbClr val="000000"/>
                          </a:solidFill>
                          <a:effectLst/>
                          <a:latin typeface="Arial"/>
                          <a:ea typeface="Times New Roman"/>
                        </a:rPr>
                        <a:t>Sridhar Bhaskaran</a:t>
                      </a:r>
                      <a:endParaRPr lang="fr-FR" sz="1400" dirty="0">
                        <a:solidFill>
                          <a:srgbClr val="000000"/>
                        </a:solidFill>
                        <a:effectLst/>
                        <a:latin typeface="Arial"/>
                        <a:ea typeface="Times New Roman"/>
                      </a:endParaRPr>
                    </a:p>
                    <a:p>
                      <a:pPr fontAlgn="auto" hangingPunct="1">
                        <a:spcAft>
                          <a:spcPts val="0"/>
                        </a:spcAft>
                      </a:pPr>
                      <a:r>
                        <a:rPr lang="en-US" sz="1100" dirty="0">
                          <a:solidFill>
                            <a:srgbClr val="000000"/>
                          </a:solidFill>
                          <a:effectLst/>
                          <a:latin typeface="Arial"/>
                          <a:ea typeface="Times New Roman"/>
                        </a:rPr>
                        <a:t>sridhar.bhaskaran@huawei.com</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694222">
                <a:tc>
                  <a:txBody>
                    <a:bodyPr/>
                    <a:lstStyle/>
                    <a:p>
                      <a:pPr hangingPunct="0">
                        <a:spcAft>
                          <a:spcPts val="1200"/>
                        </a:spcAft>
                      </a:pP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9415681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79240"/>
            <a:ext cx="6834187" cy="1143000"/>
          </a:xfrm>
        </p:spPr>
        <p:txBody>
          <a:bodyPr/>
          <a:lstStyle/>
          <a:p>
            <a:r>
              <a:rPr lang="fr-FR" altLang="de-DE" dirty="0" smtClean="0">
                <a:latin typeface="Arial" charset="0"/>
                <a:cs typeface="Arial" charset="0"/>
              </a:rPr>
              <a:t>LS OUT (2/2)</a:t>
            </a:r>
            <a:endParaRPr lang="en-US" altLang="de-DE" dirty="0" smtClean="0">
              <a:latin typeface="Arial" charset="0"/>
              <a:cs typeface="Arial" charset="0"/>
            </a:endParaRPr>
          </a:p>
        </p:txBody>
      </p:sp>
      <p:sp>
        <p:nvSpPr>
          <p:cNvPr id="20483" name="Rectangle 4"/>
          <p:cNvSpPr>
            <a:spLocks noChangeArrowheads="1"/>
          </p:cNvSpPr>
          <p:nvPr/>
        </p:nvSpPr>
        <p:spPr bwMode="auto">
          <a:xfrm>
            <a:off x="2097088" y="144793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02261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21946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46393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46393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48603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097223"/>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11" name="Tableau 10"/>
          <p:cNvGraphicFramePr>
            <a:graphicFrameLocks noGrp="1"/>
          </p:cNvGraphicFramePr>
          <p:nvPr>
            <p:extLst>
              <p:ext uri="{D42A27DB-BD31-4B8C-83A1-F6EECF244321}">
                <p14:modId xmlns:p14="http://schemas.microsoft.com/office/powerpoint/2010/main" val="1421948983"/>
              </p:ext>
            </p:extLst>
          </p:nvPr>
        </p:nvGraphicFramePr>
        <p:xfrm>
          <a:off x="793734" y="1447935"/>
          <a:ext cx="7751297" cy="4886860"/>
        </p:xfrm>
        <a:graphic>
          <a:graphicData uri="http://schemas.openxmlformats.org/drawingml/2006/table">
            <a:tbl>
              <a:tblPr firstRow="1" firstCol="1" bandRow="1"/>
              <a:tblGrid>
                <a:gridCol w="1026941"/>
                <a:gridCol w="3387159"/>
                <a:gridCol w="811850"/>
                <a:gridCol w="2525347"/>
              </a:tblGrid>
              <a:tr h="369423">
                <a:tc>
                  <a:txBody>
                    <a:bodyPr/>
                    <a:lstStyle/>
                    <a:p>
                      <a:pPr algn="ctr" fontAlgn="auto" hangingPunct="1">
                        <a:spcAft>
                          <a:spcPts val="0"/>
                        </a:spcAft>
                      </a:pPr>
                      <a:r>
                        <a:rPr lang="fr-FR" sz="1600" b="1" dirty="0" err="1">
                          <a:solidFill>
                            <a:srgbClr val="FFFFFF"/>
                          </a:solidFill>
                          <a:effectLst/>
                          <a:latin typeface="Arial"/>
                          <a:ea typeface="Times New Roman"/>
                        </a:rPr>
                        <a:t>TDoc</a:t>
                      </a:r>
                      <a:r>
                        <a:rPr lang="fr-FR" sz="1600" b="1" dirty="0">
                          <a:solidFill>
                            <a:srgbClr val="FFFFFF"/>
                          </a:solidFill>
                          <a:effectLst/>
                          <a:latin typeface="Arial"/>
                          <a:ea typeface="Times New Roman"/>
                        </a:rPr>
                        <a:t> #</a:t>
                      </a:r>
                      <a:endParaRPr lang="fr-FR" sz="18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a:solidFill>
                            <a:srgbClr val="FFFFFF"/>
                          </a:solidFill>
                          <a:effectLst/>
                          <a:latin typeface="Arial"/>
                          <a:ea typeface="Times New Roman"/>
                        </a:rPr>
                        <a:t>Title</a:t>
                      </a:r>
                      <a:endParaRPr lang="fr-FR" sz="180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a:solidFill>
                            <a:srgbClr val="FFFFFF"/>
                          </a:solidFill>
                          <a:effectLst/>
                          <a:latin typeface="Arial"/>
                          <a:ea typeface="Times New Roman"/>
                        </a:rPr>
                        <a:t>Source</a:t>
                      </a:r>
                      <a:endParaRPr lang="fr-FR" sz="180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a:solidFill>
                            <a:srgbClr val="FFFFFF"/>
                          </a:solidFill>
                          <a:effectLst/>
                          <a:latin typeface="Arial"/>
                          <a:ea typeface="Times New Roman"/>
                        </a:rPr>
                        <a:t>Notes</a:t>
                      </a:r>
                      <a:endParaRPr lang="fr-FR" sz="18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r>
              <a:tr h="732444">
                <a:tc>
                  <a:txBody>
                    <a:bodyPr/>
                    <a:lstStyle/>
                    <a:p>
                      <a:pPr hangingPunct="0">
                        <a:spcAft>
                          <a:spcPts val="1200"/>
                        </a:spcAft>
                      </a:pPr>
                      <a:r>
                        <a:rPr lang="en-GB" sz="1100" b="1" u="sng" dirty="0">
                          <a:solidFill>
                            <a:srgbClr val="0000FF"/>
                          </a:solidFill>
                          <a:effectLst/>
                          <a:latin typeface="Arial"/>
                          <a:ea typeface="Times New Roman"/>
                          <a:hlinkClick r:id="rId2"/>
                        </a:rPr>
                        <a:t>C4-186360</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100" dirty="0">
                          <a:solidFill>
                            <a:srgbClr val="000000"/>
                          </a:solidFill>
                          <a:effectLst/>
                          <a:latin typeface="Arial"/>
                          <a:ea typeface="Times New Roman"/>
                        </a:rPr>
                        <a:t>Reply LS on template availability in TS </a:t>
                      </a:r>
                      <a:r>
                        <a:rPr lang="en-GB" sz="1100" dirty="0" smtClean="0">
                          <a:solidFill>
                            <a:srgbClr val="000000"/>
                          </a:solidFill>
                          <a:effectLst/>
                          <a:latin typeface="Arial"/>
                          <a:ea typeface="Times New Roman"/>
                        </a:rPr>
                        <a:t>29.501 (To: SA5, cc: CT3)</a:t>
                      </a:r>
                    </a:p>
                    <a:p>
                      <a:pPr hangingPunct="0">
                        <a:spcAft>
                          <a:spcPts val="1200"/>
                        </a:spcAft>
                      </a:pP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100">
                          <a:solidFill>
                            <a:srgbClr val="000000"/>
                          </a:solidFill>
                          <a:effectLst/>
                          <a:latin typeface="Arial"/>
                          <a:ea typeface="Times New Roman"/>
                        </a:rPr>
                        <a:t>CT4</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US" sz="1100">
                          <a:solidFill>
                            <a:srgbClr val="000000"/>
                          </a:solidFill>
                          <a:effectLst/>
                          <a:latin typeface="Arial"/>
                          <a:ea typeface="Times New Roman"/>
                        </a:rPr>
                        <a:t>Ulrich Wiehe</a:t>
                      </a:r>
                      <a:endParaRPr lang="fr-FR" sz="1400">
                        <a:solidFill>
                          <a:srgbClr val="000000"/>
                        </a:solidFill>
                        <a:effectLst/>
                        <a:latin typeface="Arial"/>
                        <a:ea typeface="Times New Roman"/>
                      </a:endParaRPr>
                    </a:p>
                    <a:p>
                      <a:pPr fontAlgn="auto" hangingPunct="1">
                        <a:spcAft>
                          <a:spcPts val="0"/>
                        </a:spcAft>
                      </a:pPr>
                      <a:r>
                        <a:rPr lang="en-US" sz="1100">
                          <a:solidFill>
                            <a:srgbClr val="000000"/>
                          </a:solidFill>
                          <a:effectLst/>
                          <a:latin typeface="Arial"/>
                          <a:ea typeface="Times New Roman"/>
                        </a:rPr>
                        <a:t>ulrich.wiehe@nokia.com</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23150">
                <a:tc>
                  <a:txBody>
                    <a:bodyPr/>
                    <a:lstStyle/>
                    <a:p>
                      <a:pPr hangingPunct="0">
                        <a:spcAft>
                          <a:spcPts val="1200"/>
                        </a:spcAft>
                      </a:pPr>
                      <a:r>
                        <a:rPr lang="en-GB" sz="1100" b="1" u="sng">
                          <a:solidFill>
                            <a:srgbClr val="0000FF"/>
                          </a:solidFill>
                          <a:effectLst/>
                          <a:latin typeface="Arial"/>
                          <a:ea typeface="Times New Roman"/>
                          <a:hlinkClick r:id="rId3"/>
                        </a:rPr>
                        <a:t>C4-186547</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100" dirty="0">
                          <a:solidFill>
                            <a:srgbClr val="000000"/>
                          </a:solidFill>
                          <a:effectLst/>
                          <a:latin typeface="Arial"/>
                          <a:ea typeface="Times New Roman"/>
                        </a:rPr>
                        <a:t>Reply LS on maximum size of UE Radio Capabilities and maximum Information Element size on network </a:t>
                      </a:r>
                      <a:r>
                        <a:rPr lang="en-GB" sz="1100" dirty="0" smtClean="0">
                          <a:solidFill>
                            <a:srgbClr val="000000"/>
                          </a:solidFill>
                          <a:effectLst/>
                          <a:latin typeface="Arial"/>
                          <a:ea typeface="Times New Roman"/>
                        </a:rPr>
                        <a:t>interfaces (To: SA2)</a:t>
                      </a:r>
                    </a:p>
                    <a:p>
                      <a:pPr hangingPunct="0">
                        <a:spcAft>
                          <a:spcPts val="1200"/>
                        </a:spcAft>
                      </a:pP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100">
                          <a:solidFill>
                            <a:srgbClr val="000000"/>
                          </a:solidFill>
                          <a:effectLst/>
                          <a:latin typeface="Arial"/>
                          <a:ea typeface="Times New Roman"/>
                        </a:rPr>
                        <a:t>CT4</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US" sz="1100">
                          <a:solidFill>
                            <a:srgbClr val="000000"/>
                          </a:solidFill>
                          <a:effectLst/>
                          <a:latin typeface="Arial"/>
                          <a:ea typeface="Times New Roman"/>
                        </a:rPr>
                        <a:t>Peter Wild</a:t>
                      </a:r>
                      <a:endParaRPr lang="fr-FR" sz="1400">
                        <a:solidFill>
                          <a:srgbClr val="000000"/>
                        </a:solidFill>
                        <a:effectLst/>
                        <a:latin typeface="Arial"/>
                        <a:ea typeface="Times New Roman"/>
                      </a:endParaRPr>
                    </a:p>
                    <a:p>
                      <a:pPr fontAlgn="auto" hangingPunct="1">
                        <a:spcAft>
                          <a:spcPts val="0"/>
                        </a:spcAft>
                      </a:pPr>
                      <a:r>
                        <a:rPr lang="en-US" sz="1100">
                          <a:solidFill>
                            <a:srgbClr val="000000"/>
                          </a:solidFill>
                          <a:effectLst/>
                          <a:latin typeface="Arial"/>
                          <a:ea typeface="Times New Roman"/>
                        </a:rPr>
                        <a:t>peter.wild@vodafone.com</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614149">
                <a:tc>
                  <a:txBody>
                    <a:bodyPr/>
                    <a:lstStyle/>
                    <a:p>
                      <a:pPr hangingPunct="0">
                        <a:spcAft>
                          <a:spcPts val="1200"/>
                        </a:spcAft>
                      </a:pPr>
                      <a:r>
                        <a:rPr lang="en-GB" sz="1100" b="1" u="sng">
                          <a:solidFill>
                            <a:srgbClr val="0000FF"/>
                          </a:solidFill>
                          <a:effectLst/>
                          <a:latin typeface="Arial"/>
                          <a:ea typeface="Times New Roman"/>
                          <a:hlinkClick r:id="rId4"/>
                        </a:rPr>
                        <a:t>C4-186573</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100" dirty="0" smtClean="0">
                          <a:solidFill>
                            <a:srgbClr val="000000"/>
                          </a:solidFill>
                          <a:effectLst/>
                          <a:latin typeface="Arial"/>
                          <a:ea typeface="Times New Roman"/>
                        </a:rPr>
                        <a:t>IMSI-based NAI format for SUPI (To: CT6, CT1; cc: SA3, SA2</a:t>
                      </a:r>
                      <a:endParaRPr lang="nb-NO" sz="1100" dirty="0" smtClean="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100" dirty="0">
                          <a:solidFill>
                            <a:srgbClr val="000000"/>
                          </a:solidFill>
                          <a:effectLst/>
                          <a:latin typeface="Arial"/>
                          <a:ea typeface="Times New Roman"/>
                        </a:rPr>
                        <a:t>CT4</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100">
                          <a:solidFill>
                            <a:srgbClr val="000000"/>
                          </a:solidFill>
                          <a:effectLst/>
                          <a:latin typeface="Arial"/>
                          <a:ea typeface="Times New Roman"/>
                        </a:rPr>
                        <a:t>Bruno Landais</a:t>
                      </a:r>
                      <a:endParaRPr lang="fr-FR" sz="1400">
                        <a:solidFill>
                          <a:srgbClr val="000000"/>
                        </a:solidFill>
                        <a:effectLst/>
                        <a:latin typeface="Arial"/>
                        <a:ea typeface="Times New Roman"/>
                      </a:endParaRPr>
                    </a:p>
                    <a:p>
                      <a:pPr fontAlgn="auto" hangingPunct="1">
                        <a:spcAft>
                          <a:spcPts val="0"/>
                        </a:spcAft>
                      </a:pPr>
                      <a:r>
                        <a:rPr lang="fr-FR" sz="1100">
                          <a:solidFill>
                            <a:srgbClr val="000000"/>
                          </a:solidFill>
                          <a:effectLst/>
                          <a:latin typeface="Arial"/>
                          <a:ea typeface="Times New Roman"/>
                        </a:rPr>
                        <a:t>bruno.landais@nokia.com</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18615">
                <a:tc>
                  <a:txBody>
                    <a:bodyPr/>
                    <a:lstStyle/>
                    <a:p>
                      <a:pPr hangingPunct="0">
                        <a:spcAft>
                          <a:spcPts val="1200"/>
                        </a:spcAft>
                      </a:pPr>
                      <a:r>
                        <a:rPr lang="en-GB" sz="1100" b="1" u="sng">
                          <a:solidFill>
                            <a:srgbClr val="0000FF"/>
                          </a:solidFill>
                          <a:effectLst/>
                          <a:latin typeface="Arial"/>
                          <a:ea typeface="Times New Roman"/>
                          <a:hlinkClick r:id="rId5"/>
                        </a:rPr>
                        <a:t>C4-186602</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100" dirty="0">
                          <a:solidFill>
                            <a:srgbClr val="000000"/>
                          </a:solidFill>
                          <a:effectLst/>
                          <a:latin typeface="Arial"/>
                          <a:ea typeface="Times New Roman"/>
                        </a:rPr>
                        <a:t>LS on API specification and API version number </a:t>
                      </a:r>
                      <a:r>
                        <a:rPr lang="en-GB" sz="1100" dirty="0" smtClean="0">
                          <a:solidFill>
                            <a:srgbClr val="000000"/>
                          </a:solidFill>
                          <a:effectLst/>
                          <a:latin typeface="Arial"/>
                          <a:ea typeface="Times New Roman"/>
                        </a:rPr>
                        <a:t>maintenance </a:t>
                      </a:r>
                      <a:r>
                        <a:rPr lang="nb-NO" sz="1100" dirty="0" smtClean="0">
                          <a:solidFill>
                            <a:srgbClr val="000000"/>
                          </a:solidFill>
                          <a:effectLst/>
                          <a:latin typeface="Arial"/>
                          <a:ea typeface="Times New Roman"/>
                        </a:rPr>
                        <a:t>(To: CT, SA; cc: CT3, SA5)</a:t>
                      </a:r>
                      <a:endParaRPr lang="en-GB" sz="1100" dirty="0" smtClean="0">
                        <a:solidFill>
                          <a:srgbClr val="000000"/>
                        </a:solidFill>
                        <a:effectLst/>
                        <a:latin typeface="Arial"/>
                        <a:ea typeface="Times New Roman"/>
                      </a:endParaRPr>
                    </a:p>
                    <a:p>
                      <a:pPr hangingPunct="0">
                        <a:spcAft>
                          <a:spcPts val="1200"/>
                        </a:spcAft>
                      </a:pP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100" dirty="0" smtClean="0">
                          <a:solidFill>
                            <a:srgbClr val="000000"/>
                          </a:solidFill>
                          <a:effectLst/>
                          <a:latin typeface="Arial"/>
                          <a:ea typeface="Times New Roman"/>
                        </a:rPr>
                        <a:t>CT4</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US" sz="1100" dirty="0">
                          <a:solidFill>
                            <a:srgbClr val="000000"/>
                          </a:solidFill>
                          <a:effectLst/>
                          <a:latin typeface="Arial"/>
                          <a:ea typeface="Times New Roman"/>
                        </a:rPr>
                        <a:t>Lionel Morand</a:t>
                      </a:r>
                      <a:endParaRPr lang="fr-FR" sz="1400" dirty="0">
                        <a:solidFill>
                          <a:srgbClr val="000000"/>
                        </a:solidFill>
                        <a:effectLst/>
                        <a:latin typeface="Arial"/>
                        <a:ea typeface="Times New Roman"/>
                      </a:endParaRPr>
                    </a:p>
                    <a:p>
                      <a:pPr fontAlgn="auto" hangingPunct="1">
                        <a:spcAft>
                          <a:spcPts val="0"/>
                        </a:spcAft>
                      </a:pPr>
                      <a:r>
                        <a:rPr lang="en-US" sz="1100" dirty="0">
                          <a:solidFill>
                            <a:srgbClr val="000000"/>
                          </a:solidFill>
                          <a:effectLst/>
                          <a:latin typeface="Arial"/>
                          <a:ea typeface="Times New Roman"/>
                        </a:rPr>
                        <a:t>lionel.morand@orange.com</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32263">
                <a:tc>
                  <a:txBody>
                    <a:bodyPr/>
                    <a:lstStyle/>
                    <a:p>
                      <a:pPr hangingPunct="0">
                        <a:spcAft>
                          <a:spcPts val="1200"/>
                        </a:spcAft>
                      </a:pPr>
                      <a:r>
                        <a:rPr lang="en-GB" sz="1100" b="1" u="sng">
                          <a:solidFill>
                            <a:srgbClr val="0000FF"/>
                          </a:solidFill>
                          <a:effectLst/>
                          <a:latin typeface="Arial"/>
                          <a:ea typeface="Times New Roman"/>
                          <a:hlinkClick r:id="rId6"/>
                        </a:rPr>
                        <a:t>C4-186606</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100" dirty="0">
                          <a:solidFill>
                            <a:srgbClr val="000000"/>
                          </a:solidFill>
                          <a:effectLst/>
                          <a:latin typeface="Arial"/>
                          <a:ea typeface="Times New Roman"/>
                        </a:rPr>
                        <a:t>Response to “Reply LS on AUSF/UDM instance selection and SUCI parameters</a:t>
                      </a:r>
                      <a:r>
                        <a:rPr lang="en-GB" sz="1100" dirty="0" smtClean="0">
                          <a:solidFill>
                            <a:srgbClr val="000000"/>
                          </a:solidFill>
                          <a:effectLst/>
                          <a:latin typeface="Arial"/>
                          <a:ea typeface="Times New Roman"/>
                        </a:rPr>
                        <a:t>” (To: </a:t>
                      </a:r>
                      <a:r>
                        <a:rPr lang="fr-FR" sz="1100" dirty="0" smtClean="0">
                          <a:solidFill>
                            <a:srgbClr val="000000"/>
                          </a:solidFill>
                          <a:effectLst/>
                          <a:latin typeface="Arial"/>
                          <a:ea typeface="Times New Roman"/>
                        </a:rPr>
                        <a:t>SA2; cc: RAN2, RAN3, CT1, CT3)</a:t>
                      </a:r>
                    </a:p>
                    <a:p>
                      <a:pPr hangingPunct="0">
                        <a:spcAft>
                          <a:spcPts val="1200"/>
                        </a:spcAft>
                      </a:pP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100">
                          <a:solidFill>
                            <a:srgbClr val="000000"/>
                          </a:solidFill>
                          <a:effectLst/>
                          <a:latin typeface="Arial"/>
                          <a:ea typeface="Times New Roman"/>
                        </a:rPr>
                        <a:t>CT4</a:t>
                      </a:r>
                      <a:endParaRPr lang="fr-FR" sz="14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100" dirty="0">
                          <a:solidFill>
                            <a:srgbClr val="000000"/>
                          </a:solidFill>
                          <a:effectLst/>
                          <a:latin typeface="Arial"/>
                          <a:ea typeface="Times New Roman"/>
                        </a:rPr>
                        <a:t>Bruno Landais</a:t>
                      </a:r>
                      <a:endParaRPr lang="fr-FR" sz="1400" dirty="0">
                        <a:solidFill>
                          <a:srgbClr val="000000"/>
                        </a:solidFill>
                        <a:effectLst/>
                        <a:latin typeface="Arial"/>
                        <a:ea typeface="Times New Roman"/>
                      </a:endParaRPr>
                    </a:p>
                    <a:p>
                      <a:pPr fontAlgn="auto" hangingPunct="1">
                        <a:spcAft>
                          <a:spcPts val="0"/>
                        </a:spcAft>
                      </a:pPr>
                      <a:r>
                        <a:rPr lang="fr-FR" sz="1100" dirty="0">
                          <a:solidFill>
                            <a:srgbClr val="000000"/>
                          </a:solidFill>
                          <a:effectLst/>
                          <a:latin typeface="Arial"/>
                          <a:ea typeface="Times New Roman"/>
                        </a:rPr>
                        <a:t>bruno.landais@nokia.com</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732444">
                <a:tc>
                  <a:txBody>
                    <a:bodyPr/>
                    <a:lstStyle/>
                    <a:p>
                      <a:pPr fontAlgn="auto" hangingPunct="1">
                        <a:spcAft>
                          <a:spcPts val="0"/>
                        </a:spcAft>
                      </a:pPr>
                      <a:endParaRPr lang="fr-FR" sz="2400" dirty="0">
                        <a:solidFill>
                          <a:srgbClr val="000000"/>
                        </a:solidFill>
                        <a:effectLst/>
                        <a:latin typeface="Arial"/>
                        <a:ea typeface="Times New Roman"/>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2400">
                        <a:solidFill>
                          <a:srgbClr val="000000"/>
                        </a:solidFill>
                        <a:effectLst/>
                        <a:latin typeface="Arial"/>
                        <a:ea typeface="Times New Roman"/>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2400">
                        <a:solidFill>
                          <a:srgbClr val="000000"/>
                        </a:solidFill>
                        <a:effectLst/>
                        <a:latin typeface="Arial"/>
                        <a:ea typeface="Times New Roman"/>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endParaRPr lang="fr-FR" sz="2400" dirty="0">
                        <a:solidFill>
                          <a:schemeClr val="tx1"/>
                        </a:solidFill>
                        <a:effectLst/>
                        <a:latin typeface="Arial"/>
                        <a:ea typeface="Times New Roman"/>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09341740"/>
      </p:ext>
    </p:extLst>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62611</TotalTime>
  <Words>2516</Words>
  <Application>Microsoft Office PowerPoint</Application>
  <PresentationFormat>Affichage à l'écran (4:3)</PresentationFormat>
  <Paragraphs>528</Paragraphs>
  <Slides>27</Slides>
  <Notes>1</Notes>
  <HiddenSlides>0</HiddenSlides>
  <MMClips>0</MMClips>
  <ScaleCrop>false</ScaleCrop>
  <HeadingPairs>
    <vt:vector size="6" baseType="variant">
      <vt:variant>
        <vt:lpstr>Thème</vt:lpstr>
      </vt:variant>
      <vt:variant>
        <vt:i4>3</vt:i4>
      </vt:variant>
      <vt:variant>
        <vt:lpstr>Serveurs OLE incorporés</vt:lpstr>
      </vt:variant>
      <vt:variant>
        <vt:i4>1</vt:i4>
      </vt:variant>
      <vt:variant>
        <vt:lpstr>Titres des diapositives</vt:lpstr>
      </vt:variant>
      <vt:variant>
        <vt:i4>27</vt:i4>
      </vt:variant>
    </vt:vector>
  </HeadingPairs>
  <TitlesOfParts>
    <vt:vector size="31" baseType="lpstr">
      <vt:lpstr>3gpp</vt:lpstr>
      <vt:lpstr>Custom Design</vt:lpstr>
      <vt:lpstr>1_3gpp</vt:lpstr>
      <vt:lpstr>Worksheet</vt:lpstr>
      <vt:lpstr>Présentation PowerPoint</vt:lpstr>
      <vt:lpstr>TSG CT WG4 Organisation </vt:lpstr>
      <vt:lpstr>Présentation PowerPoint</vt:lpstr>
      <vt:lpstr>CT4 Progress</vt:lpstr>
      <vt:lpstr>Rel-15 Exception Sheets</vt:lpstr>
      <vt:lpstr>Présentation PowerPoint</vt:lpstr>
      <vt:lpstr>Technical Specifications sent for Approval</vt:lpstr>
      <vt:lpstr>LS OUT (1/2)</vt:lpstr>
      <vt:lpstr>LS OUT (2/2)</vt:lpstr>
      <vt:lpstr>CT4: Update on 5GS_Ph1 (1/2)</vt:lpstr>
      <vt:lpstr>CT4: Update on 5GS_Ph1 (2/2)</vt:lpstr>
      <vt:lpstr>CT4: 5GS_Ph1 Highlights (1/2)</vt:lpstr>
      <vt:lpstr>CT4: 5GS_Ph1 Highlights (2/2)</vt:lpstr>
      <vt:lpstr>Some "Company" CRs sent to CT#81</vt:lpstr>
      <vt:lpstr>5G Timeline and impacts on CT4</vt:lpstr>
      <vt:lpstr>CT4: Shared Data Handling </vt:lpstr>
      <vt:lpstr>CT4: User-plane Protocol for Rel-16</vt:lpstr>
      <vt:lpstr>CT4: QUIC Transport for SBI</vt:lpstr>
      <vt:lpstr>CT4: Load/Overload Control on SBI </vt:lpstr>
      <vt:lpstr>CT Plenary Decisions for CT4</vt:lpstr>
      <vt:lpstr>Incoming liaisons to CT plenary</vt:lpstr>
      <vt:lpstr>For CT Plenary action</vt:lpstr>
      <vt:lpstr>CRs to CT Plenary</vt:lpstr>
      <vt:lpstr>CRs for Conditional Approval (CT4)</vt:lpstr>
      <vt:lpstr>CRs Overview</vt:lpstr>
      <vt:lpstr>Acknowledgements</vt:lpstr>
      <vt:lpstr>Thank  You</vt:lpstr>
    </vt:vector>
  </TitlesOfParts>
  <Company>Nokia Oyj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lionel.morand@orange.com</dc:creator>
  <dc:description>©3GPP 2009. All rights reserved</dc:description>
  <cp:lastModifiedBy>Lionel</cp:lastModifiedBy>
  <cp:revision>1659</cp:revision>
  <dcterms:created xsi:type="dcterms:W3CDTF">2009-10-13T12:22:16Z</dcterms:created>
  <dcterms:modified xsi:type="dcterms:W3CDTF">2018-09-07T11:55:02Z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