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1"/>
  </p:notesMasterIdLst>
  <p:handoutMasterIdLst>
    <p:handoutMasterId r:id="rId32"/>
  </p:handoutMasterIdLst>
  <p:sldIdLst>
    <p:sldId id="337" r:id="rId3"/>
    <p:sldId id="339" r:id="rId4"/>
    <p:sldId id="338" r:id="rId5"/>
    <p:sldId id="516" r:id="rId6"/>
    <p:sldId id="355" r:id="rId7"/>
    <p:sldId id="532" r:id="rId8"/>
    <p:sldId id="500" r:id="rId9"/>
    <p:sldId id="531" r:id="rId10"/>
    <p:sldId id="521" r:id="rId11"/>
    <p:sldId id="470" r:id="rId12"/>
    <p:sldId id="526" r:id="rId13"/>
    <p:sldId id="540" r:id="rId14"/>
    <p:sldId id="515" r:id="rId15"/>
    <p:sldId id="533" r:id="rId16"/>
    <p:sldId id="522" r:id="rId17"/>
    <p:sldId id="524" r:id="rId18"/>
    <p:sldId id="535" r:id="rId19"/>
    <p:sldId id="523" r:id="rId20"/>
    <p:sldId id="534" r:id="rId21"/>
    <p:sldId id="520" r:id="rId22"/>
    <p:sldId id="530" r:id="rId23"/>
    <p:sldId id="511" r:id="rId24"/>
    <p:sldId id="340" r:id="rId25"/>
    <p:sldId id="387" r:id="rId26"/>
    <p:sldId id="487" r:id="rId27"/>
    <p:sldId id="539" r:id="rId28"/>
    <p:sldId id="372" r:id="rId29"/>
    <p:sldId id="507" r:id="rId30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2018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CT#79, March 2018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ebapp.etsi.org/3GPPRegistration/fViewPart.asp?mid=31995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ebapp.etsi.org/3GPPRegistration/fViewPart.asp?mid=3199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9_Chennai/Docs/CP-180093.zip" TargetMode="External"/><Relationship Id="rId2" Type="http://schemas.openxmlformats.org/officeDocument/2006/relationships/hyperlink" Target="http://www.3gpp.org/ftp/tsg_ct/TSG_CT/TSGC_79_Chennai/Docs/CP-180094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79_Chennai/Docs/CP-180098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79_Chennai/Docs/CP-180035.zip" TargetMode="External"/><Relationship Id="rId3" Type="http://schemas.openxmlformats.org/officeDocument/2006/relationships/hyperlink" Target="http://www.3gpp.org/ftp/tsg_ct/TSG_CT/TSGC_79_Chennai/Docs/CP-180029.zip" TargetMode="External"/><Relationship Id="rId7" Type="http://schemas.openxmlformats.org/officeDocument/2006/relationships/hyperlink" Target="http://www.3gpp.org/ftp/tsg_ct/TSG_CT/TSGC_79_Chennai/Docs/CP-180033.zip" TargetMode="External"/><Relationship Id="rId2" Type="http://schemas.openxmlformats.org/officeDocument/2006/relationships/hyperlink" Target="http://www.3gpp.org/ftp/tsg_ct/TSG_CT/TSGC_79_Chennai/Docs/CP-180028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TSG_CT/TSGC_79_Chennai/Docs/CP-180032.zip" TargetMode="External"/><Relationship Id="rId5" Type="http://schemas.openxmlformats.org/officeDocument/2006/relationships/hyperlink" Target="http://www.3gpp.org/ftp/tsg_ct/TSG_CT/TSGC_79_Chennai/Docs/CP-180031.zip" TargetMode="External"/><Relationship Id="rId4" Type="http://schemas.openxmlformats.org/officeDocument/2006/relationships/hyperlink" Target="http://www.3gpp.org/ftp/tsg_ct/TSG_CT/TSGC_79_Chennai/Docs/CP-180030.zip" TargetMode="External"/><Relationship Id="rId9" Type="http://schemas.openxmlformats.org/officeDocument/2006/relationships/hyperlink" Target="http://www.3gpp.org/ftp/tsg_ct/TSG_CT/TSGC_79_Chennai/Docs/CP-180034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3_Montreal/Docs/C4-182244.zip" TargetMode="External"/><Relationship Id="rId7" Type="http://schemas.openxmlformats.org/officeDocument/2006/relationships/hyperlink" Target="http://www.3gpp.org/ftp/tsg_ct/WG4_protocollars_ex-CN4/TSGCT4_83_Montreal/Docs/C4-182388.zip" TargetMode="External"/><Relationship Id="rId2" Type="http://schemas.openxmlformats.org/officeDocument/2006/relationships/hyperlink" Target="http://www.3gpp.org/ftp/tsg_ct/WG4_protocollars_ex-CN4/TSGCT4_83_Montreal/Docs/C4-182150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3_Montreal/Docs/C4-182306.zip" TargetMode="External"/><Relationship Id="rId5" Type="http://schemas.openxmlformats.org/officeDocument/2006/relationships/hyperlink" Target="http://www.3gpp.org/ftp/tsg_ct/WG4_protocollars_ex-CN4/TSGCT4_83_Montreal/Docs/C4-182254.zip" TargetMode="External"/><Relationship Id="rId4" Type="http://schemas.openxmlformats.org/officeDocument/2006/relationships/hyperlink" Target="http://www.3gpp.org/ftp/tsg_ct/WG4_protocollars_ex-CN4/TSGCT4_83_Montreal/Docs/C4-182247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#79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 Meeting #79	</a:t>
            </a:r>
            <a:r>
              <a:rPr lang="en-GB" sz="1600" b="1" dirty="0" smtClean="0"/>
              <a:t>		</a:t>
            </a:r>
            <a:r>
              <a:rPr lang="en-GB" sz="1600" b="1" smtClean="0"/>
              <a:t>	CP-180010</a:t>
            </a:r>
            <a:endParaRPr lang="fr-FR" sz="1600" dirty="0"/>
          </a:p>
          <a:p>
            <a:r>
              <a:rPr lang="en-GB" sz="1600" b="1" dirty="0"/>
              <a:t>Chennai, India; 19</a:t>
            </a:r>
            <a:r>
              <a:rPr lang="en-GB" sz="1600" b="1" baseline="30000" dirty="0"/>
              <a:t>th</a:t>
            </a:r>
            <a:r>
              <a:rPr lang="en-GB" sz="1600" b="1" dirty="0"/>
              <a:t> – 20</a:t>
            </a:r>
            <a:r>
              <a:rPr lang="en-GB" sz="1600" b="1" baseline="30000" dirty="0"/>
              <a:t>th</a:t>
            </a:r>
            <a:r>
              <a:rPr lang="en-GB" sz="1600" b="1" dirty="0"/>
              <a:t> March 2018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(2/2)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Several Conference calls to prepare the meetings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discussions and common conclusions on API specification, API design guidelines and common data types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Exchange with a group of IETF experts on HTTP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informal technical discussions on HTTP/2, JSON, etc.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000" dirty="0">
                <a:latin typeface="Arial" pitchFamily="34" charset="0"/>
                <a:cs typeface="Arial" pitchFamily="34" charset="0"/>
              </a:rPr>
              <a:t>Still bring new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delegates into 3GPP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5GS_Ph1 Highlights (1/2)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API specification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Good progress on the data/resource modeling and related operations in all specs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Vote at CT4#83 on the preferred PATCH-based solution: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“JSON PATCH” vs “JSON Merge PATCH” vs “JSON PATCH or JSON Merge PATCH per resource”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Result: the exact PATCH method to use will be defined per resource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UDR resource modelling: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UDR data/resource model needs to be agreed before being able to go further  on API design in CT3/CT4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High-level principle agreement reached in CT4#83, used as basis for further work at the next meeting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SBI Design and its Security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Implications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Joint session and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confcall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with SA3 to clarify requirements on N32 interface (Inter-PLMN) and SEPP related functional requirements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still asks for clarification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foreseen SEPP functionality and the need for application state management, with possible privacy/confidentiality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issues</a:t>
            </a:r>
          </a:p>
          <a:p>
            <a:pPr lvl="1"/>
            <a:r>
              <a:rPr lang="en-US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Warning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SA3 feedback expected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end of May at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latest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any specific protocol extension is required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need for Application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Layer Security)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Exception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would be required in June to cover the stage 3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CT#81 (Sept 2018)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(2/2)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API design guideline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query/read operation, use GET whenever possible and Custom operations only as a last resort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Agreement on the definition of an hypermedia format used for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HATEOAS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Agreement to use YAML format for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specifications 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API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versioning using a “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vX.Y.Z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” format for Major, Minor and Patch versions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Word Macro convert Data Model Clauses of Specs into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schema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definitions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5G Charging Study Phase 1 on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N4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Clarification with SA5 on the online/offline charging functionalities to support over N4, with impacts on the PFCP protocol 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Sx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main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UDR data/resource model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Specify 5G related Identifiers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data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storage in UDM (and other NF)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Agree on basic principles for overload control in 5GS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08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Timeline and impacts on CT4</a:t>
            </a:r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676811"/>
            <a:ext cx="5479949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5645709" y="2676811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6910154" y="2800579"/>
            <a:ext cx="476481" cy="580796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TR 100% completed and the normative phase is on the right track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About 67% for the normative phase, with 15 specifications under development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Any major change in </a:t>
            </a:r>
            <a:r>
              <a:rPr lang="en-US" altLang="de-DE" sz="1600" dirty="0">
                <a:latin typeface="+mn-lt"/>
                <a:cs typeface="Arial" charset="0"/>
              </a:rPr>
              <a:t>the stage 2 </a:t>
            </a:r>
            <a:r>
              <a:rPr lang="en-US" altLang="de-DE" sz="1600" dirty="0" smtClean="0">
                <a:latin typeface="+mn-lt"/>
                <a:cs typeface="Arial" charset="0"/>
              </a:rPr>
              <a:t>definition will delay </a:t>
            </a:r>
            <a:r>
              <a:rPr lang="en-US" altLang="de-DE" sz="1600" dirty="0">
                <a:latin typeface="+mn-lt"/>
                <a:cs typeface="Arial" charset="0"/>
              </a:rPr>
              <a:t>the work in 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incomplete Stage 3 based on late stage 2 modifications shifted to Rel-16 (5G phase 2)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5632705" y="1075055"/>
            <a:ext cx="178419" cy="246221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4" name="Connecteur droit 43"/>
          <p:cNvCxnSpPr/>
          <p:nvPr/>
        </p:nvCxnSpPr>
        <p:spPr bwMode="auto">
          <a:xfrm>
            <a:off x="5718432" y="1387984"/>
            <a:ext cx="1279" cy="28251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Ellipse 48"/>
          <p:cNvSpPr/>
          <p:nvPr/>
        </p:nvSpPr>
        <p:spPr bwMode="auto">
          <a:xfrm>
            <a:off x="8833173" y="1574531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Triangle isocèle 49"/>
          <p:cNvSpPr/>
          <p:nvPr/>
        </p:nvSpPr>
        <p:spPr bwMode="auto">
          <a:xfrm>
            <a:off x="811879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" name="Triangle isocèle 53"/>
          <p:cNvSpPr/>
          <p:nvPr/>
        </p:nvSpPr>
        <p:spPr bwMode="auto">
          <a:xfrm>
            <a:off x="848074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7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1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Study on </a:t>
            </a:r>
            <a:r>
              <a:rPr lang="en-US" altLang="de-DE" dirty="0">
                <a:latin typeface="Arial" charset="0"/>
                <a:cs typeface="Arial" charset="0"/>
              </a:rPr>
              <a:t>User-plane </a:t>
            </a:r>
            <a:r>
              <a:rPr lang="en-US" altLang="de-DE" dirty="0" smtClean="0">
                <a:latin typeface="Arial" charset="0"/>
                <a:cs typeface="Arial" charset="0"/>
              </a:rPr>
              <a:t>Protocol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Item on User-plane Protocol [FS_UPPS]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Liaise with IETF on the current GTP-U definition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Set of criteria for protocol selection based on Rel-16 requirements and candidate protocol evaluation. Phase 2 shall not start earlier than July 2018.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Approach: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Investigate solutions alternative to GTP-U, including IETF solutions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Compare GTP-U and other solutions to see if there is matter for user plane protocol swap.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protocol recommendation will be the outcome of phase 2.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other WGs would need to be involved in this process: RAN3, CT3, etc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LS sent to IETF (DMM WG and 5GANGIP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inform about the launch of the CT4 study and provide pointers to GTP-U spec and stage 2 related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high-level requirements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archit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security, etc.) currently addressed into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5G_ph1</a:t>
            </a:r>
          </a:p>
        </p:txBody>
      </p:sp>
    </p:spTree>
    <p:extLst>
      <p:ext uri="{BB962C8B-B14F-4D97-AF65-F5344CB8AC3E}">
        <p14:creationId xmlns:p14="http://schemas.microsoft.com/office/powerpoint/2010/main" val="2457619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CUPS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8" y="1363144"/>
            <a:ext cx="8914451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Control and User Plane Separation of </a:t>
            </a:r>
            <a:r>
              <a:rPr lang="en-US" sz="1600" strike="dbl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EPC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specification of the separation of user plane functionality from control plane functionality in the EPC's S-GW, P-GW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TDF in rel-14… and UPF in rel-15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Broader scope: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Rel-14 specification: “EPC” removed from the title, to make it 5GS compliant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Rel-15 specification: introduce N4 related information.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 Cat F CRs agreed for Rel-14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 on mechanisms for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signalling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optimization (SDF Filter Id, Traffic Endpoint Id)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Various corrections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027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NAPS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Northbound APIs for SCEF – SCS/AS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Interworking (CT3)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upport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northbound APIs between the SCEF and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SCS/AS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impacts: S6m, T6a, S6a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95% completed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CRs agreed on: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Addition of 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Suggested Network Configuration in Configuration Information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Answer to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 able to report change of data to the SCEF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with latest change in the stage 2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ext step: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CT3’s T8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defines procedure deletion of network configuration, it needs to be clarified if it is required to be supported on S6t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If removed and no stage 2, WID is completed.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579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USOS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unlicensed spectrum offloading system enhancements (CT1)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mechanism for network-controlled access to unlicensed spectrum used as Secondary RAT in roaming and non-roaming cases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CT4 impacts: S6a, MAP, GTP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 CRs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agreed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Access restriction to unlicensed spectrum as secondary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Data usage reporting with unlicensed spectrum used as secondary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RAT 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 completed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233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EDCE5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EPC enhancements to support 5G New Radio via Dual Connectivity, 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aspects (CT4)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 of 5G NR access to core EPC as a “secondary RAT”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CT4 impacts: S6a, MAP, MAP/Diameter interworking, DNS procedures for SGW/PGW selection, S11/S5/S8 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  <a:p>
            <a:pPr marL="457200" lvl="1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05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err="1" smtClean="0">
                <a:latin typeface="Arial" charset="0"/>
                <a:cs typeface="Arial" charset="0"/>
              </a:rPr>
              <a:t>ProSe_WLAN_DD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Inclusion of WLAN direct discovery technologies as an alternative for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ProSe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direct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discovery (CT1)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WLAN direct discovery as an alternative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LTE-Direct in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ProSe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architecture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impacts: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PC6/PC7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783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CT4#82 (Gothenburg, SE)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400 documents </a:t>
            </a:r>
            <a:r>
              <a:rPr lang="en-US" altLang="de-DE" sz="1600" dirty="0">
                <a:latin typeface="+mn-lt"/>
                <a:cs typeface="Arial" charset="0"/>
              </a:rPr>
              <a:t>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>
                <a:latin typeface="+mn-lt"/>
                <a:cs typeface="Arial" charset="0"/>
              </a:rPr>
              <a:t>CT4#83 (</a:t>
            </a:r>
            <a:r>
              <a:rPr lang="fr-FR" sz="1800" dirty="0" err="1">
                <a:latin typeface="+mn-lt"/>
              </a:rPr>
              <a:t>Montreal</a:t>
            </a:r>
            <a:r>
              <a:rPr lang="fr-FR" sz="1800" dirty="0">
                <a:latin typeface="+mn-lt"/>
              </a:rPr>
              <a:t>, CA</a:t>
            </a:r>
            <a:r>
              <a:rPr lang="sv-SE" altLang="de-DE" sz="1800" dirty="0">
                <a:latin typeface="+mn-lt"/>
                <a:cs typeface="Arial" charset="0"/>
              </a:rPr>
              <a:t>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445 documents </a:t>
            </a:r>
            <a:r>
              <a:rPr lang="en-US" altLang="de-DE" sz="1600" dirty="0">
                <a:latin typeface="+mn-lt"/>
                <a:cs typeface="Arial" charset="0"/>
              </a:rPr>
              <a:t>– </a:t>
            </a:r>
            <a:r>
              <a:rPr lang="en-US" altLang="de-DE" sz="1600" dirty="0" smtClean="0">
                <a:latin typeface="+mn-lt"/>
                <a:cs typeface="Arial" charset="0"/>
              </a:rPr>
              <a:t>44 postponed</a:t>
            </a:r>
            <a:endParaRPr lang="en-US" altLang="de-DE" sz="1600" dirty="0">
              <a:latin typeface="+mn-lt"/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</a:t>
            </a:r>
            <a:r>
              <a:rPr lang="de-DE" altLang="de-DE" sz="1600" dirty="0" smtClean="0">
                <a:latin typeface="+mn-lt"/>
                <a:cs typeface="Arial" charset="0"/>
              </a:rPr>
              <a:t>CP-180011</a:t>
            </a:r>
            <a:endParaRPr lang="de-DE" altLang="de-DE" sz="1600" b="1" u="sng" dirty="0" smtClean="0">
              <a:solidFill>
                <a:srgbClr val="FF0000"/>
              </a:solidFill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CT4#84 (</a:t>
            </a:r>
            <a:r>
              <a:rPr lang="fr-FR" sz="1800" dirty="0" smtClean="0">
                <a:latin typeface="+mn-lt"/>
              </a:rPr>
              <a:t>Kunming, CN</a:t>
            </a:r>
            <a:r>
              <a:rPr lang="sv-SE" altLang="de-DE" sz="1800" dirty="0" smtClean="0">
                <a:latin typeface="+mn-lt"/>
                <a:cs typeface="Arial" charset="0"/>
              </a:rPr>
              <a:t>)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CT4#85 (Osaka, JP)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latin typeface="+mn-lt"/>
                <a:cs typeface="Arial" charset="0"/>
              </a:rPr>
              <a:t>Full </a:t>
            </a:r>
            <a:r>
              <a:rPr lang="sv-SE" altLang="de-DE" sz="1600" dirty="0">
                <a:latin typeface="+mn-lt"/>
                <a:cs typeface="Arial" charset="0"/>
              </a:rPr>
              <a:t>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9549" y="1600200"/>
            <a:ext cx="8686800" cy="48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kern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2000" dirty="0" smtClean="0">
                <a:latin typeface="Arial" pitchFamily="34" charset="0"/>
                <a:cs typeface="Arial" pitchFamily="34" charset="0"/>
              </a:rPr>
              <a:t>none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 CT4#82 and CT4#83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1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1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1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6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33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63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</a:t>
            </a:r>
            <a:r>
              <a:rPr lang="en-GB" sz="2000" dirty="0" smtClean="0">
                <a:cs typeface="Arial" pitchFamily="34" charset="0"/>
              </a:rPr>
              <a:t>Rel-14 </a:t>
            </a:r>
            <a:r>
              <a:rPr lang="en-GB" sz="2000" dirty="0" smtClean="0">
                <a:cs typeface="Arial" pitchFamily="34" charset="0"/>
              </a:rPr>
              <a:t>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Rel-13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124592"/>
              </p:ext>
            </p:extLst>
          </p:nvPr>
        </p:nvGraphicFramePr>
        <p:xfrm>
          <a:off x="250288" y="1449261"/>
          <a:ext cx="8643422" cy="1138110"/>
        </p:xfrm>
        <a:graphic>
          <a:graphicData uri="http://schemas.openxmlformats.org/drawingml/2006/table">
            <a:tbl>
              <a:tblPr/>
              <a:tblGrid>
                <a:gridCol w="741780"/>
                <a:gridCol w="741780"/>
                <a:gridCol w="617671"/>
                <a:gridCol w="445827"/>
                <a:gridCol w="543352"/>
                <a:gridCol w="1925310"/>
                <a:gridCol w="426608"/>
                <a:gridCol w="710548"/>
                <a:gridCol w="1259030"/>
                <a:gridCol w="1231516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2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CP-18#</a:t>
                      </a:r>
                      <a:endParaRPr lang="en-GB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0014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23.334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0145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Rel-14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Removal of IETF draft for transport BFCP within data channels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F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C4-182373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TEI14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TS </a:t>
                      </a: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24.371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CR </a:t>
                      </a: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#0087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122579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B, </a:t>
            </a:r>
            <a:r>
              <a:rPr lang="en-GB" altLang="de-DE" sz="2400" dirty="0" smtClean="0">
                <a:cs typeface="Arial" charset="0"/>
              </a:rPr>
              <a:t>C,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26 agreed CRs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Specifications impacted by 5GS (</a:t>
            </a:r>
            <a:r>
              <a:rPr lang="en-GB" altLang="de-DE" sz="1400" dirty="0" err="1" smtClean="0">
                <a:cs typeface="Arial" charset="0"/>
              </a:rPr>
              <a:t>Sx</a:t>
            </a:r>
            <a:r>
              <a:rPr lang="en-GB" altLang="de-DE" sz="1400" dirty="0" smtClean="0">
                <a:cs typeface="Arial" charset="0"/>
              </a:rPr>
              <a:t>, GTP)</a:t>
            </a:r>
          </a:p>
          <a:p>
            <a:pPr lvl="2">
              <a:lnSpc>
                <a:spcPct val="90000"/>
              </a:lnSpc>
              <a:defRPr/>
            </a:pPr>
            <a:r>
              <a:rPr lang="en-GB" sz="1400" dirty="0" smtClean="0">
                <a:cs typeface="Arial" charset="0"/>
              </a:rPr>
              <a:t>Stage 2 alignment in EDCE5, NAPS, USOS</a:t>
            </a:r>
            <a:r>
              <a:rPr lang="en-GB" sz="1400" dirty="0" smtClean="0"/>
              <a:t> </a:t>
            </a:r>
            <a:endParaRPr lang="en-GB" altLang="de-DE" sz="1400" dirty="0" smtClean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 smtClean="0">
                <a:cs typeface="Arial" charset="0"/>
              </a:rPr>
              <a:t>Some</a:t>
            </a:r>
            <a:r>
              <a:rPr lang="fr-FR" altLang="de-DE" sz="1400" dirty="0" smtClean="0">
                <a:cs typeface="Arial" charset="0"/>
              </a:rPr>
              <a:t> TEI15 clarifications/corrections</a:t>
            </a:r>
            <a:endParaRPr lang="en-GB" altLang="de-DE" sz="14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>
                <a:cs typeface="Arial" pitchFamily="34" charset="0"/>
              </a:rPr>
              <a:t>Rel-14 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 smtClean="0">
                <a:cs typeface="Arial" pitchFamily="34" charset="0"/>
              </a:rPr>
              <a:t>12 agreed CRs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smtClean="0">
                <a:cs typeface="Arial" pitchFamily="34" charset="0"/>
              </a:rPr>
              <a:t>Support </a:t>
            </a:r>
            <a:r>
              <a:rPr lang="en-US" sz="1400" dirty="0">
                <a:cs typeface="Arial" pitchFamily="34" charset="0"/>
              </a:rPr>
              <a:t>of Emergency services over WLAN - phase </a:t>
            </a:r>
            <a:r>
              <a:rPr lang="en-US" sz="1400" dirty="0" smtClean="0">
                <a:cs typeface="Arial" pitchFamily="34" charset="0"/>
              </a:rPr>
              <a:t>2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err="1" smtClean="0">
                <a:cs typeface="Arial" pitchFamily="34" charset="0"/>
              </a:rPr>
              <a:t>Signalling</a:t>
            </a:r>
            <a:r>
              <a:rPr lang="en-US" sz="1400" dirty="0" smtClean="0">
                <a:cs typeface="Arial" pitchFamily="34" charset="0"/>
              </a:rPr>
              <a:t> optimization for CUPS (cf. related slide)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Removal of IETF drafts for transport BFCP within data </a:t>
            </a:r>
            <a:r>
              <a:rPr lang="en-US" sz="1400" dirty="0" smtClean="0">
                <a:cs typeface="Arial" pitchFamily="34" charset="0"/>
              </a:rPr>
              <a:t>channels in H.248 spec</a:t>
            </a:r>
          </a:p>
          <a:p>
            <a:pPr lvl="2">
              <a:lnSpc>
                <a:spcPct val="80000"/>
              </a:lnSpc>
              <a:defRPr/>
            </a:pPr>
            <a:r>
              <a:rPr lang="fr-FR" altLang="de-DE" sz="1400" dirty="0" err="1">
                <a:cs typeface="Arial" charset="0"/>
              </a:rPr>
              <a:t>Some</a:t>
            </a:r>
            <a:r>
              <a:rPr lang="fr-FR" altLang="de-DE" sz="1400" dirty="0">
                <a:cs typeface="Arial" charset="0"/>
              </a:rPr>
              <a:t> </a:t>
            </a:r>
            <a:r>
              <a:rPr lang="fr-FR" altLang="de-DE" sz="1400" dirty="0" smtClean="0">
                <a:cs typeface="Arial" charset="0"/>
              </a:rPr>
              <a:t>TEI14 </a:t>
            </a:r>
            <a:r>
              <a:rPr lang="fr-FR" altLang="de-DE" sz="1400" dirty="0">
                <a:cs typeface="Arial" charset="0"/>
              </a:rPr>
              <a:t>clarifications/corrections</a:t>
            </a:r>
            <a:endParaRPr lang="en-GB" altLang="de-DE" sz="14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Rel-13 CRs (Category F)</a:t>
            </a:r>
            <a:endParaRPr lang="en-GB" sz="2400" dirty="0"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fr-FR" altLang="de-DE" sz="1800" dirty="0" smtClean="0">
                <a:cs typeface="Arial" pitchFamily="34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122579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Rel-12 </a:t>
            </a:r>
            <a:r>
              <a:rPr lang="en-GB" altLang="de-DE" sz="2400" dirty="0">
                <a:cs typeface="Arial" charset="0"/>
              </a:rPr>
              <a:t>CRs </a:t>
            </a:r>
            <a:r>
              <a:rPr lang="en-GB" altLang="de-DE" sz="2400" dirty="0" smtClean="0">
                <a:cs typeface="Arial" charset="0"/>
              </a:rPr>
              <a:t>(Category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fr-FR" altLang="de-DE" sz="1800" dirty="0" smtClean="0">
                <a:cs typeface="Arial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Rel-11 </a:t>
            </a:r>
            <a:r>
              <a:rPr lang="en-GB" sz="2400" dirty="0">
                <a:cs typeface="Arial" pitchFamily="34" charset="0"/>
              </a:rPr>
              <a:t>CRs </a:t>
            </a:r>
            <a:r>
              <a:rPr lang="en-GB" sz="2400" dirty="0" smtClean="0">
                <a:cs typeface="Arial" pitchFamily="34" charset="0"/>
              </a:rPr>
              <a:t>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>
                <a:cs typeface="Arial" pitchFamily="34" charset="0"/>
              </a:rPr>
              <a:t>2</a:t>
            </a:r>
            <a:r>
              <a:rPr lang="en-US" sz="1800" dirty="0" smtClean="0">
                <a:cs typeface="Arial" pitchFamily="34" charset="0"/>
              </a:rPr>
              <a:t> agreed CR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Handling of Homogenous-Support-of-IMS-Voice-Over-PS-Sessions AVP in TS </a:t>
            </a:r>
            <a:r>
              <a:rPr lang="en-US" sz="1400" dirty="0" smtClean="0">
                <a:cs typeface="Arial" pitchFamily="34" charset="0"/>
              </a:rPr>
              <a:t>29.272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</a:t>
            </a:r>
            <a:r>
              <a:rPr lang="en-US" sz="1400" dirty="0" smtClean="0">
                <a:cs typeface="Arial" pitchFamily="34" charset="0"/>
              </a:rPr>
              <a:t>Correction </a:t>
            </a:r>
            <a:r>
              <a:rPr lang="en-US" sz="1400" dirty="0">
                <a:cs typeface="Arial" pitchFamily="34" charset="0"/>
              </a:rPr>
              <a:t>of </a:t>
            </a:r>
            <a:r>
              <a:rPr lang="en-US" sz="1400" dirty="0" smtClean="0">
                <a:cs typeface="Arial" pitchFamily="34" charset="0"/>
              </a:rPr>
              <a:t>DIAMETER_ERROR_SYSTEM_FAILURE in TS 29.305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Rel-8 CRs (Category F)</a:t>
            </a:r>
            <a:endParaRPr lang="en-GB" sz="2400" dirty="0"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800" dirty="0" smtClean="0">
                <a:cs typeface="Arial" pitchFamily="34" charset="0"/>
              </a:rPr>
              <a:t>1 </a:t>
            </a:r>
            <a:r>
              <a:rPr lang="en-US" sz="1800" dirty="0">
                <a:cs typeface="Arial" pitchFamily="34" charset="0"/>
              </a:rPr>
              <a:t>agreed </a:t>
            </a:r>
            <a:r>
              <a:rPr lang="en-US" sz="1800" dirty="0" smtClean="0">
                <a:cs typeface="Arial" pitchFamily="34" charset="0"/>
              </a:rPr>
              <a:t>CR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Handling of Homogenous-Support-of-IMS-Voice-Over-PS-Sessions AVP in TS </a:t>
            </a:r>
            <a:r>
              <a:rPr lang="en-US" sz="1400" dirty="0" smtClean="0">
                <a:cs typeface="Arial" pitchFamily="34" charset="0"/>
              </a:rPr>
              <a:t>29.272</a:t>
            </a:r>
            <a:endParaRPr lang="en-US" sz="14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60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 amazing work achieved on 5GS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Susana for the coordination and the joint sessions on 5GS work between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for “supporting” me all the week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meeting locations (Goteborg, Montreal) 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28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32652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78 (50 BCF + 18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171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5G_Phase 1 TSs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0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 Study Item and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 </a:t>
            </a:r>
            <a:r>
              <a:rPr lang="nb-NO" altLang="de-DE" sz="2000" dirty="0">
                <a:latin typeface="+mn-lt"/>
                <a:cs typeface="Arial" pitchFamily="34" charset="0"/>
              </a:rPr>
              <a:t>new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Work Item and 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 </a:t>
            </a:r>
            <a:r>
              <a:rPr lang="nb-NO" altLang="de-DE" sz="2000" dirty="0">
                <a:latin typeface="+mn-lt"/>
                <a:cs typeface="Arial" pitchFamily="34" charset="0"/>
              </a:rPr>
              <a:t>revised Work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Items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TS for </a:t>
            </a:r>
            <a:r>
              <a:rPr lang="fr-FR" altLang="de-DE" sz="1800" dirty="0" smtClean="0">
                <a:latin typeface="+mn-lt"/>
                <a:cs typeface="Arial" pitchFamily="34" charset="0"/>
              </a:rPr>
              <a:t>sent for information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#82: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112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GB" sz="1600" u="sng" dirty="0">
                <a:latin typeface="+mn-lt"/>
                <a:hlinkClick r:id="rId3"/>
              </a:rPr>
              <a:t>https://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webapp.etsi.org/3GPPRegistration/fViewPart.asp?mid=31995</a:t>
            </a:r>
            <a:endParaRPr lang="en-GB" sz="1600" u="sng" dirty="0" smtClean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Attended Participants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pitchFamily="34" charset="0"/>
              </a:rPr>
              <a:t>CT4 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#83: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111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altLang="de-DE" sz="1600" dirty="0">
                <a:latin typeface="+mn-lt"/>
                <a:cs typeface="Arial" pitchFamily="34" charset="0"/>
                <a:hlinkClick r:id="rId4"/>
              </a:rPr>
              <a:t>https://</a:t>
            </a:r>
            <a:r>
              <a:rPr lang="en-US" altLang="de-DE" sz="1600" dirty="0" smtClean="0">
                <a:latin typeface="+mn-lt"/>
                <a:cs typeface="Arial" pitchFamily="34" charset="0"/>
                <a:hlinkClick r:id="rId4"/>
              </a:rPr>
              <a:t>webapp.etsi.org/3GPPRegistration/fViewPart.asp?mid=31996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GB" sz="1600" u="sng" dirty="0" smtClean="0">
                <a:latin typeface="+mn-lt"/>
              </a:rPr>
              <a:t> </a:t>
            </a:r>
            <a:endParaRPr lang="en-GB" sz="1600" u="sng" dirty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Attended Participants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Rel-16 and 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602564"/>
              </p:ext>
            </p:extLst>
          </p:nvPr>
        </p:nvGraphicFramePr>
        <p:xfrm>
          <a:off x="132070" y="4548259"/>
          <a:ext cx="34480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4" name="Worksheet" r:id="rId4" imgW="3447955" imgH="1009552" progId="Excel.Sheet.12">
                  <p:embed/>
                </p:oleObj>
              </mc:Choice>
              <mc:Fallback>
                <p:oleObj name="Worksheet" r:id="rId4" imgW="3447955" imgH="10095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070" y="4548259"/>
                        <a:ext cx="344805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445465"/>
              </p:ext>
            </p:extLst>
          </p:nvPr>
        </p:nvGraphicFramePr>
        <p:xfrm>
          <a:off x="60217" y="1897039"/>
          <a:ext cx="9027205" cy="2207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5" name="Worksheet" r:id="rId6" imgW="8648636" imgH="2114660" progId="Excel.Sheet.12">
                  <p:embed/>
                </p:oleObj>
              </mc:Choice>
              <mc:Fallback>
                <p:oleObj name="Worksheet" r:id="rId6" imgW="8648636" imgH="21146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217" y="1897039"/>
                        <a:ext cx="9027205" cy="2207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1818"/>
              </p:ext>
            </p:extLst>
          </p:nvPr>
        </p:nvGraphicFramePr>
        <p:xfrm>
          <a:off x="228601" y="1273423"/>
          <a:ext cx="8715374" cy="908190"/>
        </p:xfrm>
        <a:graphic>
          <a:graphicData uri="http://schemas.openxmlformats.org/drawingml/2006/table">
            <a:tbl>
              <a:tblPr/>
              <a:tblGrid>
                <a:gridCol w="995288"/>
                <a:gridCol w="3910819"/>
                <a:gridCol w="1209821"/>
                <a:gridCol w="2599446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algn="l" fontAlgn="t"/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759873"/>
              </p:ext>
            </p:extLst>
          </p:nvPr>
        </p:nvGraphicFramePr>
        <p:xfrm>
          <a:off x="249848" y="3500794"/>
          <a:ext cx="8675076" cy="844473"/>
        </p:xfrm>
        <a:graphic>
          <a:graphicData uri="http://schemas.openxmlformats.org/drawingml/2006/table">
            <a:tbl>
              <a:tblPr/>
              <a:tblGrid>
                <a:gridCol w="978451"/>
                <a:gridCol w="3957850"/>
                <a:gridCol w="1187355"/>
                <a:gridCol w="2551420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Revised</a:t>
                      </a:r>
                      <a:r>
                        <a:rPr lang="en-GB" sz="1400" b="1" baseline="0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697189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1138514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1138514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126075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1" name="Rectangle 4"/>
          <p:cNvSpPr txBox="1">
            <a:spLocks/>
          </p:cNvSpPr>
          <p:nvPr/>
        </p:nvSpPr>
        <p:spPr bwMode="auto">
          <a:xfrm>
            <a:off x="600075" y="3037910"/>
            <a:ext cx="6834188" cy="50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de-DE" altLang="de-DE" kern="0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kern="0" dirty="0" smtClean="0">
                <a:latin typeface="Arial" pitchFamily="34" charset="0"/>
                <a:cs typeface="Arial" pitchFamily="34" charset="0"/>
              </a:rPr>
              <a:t> Revised WIs</a:t>
            </a:r>
            <a:endParaRPr lang="en-US" altLang="de-DE" kern="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03097"/>
              </p:ext>
            </p:extLst>
          </p:nvPr>
        </p:nvGraphicFramePr>
        <p:xfrm>
          <a:off x="234096" y="3702581"/>
          <a:ext cx="8675807" cy="2411145"/>
        </p:xfrm>
        <a:graphic>
          <a:graphicData uri="http://schemas.openxmlformats.org/drawingml/2006/table">
            <a:tbl>
              <a:tblPr/>
              <a:tblGrid>
                <a:gridCol w="1285215"/>
                <a:gridCol w="3432517"/>
                <a:gridCol w="1280160"/>
                <a:gridCol w="2677915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"/>
                        </a:rPr>
                        <a:t>CP-180094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IMS impact due to 5GS IP-CAN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5GS_Ph1-IMSo5G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 led, CT3/CT4</a:t>
                      </a:r>
                      <a:r>
                        <a:rPr lang="en-GB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supported</a:t>
                      </a:r>
                      <a:endParaRPr lang="en-GB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Update of the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922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3"/>
                        </a:rPr>
                        <a:t>CP-180093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on 5G System – Phase 1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Bell, One2many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5GS_Ph1-CT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en-GB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Add: Impacts of service-based interface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for PWS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on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SBc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-AP (29.168)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and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Namf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(29.518)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4"/>
          <p:cNvSpPr>
            <a:spLocks noGrp="1"/>
          </p:cNvSpPr>
          <p:nvPr>
            <p:ph type="title"/>
          </p:nvPr>
        </p:nvSpPr>
        <p:spPr>
          <a:xfrm>
            <a:off x="600075" y="730280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967068"/>
              </p:ext>
            </p:extLst>
          </p:nvPr>
        </p:nvGraphicFramePr>
        <p:xfrm>
          <a:off x="234096" y="1394951"/>
          <a:ext cx="8675807" cy="1325295"/>
        </p:xfrm>
        <a:graphic>
          <a:graphicData uri="http://schemas.openxmlformats.org/drawingml/2006/table">
            <a:tbl>
              <a:tblPr/>
              <a:tblGrid>
                <a:gridCol w="1021498"/>
                <a:gridCol w="3684896"/>
                <a:gridCol w="1105468"/>
                <a:gridCol w="2863945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4"/>
                        </a:rPr>
                        <a:t>CP-180098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Increasing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the number of EPS bearers (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stg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Samsung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INOBEAR-CT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 led,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supported for impacts on GTP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7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109038"/>
              </p:ext>
            </p:extLst>
          </p:nvPr>
        </p:nvGraphicFramePr>
        <p:xfrm>
          <a:off x="263143" y="1685893"/>
          <a:ext cx="8705850" cy="4410815"/>
        </p:xfrm>
        <a:graphic>
          <a:graphicData uri="http://schemas.openxmlformats.org/drawingml/2006/table">
            <a:tbl>
              <a:tblPr/>
              <a:tblGrid>
                <a:gridCol w="1143626"/>
                <a:gridCol w="4895557"/>
                <a:gridCol w="1097280"/>
                <a:gridCol w="1569387"/>
              </a:tblGrid>
              <a:tr h="23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CP-180028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29.500 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Bhaskaran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CP-180029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Ulrich Wiehe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CP-180030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29.502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CP-180031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29.509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Orange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Julien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Bournelle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CP-180032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Deutche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Telekom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Yvette Koza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CP-180033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29.518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Frank Yong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CP-180035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29.531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Zhang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Hao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9"/>
                        </a:rPr>
                        <a:t>CP-180034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29.572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Jesus De Gregorio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754985"/>
              </p:ext>
            </p:extLst>
          </p:nvPr>
        </p:nvGraphicFramePr>
        <p:xfrm>
          <a:off x="793734" y="1447935"/>
          <a:ext cx="7751297" cy="4527132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811850"/>
                <a:gridCol w="2525347"/>
              </a:tblGrid>
              <a:tr h="3694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5046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C4-181380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to IETF on user plane protocol study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C4-182150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encrypting broadcasted positioning data and on provisioning of positioning assistance data via LPPa for broadcast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15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C4-182244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Reply on SBI Design and its Security Implications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14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C4-182247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defining a new GTP Extension Header for the 5GS Container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6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C4-182254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SBI for PWS in 5G system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C4-182306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the clarification of the UDR service name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C4-182388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Clarification on GTP-U extension header ‘Long PDCP PDU Number’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75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on 5GS_Ph1 (1/2)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After completion of the Study, specify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service-based interfaces (API) 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SBIs (except PCC) and impacts on existing protocols (e.g. GTP,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2"/>
            <a:endParaRPr lang="en-GB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WID: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67%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Study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completed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TR 29.891 sent for approval at CT#78</a:t>
            </a: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Normative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TSs under development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TSs sent for Information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About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280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submitted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171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agreed on TSs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of the meeting dedicated to 5GS</a:t>
            </a:r>
          </a:p>
        </p:txBody>
      </p:sp>
    </p:spTree>
    <p:extLst>
      <p:ext uri="{BB962C8B-B14F-4D97-AF65-F5344CB8AC3E}">
        <p14:creationId xmlns:p14="http://schemas.microsoft.com/office/powerpoint/2010/main" val="3358876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59142</TotalTime>
  <Words>2028</Words>
  <Application>Microsoft Office PowerPoint</Application>
  <PresentationFormat>Affichage à l'écran (4:3)</PresentationFormat>
  <Paragraphs>377</Paragraphs>
  <Slides>28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28</vt:i4>
      </vt:variant>
    </vt:vector>
  </HeadingPairs>
  <TitlesOfParts>
    <vt:vector size="32" baseType="lpstr">
      <vt:lpstr>3gpp</vt:lpstr>
      <vt:lpstr>Custom Design</vt:lpstr>
      <vt:lpstr>Worksheet</vt:lpstr>
      <vt:lpstr>Microsoft Excel Worksheet</vt:lpstr>
      <vt:lpstr>Présentation PowerPoint</vt:lpstr>
      <vt:lpstr>TSG CT WG4 Organisation </vt:lpstr>
      <vt:lpstr>Présentation PowerPoint</vt:lpstr>
      <vt:lpstr>CT4 Progress</vt:lpstr>
      <vt:lpstr>Agreed New WIs</vt:lpstr>
      <vt:lpstr>Endorsed New WIs</vt:lpstr>
      <vt:lpstr>Technical Specifications for Information and Approval</vt:lpstr>
      <vt:lpstr>LS OUT</vt:lpstr>
      <vt:lpstr>CT4: Update on 5GS_Ph1 (1/2)</vt:lpstr>
      <vt:lpstr>CT4: Update on 5GS_Ph1 (2/2)</vt:lpstr>
      <vt:lpstr>CT4: 5GS_Ph1 Highlights (1/2)</vt:lpstr>
      <vt:lpstr>CT4: Update on 5GS_Ph1 (2/2)</vt:lpstr>
      <vt:lpstr>5G Timeline and impacts on CT4</vt:lpstr>
      <vt:lpstr>CT4: Study on User-plane Protocol</vt:lpstr>
      <vt:lpstr>CT4: Update on CUPS</vt:lpstr>
      <vt:lpstr>CT4: Update on NAPS</vt:lpstr>
      <vt:lpstr>CT4: Update on USOS</vt:lpstr>
      <vt:lpstr>CT4: Update on EDCE5</vt:lpstr>
      <vt:lpstr>CT4: Update on ProSe_WLAN_DD</vt:lpstr>
      <vt:lpstr>CT Plenary Decisions for CT4</vt:lpstr>
      <vt:lpstr>Incoming liaisons to CT plenary</vt:lpstr>
      <vt:lpstr>For CT Plenary action</vt:lpstr>
      <vt:lpstr>CRs to CT Plenary</vt:lpstr>
      <vt:lpstr>CRs for Conditional Approval (CT4)</vt:lpstr>
      <vt:lpstr>CRs Overview</vt:lpstr>
      <vt:lpstr>CRs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Morand Lionel</cp:lastModifiedBy>
  <cp:revision>1595</cp:revision>
  <dcterms:created xsi:type="dcterms:W3CDTF">2009-10-13T12:22:16Z</dcterms:created>
  <dcterms:modified xsi:type="dcterms:W3CDTF">2018-03-12T16:08:45Z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