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303" r:id="rId2"/>
    <p:sldId id="839" r:id="rId3"/>
    <p:sldId id="838" r:id="rId4"/>
    <p:sldId id="708" r:id="rId5"/>
    <p:sldId id="709" r:id="rId6"/>
    <p:sldId id="710" r:id="rId7"/>
    <p:sldId id="711" r:id="rId8"/>
    <p:sldId id="712" r:id="rId9"/>
    <p:sldId id="714" r:id="rId10"/>
    <p:sldId id="874" r:id="rId11"/>
    <p:sldId id="717" r:id="rId12"/>
    <p:sldId id="759" r:id="rId13"/>
    <p:sldId id="761" r:id="rId14"/>
    <p:sldId id="760" r:id="rId15"/>
    <p:sldId id="724" r:id="rId16"/>
    <p:sldId id="883" r:id="rId17"/>
    <p:sldId id="868" r:id="rId18"/>
    <p:sldId id="882" r:id="rId19"/>
    <p:sldId id="870" r:id="rId20"/>
    <p:sldId id="876" r:id="rId21"/>
    <p:sldId id="878" r:id="rId22"/>
    <p:sldId id="879" r:id="rId23"/>
    <p:sldId id="880" r:id="rId24"/>
    <p:sldId id="881" r:id="rId25"/>
    <p:sldId id="614" r:id="rId26"/>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94" d="100"/>
          <a:sy n="94" d="100"/>
        </p:scale>
        <p:origin x="-720" y="3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9/5/2017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xmlns=""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9/5/2017</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xmlns=""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xmlns=""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2017</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SP-170711</a:t>
            </a:r>
            <a:r>
              <a:rPr lang="en-GB" sz="1200" b="1" dirty="0">
                <a:solidFill>
                  <a:schemeClr val="tx1"/>
                </a:solidFill>
              </a:rPr>
              <a:t/>
            </a:r>
            <a:br>
              <a:rPr lang="en-GB" sz="1200" b="1" dirty="0">
                <a:solidFill>
                  <a:schemeClr val="tx1"/>
                </a:solidFill>
              </a:rPr>
            </a:br>
            <a:r>
              <a:rPr lang="en-GB" sz="1200" b="1" dirty="0" smtClean="0">
                <a:solidFill>
                  <a:schemeClr val="tx1"/>
                </a:solidFill>
              </a:rPr>
              <a:t>RP-171531</a:t>
            </a:r>
            <a:br>
              <a:rPr lang="en-GB" sz="1200" b="1" dirty="0" smtClean="0">
                <a:solidFill>
                  <a:schemeClr val="tx1"/>
                </a:solidFill>
              </a:rPr>
            </a:br>
            <a:r>
              <a:rPr lang="en-GB" sz="1200" b="1" dirty="0" smtClean="0">
                <a:solidFill>
                  <a:schemeClr val="tx1"/>
                </a:solidFill>
              </a:rPr>
              <a:t>CP-172007</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Sapporo, Japan, September 2017</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#77</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hyperlink" Target="mailto:kevin.flynn@3gpp.org"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2" cstate="print"/>
          <a:srcRect/>
          <a:stretch>
            <a:fillRect/>
          </a:stretch>
        </p:blipFill>
        <p:spPr bwMode="auto">
          <a:xfrm>
            <a:off x="234315" y="1259523"/>
            <a:ext cx="2762250" cy="4867275"/>
          </a:xfrm>
          <a:prstGeom prst="rect">
            <a:avLst/>
          </a:prstGeom>
          <a:noFill/>
          <a:ln w="9525">
            <a:noFill/>
            <a:miter lim="800000"/>
            <a:headEnd/>
            <a:tailEnd/>
          </a:ln>
          <a:effectLst/>
        </p:spPr>
      </p:pic>
      <p:pic>
        <p:nvPicPr>
          <p:cNvPr id="6148" name="Picture 4"/>
          <p:cNvPicPr>
            <a:picLocks noChangeAspect="1" noChangeArrowheads="1"/>
          </p:cNvPicPr>
          <p:nvPr/>
        </p:nvPicPr>
        <p:blipFill>
          <a:blip r:embed="rId3" cstate="print"/>
          <a:srcRect/>
          <a:stretch>
            <a:fillRect/>
          </a:stretch>
        </p:blipFill>
        <p:spPr bwMode="auto">
          <a:xfrm>
            <a:off x="5781040" y="1259523"/>
            <a:ext cx="2743200" cy="48672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cstate="print"/>
          <a:srcRect/>
          <a:stretch>
            <a:fillRect/>
          </a:stretch>
        </p:blipFill>
        <p:spPr bwMode="auto">
          <a:xfrm>
            <a:off x="3017520" y="1259523"/>
            <a:ext cx="2743200" cy="4867275"/>
          </a:xfrm>
          <a:prstGeom prst="rect">
            <a:avLst/>
          </a:prstGeom>
          <a:noFill/>
          <a:ln w="9525">
            <a:noFill/>
            <a:miter lim="800000"/>
            <a:headEnd/>
            <a:tailEnd/>
          </a:ln>
          <a:effectLst/>
        </p:spPr>
      </p:pic>
      <p:sp>
        <p:nvSpPr>
          <p:cNvPr id="75778" name="Rectangle 2"/>
          <p:cNvSpPr>
            <a:spLocks noChangeArrowheads="1"/>
          </p:cNvSpPr>
          <p:nvPr/>
        </p:nvSpPr>
        <p:spPr bwMode="auto">
          <a:xfrm>
            <a:off x="460521" y="656713"/>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Approved CRs per WG per TSG per meeting</a:t>
            </a:r>
            <a:endParaRPr lang="en-GB" sz="2800" dirty="0"/>
          </a:p>
        </p:txBody>
      </p:sp>
      <p:sp>
        <p:nvSpPr>
          <p:cNvPr id="10" name="TextBox 9"/>
          <p:cNvSpPr txBox="1"/>
          <p:nvPr/>
        </p:nvSpPr>
        <p:spPr>
          <a:xfrm>
            <a:off x="822960" y="2619717"/>
            <a:ext cx="837027"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CT</a:t>
            </a:r>
            <a:endParaRPr lang="en-US" sz="1200" b="1" dirty="0">
              <a:solidFill>
                <a:srgbClr val="FFFF00"/>
              </a:solidFill>
            </a:endParaRPr>
          </a:p>
        </p:txBody>
      </p:sp>
      <p:sp>
        <p:nvSpPr>
          <p:cNvPr id="11" name="TextBox 10"/>
          <p:cNvSpPr txBox="1"/>
          <p:nvPr/>
        </p:nvSpPr>
        <p:spPr>
          <a:xfrm>
            <a:off x="3649785" y="2581422"/>
            <a:ext cx="916744"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RAN</a:t>
            </a:r>
            <a:endParaRPr lang="en-US" sz="1200" b="1" dirty="0">
              <a:solidFill>
                <a:srgbClr val="FFFF00"/>
              </a:solidFill>
            </a:endParaRPr>
          </a:p>
        </p:txBody>
      </p:sp>
      <p:sp>
        <p:nvSpPr>
          <p:cNvPr id="12" name="TextBox 11"/>
          <p:cNvSpPr txBox="1"/>
          <p:nvPr/>
        </p:nvSpPr>
        <p:spPr>
          <a:xfrm>
            <a:off x="6403145" y="2586892"/>
            <a:ext cx="787790"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SA</a:t>
            </a:r>
            <a:endParaRPr lang="en-US" sz="12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917575" y="1169353"/>
            <a:ext cx="7410450" cy="2466975"/>
          </a:xfrm>
          <a:prstGeom prst="rect">
            <a:avLst/>
          </a:prstGeom>
          <a:noFill/>
          <a:ln w="9525">
            <a:noFill/>
            <a:miter lim="800000"/>
            <a:headEnd/>
            <a:tailEnd/>
          </a:ln>
          <a:effectLst/>
        </p:spPr>
      </p:pic>
      <p:pic>
        <p:nvPicPr>
          <p:cNvPr id="3" name="Picture 3"/>
          <p:cNvPicPr>
            <a:picLocks noChangeAspect="1" noChangeArrowheads="1"/>
          </p:cNvPicPr>
          <p:nvPr/>
        </p:nvPicPr>
        <p:blipFill>
          <a:blip r:embed="rId3" cstate="print"/>
          <a:srcRect/>
          <a:stretch>
            <a:fillRect/>
          </a:stretch>
        </p:blipFill>
        <p:spPr bwMode="auto">
          <a:xfrm>
            <a:off x="922338" y="3632835"/>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523875" y="1249680"/>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294005" y="1219200"/>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2" name="Picture 2"/>
          <p:cNvPicPr>
            <a:picLocks noChangeAspect="1" noChangeArrowheads="1"/>
          </p:cNvPicPr>
          <p:nvPr/>
        </p:nvPicPr>
        <p:blipFill>
          <a:blip r:embed="rId2" cstate="print"/>
          <a:srcRect/>
          <a:stretch>
            <a:fillRect/>
          </a:stretch>
        </p:blipFill>
        <p:spPr bwMode="auto">
          <a:xfrm>
            <a:off x="945833" y="2287270"/>
            <a:ext cx="3533775" cy="2628900"/>
          </a:xfrm>
          <a:prstGeom prst="rect">
            <a:avLst/>
          </a:prstGeom>
          <a:noFill/>
          <a:ln w="9525">
            <a:noFill/>
            <a:miter lim="800000"/>
            <a:headEnd/>
            <a:tailEnd/>
          </a:ln>
          <a:effectLst/>
        </p:spPr>
      </p:pic>
      <p:pic>
        <p:nvPicPr>
          <p:cNvPr id="3" name="Picture 3"/>
          <p:cNvPicPr>
            <a:picLocks noChangeAspect="1" noChangeArrowheads="1"/>
          </p:cNvPicPr>
          <p:nvPr/>
        </p:nvPicPr>
        <p:blipFill>
          <a:blip r:embed="rId3" cstate="print"/>
          <a:srcRect/>
          <a:stretch>
            <a:fillRect/>
          </a:stretch>
        </p:blipFill>
        <p:spPr bwMode="auto">
          <a:xfrm>
            <a:off x="5135880" y="2240915"/>
            <a:ext cx="3810000" cy="2762250"/>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p:cNvPicPr>
          <p:nvPr/>
        </p:nvPicPr>
        <p:blipFill>
          <a:blip r:embed="rId2" cstate="print"/>
          <a:srcRect/>
          <a:stretch>
            <a:fillRect/>
          </a:stretch>
        </p:blipFill>
        <p:spPr bwMode="auto">
          <a:xfrm>
            <a:off x="5336664" y="2702560"/>
            <a:ext cx="571158" cy="571158"/>
          </a:xfrm>
          <a:prstGeom prst="rect">
            <a:avLst/>
          </a:prstGeom>
          <a:noFill/>
          <a:ln w="9525">
            <a:noFill/>
            <a:miter lim="800000"/>
            <a:headEnd/>
            <a:tailEnd/>
          </a:ln>
        </p:spPr>
      </p:pic>
      <p:sp>
        <p:nvSpPr>
          <p:cNvPr id="5122" name="Title 1"/>
          <p:cNvSpPr>
            <a:spLocks noGrp="1"/>
          </p:cNvSpPr>
          <p:nvPr>
            <p:ph type="title"/>
          </p:nvPr>
        </p:nvSpPr>
        <p:spPr bwMode="auto">
          <a:xfrm>
            <a:off x="135890" y="571183"/>
            <a:ext cx="5337175" cy="6858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smtClean="0"/>
              <a:t>Marketing matters…</a:t>
            </a:r>
          </a:p>
        </p:txBody>
      </p:sp>
      <p:sp>
        <p:nvSpPr>
          <p:cNvPr id="5123" name="Content Placeholder 2"/>
          <p:cNvSpPr>
            <a:spLocks noGrp="1"/>
          </p:cNvSpPr>
          <p:nvPr>
            <p:ph idx="1"/>
          </p:nvPr>
        </p:nvSpPr>
        <p:spPr bwMode="auto">
          <a:xfrm>
            <a:off x="404178" y="1371283"/>
            <a:ext cx="8010525" cy="2903537"/>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3"/>
              </a:buBlip>
            </a:pPr>
            <a:r>
              <a:rPr lang="en-GB" altLang="en-US" sz="1800" dirty="0" smtClean="0"/>
              <a:t>Recent web site coverage of the WG elections, an overview of </a:t>
            </a:r>
            <a:r>
              <a:rPr lang="en-GB" sz="1800" dirty="0" smtClean="0"/>
              <a:t>Mission Critical,  CUPS, RAN status and on 5G Phase 1 in CT </a:t>
            </a:r>
            <a:r>
              <a:rPr lang="en-GB" sz="1800" dirty="0" smtClean="0"/>
              <a:t>Groups … Mostly </a:t>
            </a:r>
            <a:r>
              <a:rPr lang="en-GB" sz="1800" dirty="0" smtClean="0"/>
              <a:t>authored by the experts.</a:t>
            </a:r>
            <a:endParaRPr lang="en-GB" altLang="en-US" sz="1800" dirty="0" smtClean="0"/>
          </a:p>
          <a:p>
            <a:pPr>
              <a:buFontTx/>
              <a:buBlip>
                <a:blip r:embed="rId3"/>
              </a:buBlip>
            </a:pPr>
            <a:r>
              <a:rPr lang="en-GB" altLang="en-US" sz="1800" dirty="0" smtClean="0"/>
              <a:t>Other web stories are related to Partner’s news, including “</a:t>
            </a:r>
            <a:r>
              <a:rPr lang="en-GB" sz="1800" dirty="0" smtClean="0"/>
              <a:t>LTE MCPTT testing”, “TCCA CEO retires…”, “Marine e-Navigation over LTE</a:t>
            </a:r>
            <a:r>
              <a:rPr lang="en-GB" sz="1800" dirty="0" smtClean="0"/>
              <a:t>”, …</a:t>
            </a:r>
            <a:endParaRPr lang="en-GB" altLang="en-US" sz="1800" dirty="0" smtClean="0"/>
          </a:p>
          <a:p>
            <a:pPr>
              <a:buFontTx/>
              <a:buBlip>
                <a:blip r:embed="rId3"/>
              </a:buBlip>
            </a:pPr>
            <a:r>
              <a:rPr lang="en-GB" altLang="en-US" sz="1800" dirty="0" smtClean="0"/>
              <a:t>5G pins now out – a tie and polo shirt to follow.</a:t>
            </a:r>
          </a:p>
          <a:p>
            <a:pPr>
              <a:buFontTx/>
              <a:buBlip>
                <a:blip r:embed="rId3"/>
              </a:buBlip>
            </a:pPr>
            <a:r>
              <a:rPr lang="en-GB" altLang="en-US" sz="1800" dirty="0" smtClean="0"/>
              <a:t>Speakers at these conferences:</a:t>
            </a:r>
          </a:p>
          <a:p>
            <a:pPr>
              <a:buFontTx/>
              <a:buBlip>
                <a:blip r:embed="rId3"/>
              </a:buBlip>
            </a:pPr>
            <a:endParaRPr lang="en-GB" altLang="en-US" sz="1800" i="1" dirty="0" smtClean="0"/>
          </a:p>
          <a:p>
            <a:pPr>
              <a:buFontTx/>
              <a:buBlip>
                <a:blip r:embed="rId3"/>
              </a:buBlip>
            </a:pPr>
            <a:endParaRPr lang="en-GB" altLang="en-US" sz="1800" i="1" dirty="0" smtClean="0"/>
          </a:p>
          <a:p>
            <a:pPr>
              <a:buFontTx/>
              <a:buBlip>
                <a:blip r:embed="rId3"/>
              </a:buBlip>
            </a:pPr>
            <a:endParaRPr lang="en-GB" altLang="en-US" sz="1800" i="1" dirty="0" smtClean="0"/>
          </a:p>
          <a:p>
            <a:pPr>
              <a:buFontTx/>
              <a:buBlip>
                <a:blip r:embed="rId3"/>
              </a:buBlip>
            </a:pPr>
            <a:endParaRPr lang="en-GB" altLang="en-US" sz="1800" i="1" dirty="0" smtClean="0"/>
          </a:p>
          <a:p>
            <a:pPr>
              <a:buFontTx/>
              <a:buBlip>
                <a:blip r:embed="rId3"/>
              </a:buBlip>
            </a:pPr>
            <a:r>
              <a:rPr lang="en-GB" altLang="en-US" sz="1800" dirty="0" smtClean="0"/>
              <a:t>New videos to be shot in Lisbon (TSG#78) &amp; to be online </a:t>
            </a:r>
            <a:r>
              <a:rPr lang="en-GB" altLang="en-US" sz="1800" dirty="0" smtClean="0"/>
              <a:t>in time for Mobile </a:t>
            </a:r>
            <a:r>
              <a:rPr lang="en-GB" altLang="en-US" sz="1800" dirty="0" smtClean="0"/>
              <a:t>World </a:t>
            </a:r>
            <a:r>
              <a:rPr lang="en-GB" altLang="en-US" sz="1800" dirty="0" smtClean="0"/>
              <a:t>Congress 2018</a:t>
            </a:r>
            <a:endParaRPr lang="en-GB" altLang="en-US" sz="1800" dirty="0" smtClean="0"/>
          </a:p>
          <a:p>
            <a:pPr>
              <a:buFontTx/>
              <a:buBlip>
                <a:blip r:embed="rId3"/>
              </a:buBlip>
            </a:pPr>
            <a:r>
              <a:rPr lang="en-GB" altLang="en-US" sz="1800" dirty="0" smtClean="0"/>
              <a:t> Webinars to be hosted on 3GPP site (via </a:t>
            </a:r>
            <a:r>
              <a:rPr lang="en-GB" altLang="en-US" sz="1800" dirty="0" err="1" smtClean="0"/>
              <a:t>BrightTalk</a:t>
            </a:r>
            <a:r>
              <a:rPr lang="en-GB" altLang="en-US" sz="1800" dirty="0" smtClean="0"/>
              <a:t>) in </a:t>
            </a:r>
            <a:r>
              <a:rPr lang="en-GB" altLang="en-US" sz="1800" dirty="0" smtClean="0"/>
              <a:t>2H2017</a:t>
            </a:r>
            <a:endParaRPr lang="en-GB" altLang="en-US" sz="1800" dirty="0" smtClean="0"/>
          </a:p>
          <a:p>
            <a:pPr>
              <a:buFontTx/>
              <a:buBlip>
                <a:blip r:embed="rId3"/>
              </a:buBlip>
            </a:pPr>
            <a:r>
              <a:rPr lang="en-GB" altLang="en-US" sz="1800" dirty="0" smtClean="0"/>
              <a:t> Working Group “2017 Excellence Award” nominations to be open from September 2017 (close in December)</a:t>
            </a:r>
            <a:endParaRPr lang="en-GB" altLang="en-US" sz="1200" dirty="0" smtClean="0"/>
          </a:p>
          <a:p>
            <a:pPr>
              <a:buFontTx/>
              <a:buBlip>
                <a:blip r:embed="rId3"/>
              </a:buBlip>
            </a:pPr>
            <a:endParaRPr lang="en-GB" altLang="en-US" sz="1800" i="1" dirty="0" smtClean="0"/>
          </a:p>
        </p:txBody>
      </p:sp>
      <p:sp>
        <p:nvSpPr>
          <p:cNvPr id="5124" name="Slide Number Placeholder 3"/>
          <p:cNvSpPr>
            <a:spLocks noGrp="1"/>
          </p:cNvSpPr>
          <p:nvPr>
            <p:ph type="sldNum" sz="quarter" idx="4294967295"/>
          </p:nvPr>
        </p:nvSpPr>
        <p:spPr bwMode="auto">
          <a:xfrm>
            <a:off x="8548053" y="6859270"/>
            <a:ext cx="395287" cy="222250"/>
          </a:xfrm>
          <a:prstGeom prst="rect">
            <a:avLst/>
          </a:prstGeom>
          <a:noFill/>
          <a:ln>
            <a:miter lim="800000"/>
            <a:headEnd/>
            <a:tailEnd/>
          </a:ln>
        </p:spPr>
        <p:txBody>
          <a:bodyPr/>
          <a:lstStyle/>
          <a:p>
            <a:fld id="{7597D433-586C-461F-8E61-4973ED87E243}" type="slidenum">
              <a:rPr lang="en-GB" altLang="en-US"/>
              <a:pPr/>
              <a:t>16</a:t>
            </a:fld>
            <a:endParaRPr lang="en-GB" altLang="en-US"/>
          </a:p>
        </p:txBody>
      </p:sp>
      <p:graphicFrame>
        <p:nvGraphicFramePr>
          <p:cNvPr id="2" name="Table 1"/>
          <p:cNvGraphicFramePr>
            <a:graphicFrameLocks noGrp="1"/>
          </p:cNvGraphicFramePr>
          <p:nvPr/>
        </p:nvGraphicFramePr>
        <p:xfrm>
          <a:off x="3957003" y="3342958"/>
          <a:ext cx="4457700" cy="1226820"/>
        </p:xfrm>
        <a:graphic>
          <a:graphicData uri="http://schemas.openxmlformats.org/drawingml/2006/table">
            <a:tbl>
              <a:tblPr>
                <a:tableStyleId>{5C22544A-7EE6-4342-B048-85BDC9FD1C3A}</a:tableStyleId>
              </a:tblPr>
              <a:tblGrid>
                <a:gridCol w="1574800"/>
                <a:gridCol w="736600"/>
                <a:gridCol w="736600"/>
                <a:gridCol w="1409700"/>
              </a:tblGrid>
              <a:tr h="175260">
                <a:tc>
                  <a:txBody>
                    <a:bodyPr/>
                    <a:lstStyle/>
                    <a:p>
                      <a:pPr algn="l" fontAlgn="b"/>
                      <a:r>
                        <a:rPr lang="en-GB" sz="1000" u="none" strike="noStrike" dirty="0">
                          <a:effectLst/>
                        </a:rPr>
                        <a:t>Broadband World Forum</a:t>
                      </a:r>
                      <a:endParaRPr lang="en-GB" sz="10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000" u="none" strike="noStrike">
                          <a:effectLst/>
                        </a:rPr>
                        <a:t>24/10/2017</a:t>
                      </a:r>
                      <a:endParaRPr lang="en-GB" sz="10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GB" sz="1000" u="none" strike="noStrike">
                          <a:effectLst/>
                        </a:rPr>
                        <a:t>26/10/2017</a:t>
                      </a:r>
                      <a:endParaRPr lang="en-GB" sz="10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ctr"/>
                      <a:r>
                        <a:rPr lang="en-GB" sz="1000" u="none" strike="noStrike">
                          <a:effectLst/>
                        </a:rPr>
                        <a:t>Berlin</a:t>
                      </a:r>
                      <a:endParaRPr lang="en-GB" sz="1000" b="0" i="0" u="none" strike="noStrike">
                        <a:solidFill>
                          <a:srgbClr val="000000"/>
                        </a:solidFill>
                        <a:effectLst/>
                        <a:latin typeface="Calibri" panose="020F0502020204030204" pitchFamily="34" charset="0"/>
                      </a:endParaRPr>
                    </a:p>
                  </a:txBody>
                  <a:tcPr marL="7620" marR="7620" marT="7620" marB="0" anchor="ctr"/>
                </a:tc>
              </a:tr>
              <a:tr h="525780">
                <a:tc>
                  <a:txBody>
                    <a:bodyPr/>
                    <a:lstStyle/>
                    <a:p>
                      <a:pPr algn="l" fontAlgn="b"/>
                      <a:r>
                        <a:rPr lang="en-GB" sz="1000" u="none" strike="noStrike">
                          <a:effectLst/>
                        </a:rPr>
                        <a:t>5G Africa</a:t>
                      </a:r>
                      <a:endParaRPr lang="en-GB" sz="10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GB" sz="1000" u="none" strike="noStrike">
                          <a:effectLst/>
                        </a:rPr>
                        <a:t>07/11/2017</a:t>
                      </a:r>
                      <a:endParaRPr lang="en-GB" sz="10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GB" sz="1000" u="none" strike="noStrike" dirty="0">
                          <a:effectLst/>
                        </a:rPr>
                        <a:t>09/11/2017</a:t>
                      </a:r>
                      <a:endParaRPr lang="en-GB" sz="10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ctr"/>
                      <a:r>
                        <a:rPr lang="en-GB" sz="1000" u="none" strike="noStrike">
                          <a:effectLst/>
                        </a:rPr>
                        <a:t>Cape Town</a:t>
                      </a:r>
                      <a:endParaRPr lang="en-GB" sz="1000" b="0" i="0" u="none" strike="noStrike">
                        <a:solidFill>
                          <a:srgbClr val="000000"/>
                        </a:solidFill>
                        <a:effectLst/>
                        <a:latin typeface="Calibri" panose="020F0502020204030204" pitchFamily="34" charset="0"/>
                      </a:endParaRPr>
                    </a:p>
                  </a:txBody>
                  <a:tcPr marL="7620" marR="7620" marT="7620" marB="0" anchor="ctr"/>
                </a:tc>
              </a:tr>
              <a:tr h="525780">
                <a:tc>
                  <a:txBody>
                    <a:bodyPr/>
                    <a:lstStyle/>
                    <a:p>
                      <a:pPr algn="l" fontAlgn="b"/>
                      <a:r>
                        <a:rPr lang="en-GB" sz="1000" u="none" strike="noStrike">
                          <a:effectLst/>
                        </a:rPr>
                        <a:t>Ultra Reliable Low Latency Wireless Networks Conference </a:t>
                      </a:r>
                      <a:endParaRPr lang="en-GB" sz="10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GB" sz="1000" u="none" strike="noStrike">
                          <a:effectLst/>
                        </a:rPr>
                        <a:t>14/11/2017</a:t>
                      </a:r>
                      <a:endParaRPr lang="en-GB" sz="10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GB" sz="1000" u="none" strike="noStrike" dirty="0">
                          <a:effectLst/>
                        </a:rPr>
                        <a:t>15/11/2017</a:t>
                      </a:r>
                      <a:endParaRPr lang="en-GB" sz="10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ctr"/>
                      <a:r>
                        <a:rPr lang="en-GB" sz="1000" u="none" strike="noStrike" dirty="0">
                          <a:effectLst/>
                        </a:rPr>
                        <a:t>London</a:t>
                      </a:r>
                      <a:endParaRPr lang="en-GB" sz="1000" b="0" i="0" u="none" strike="noStrike" dirty="0">
                        <a:solidFill>
                          <a:srgbClr val="000000"/>
                        </a:solidFill>
                        <a:effectLst/>
                        <a:latin typeface="Calibri" panose="020F0502020204030204" pitchFamily="34" charset="0"/>
                      </a:endParaRPr>
                    </a:p>
                  </a:txBody>
                  <a:tcPr marL="7620" marR="7620" marT="7620" marB="0" anchor="ctr"/>
                </a:tc>
              </a:tr>
            </a:tbl>
          </a:graphicData>
        </a:graphic>
      </p:graphicFrame>
      <p:sp>
        <p:nvSpPr>
          <p:cNvPr id="9" name="TextBox 8"/>
          <p:cNvSpPr txBox="1"/>
          <p:nvPr/>
        </p:nvSpPr>
        <p:spPr>
          <a:xfrm>
            <a:off x="5635625" y="6051550"/>
            <a:ext cx="3271838" cy="4000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defRPr/>
            </a:pPr>
            <a:r>
              <a:rPr lang="en-GB" dirty="0"/>
              <a:t>Please contact </a:t>
            </a:r>
            <a:r>
              <a:rPr lang="en-GB" dirty="0">
                <a:hlinkClick r:id="rId4"/>
              </a:rPr>
              <a:t>kevin.flynn@3gpp.org</a:t>
            </a:r>
            <a:r>
              <a:rPr lang="en-GB" dirty="0"/>
              <a:t> with your ideas and advice on 3GPP Marketing and Communications</a:t>
            </a:r>
          </a:p>
        </p:txBody>
      </p:sp>
    </p:spTree>
  </p:cSld>
  <p:clrMapOvr>
    <a:masterClrMapping/>
  </p:clrMapOvr>
  <p:transition spd="slow" advClick="0" advTm="3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Writing World-Class Standards</a:t>
            </a:r>
            <a:endParaRPr lang="en-GB" sz="2800" dirty="0"/>
          </a:p>
        </p:txBody>
      </p:sp>
      <p:sp>
        <p:nvSpPr>
          <p:cNvPr id="4" name="Content Placeholder 2"/>
          <p:cNvSpPr txBox="1">
            <a:spLocks/>
          </p:cNvSpPr>
          <p:nvPr/>
        </p:nvSpPr>
        <p:spPr bwMode="auto">
          <a:xfrm>
            <a:off x="295518" y="1891446"/>
            <a:ext cx="8520236" cy="147698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Milan</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Zoric has conducted further workshops over the last few months, targeting individual working groups. He will run a few more over the coming months in an attempt to catch some of the remaining WGs too busy to allow delegates to find the time to attend those workshops so far.</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2000" kern="0" baseline="0" dirty="0" smtClean="0">
                <a:latin typeface="+mn-lt"/>
                <a:cs typeface="+mn-cs"/>
              </a:rPr>
              <a:t>We are planning further workshops on work item formulation. Further topics (protocol specification, test specs, …) may follow.</a:t>
            </a:r>
            <a:endParaRPr lang="en-GB" altLang="en-US" sz="2000" kern="0" dirty="0" smtClean="0">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Anti-trust law webinars</a:t>
            </a:r>
            <a:endParaRPr lang="en-GB" sz="2800" dirty="0"/>
          </a:p>
        </p:txBody>
      </p:sp>
      <p:sp>
        <p:nvSpPr>
          <p:cNvPr id="4" name="Content Placeholder 2"/>
          <p:cNvSpPr txBox="1">
            <a:spLocks/>
          </p:cNvSpPr>
          <p:nvPr/>
        </p:nvSpPr>
        <p:spPr bwMode="auto">
          <a:xfrm>
            <a:off x="295518" y="1891446"/>
            <a:ext cx="8520236" cy="37778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Three webinars</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targeted at elected officials and candidates have taken place so far in 2017, timed to be convenient for those in each of the three regions (Americas, Europe, Asia).</a:t>
            </a: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A further webinar</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will be offered during the autumn (date and time to be announced).</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2000" kern="0" baseline="0" dirty="0" smtClean="0">
                <a:latin typeface="+mn-lt"/>
                <a:cs typeface="+mn-cs"/>
              </a:rPr>
              <a:t>Companies</a:t>
            </a:r>
            <a:r>
              <a:rPr lang="en-GB" altLang="en-US" sz="2000" kern="0" dirty="0" smtClean="0">
                <a:latin typeface="+mn-lt"/>
                <a:cs typeface="+mn-cs"/>
              </a:rPr>
              <a:t> are reminded that all personnel they offer for the chairmanship or vice-chairmanship of 3GPP committees </a:t>
            </a:r>
            <a:r>
              <a:rPr lang="en-GB" altLang="en-US" sz="2000" u="sng" kern="0" dirty="0" smtClean="0">
                <a:latin typeface="+mn-lt"/>
                <a:cs typeface="+mn-cs"/>
              </a:rPr>
              <a:t>must</a:t>
            </a:r>
            <a:r>
              <a:rPr lang="en-GB" altLang="en-US" sz="2000" kern="0" dirty="0" smtClean="0">
                <a:latin typeface="+mn-lt"/>
                <a:cs typeface="+mn-cs"/>
              </a:rPr>
              <a:t> undergo formal training in anti-trust matters, and the letter of support for candidates for election must clearly state this.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Working Group meetings in </a:t>
            </a:r>
            <a:br>
              <a:rPr lang="en-GB" dirty="0" smtClean="0"/>
            </a:br>
            <a:r>
              <a:rPr lang="en-GB" dirty="0" smtClean="0"/>
              <a:t>the twilight zone</a:t>
            </a:r>
          </a:p>
        </p:txBody>
      </p:sp>
      <p:sp>
        <p:nvSpPr>
          <p:cNvPr id="82947" name="Text Box 3"/>
          <p:cNvSpPr txBox="1">
            <a:spLocks noChangeArrowheads="1"/>
          </p:cNvSpPr>
          <p:nvPr/>
        </p:nvSpPr>
        <p:spPr bwMode="auto">
          <a:xfrm>
            <a:off x="577948" y="1918570"/>
            <a:ext cx="6915628" cy="3416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Working Groups are reminded that the TSGs long ago decided that WGs should not meet in the week prior to TSG meetings nor in the week following TSG meetings.</a:t>
            </a:r>
          </a:p>
          <a:p>
            <a:pPr>
              <a:spcBef>
                <a:spcPct val="50000"/>
              </a:spcBef>
            </a:pPr>
            <a:r>
              <a:rPr lang="en-GB" sz="1600" dirty="0" smtClean="0"/>
              <a:t>The reasons are obvious: for meetings taking place in the preceding week, there is no time to prepare input for the forthcoming plenary. And for those taking place in the following week, there is no time to implement decisions of the plenary (in particular, the production of new versions of Specs incorporating approved CRs).</a:t>
            </a:r>
          </a:p>
          <a:p>
            <a:pPr>
              <a:spcBef>
                <a:spcPct val="50000"/>
              </a:spcBef>
            </a:pPr>
            <a:r>
              <a:rPr lang="en-GB" sz="1600" dirty="0" smtClean="0"/>
              <a:t>Several WGs are not respecting these conventions, and will bear the consequences of either not having any MCC support at those meetings, or having support but no back-office work such as implementing CRs.</a:t>
            </a:r>
          </a:p>
          <a:p>
            <a:pPr>
              <a:spcBef>
                <a:spcPct val="50000"/>
              </a:spcBef>
            </a:pP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593599" cy="13619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In May 2017 we advertised for an additional person to join MCC to support, principally, RAN working groups. The advertisement attracted a number of good candidates, and a highly suitable person has accepted our offer, and will join MCC at the beginning of November.</a:t>
            </a:r>
          </a:p>
          <a:p>
            <a:pPr>
              <a:spcBef>
                <a:spcPct val="50000"/>
              </a:spcBef>
            </a:pPr>
            <a:r>
              <a:rPr lang="en-GB" sz="1100" dirty="0" smtClean="0"/>
              <a:t>I am not yet in a position to identify the new recruit, but will announce it to the RAN WGs shortly before that person takes up the position and  in the December report to TSGs.</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pic>
        <p:nvPicPr>
          <p:cNvPr id="11267" name="Picture 3" descr="C:\Users\meredith\Documents\d\2017-09-11_3gpp_Sapporo\02) contribs\01) MCC report\clipart-of-silhouette-marbolo-man-48.png"/>
          <p:cNvPicPr>
            <a:picLocks noChangeAspect="1" noChangeArrowheads="1"/>
          </p:cNvPicPr>
          <p:nvPr/>
        </p:nvPicPr>
        <p:blipFill>
          <a:blip r:embed="rId2" cstate="print"/>
          <a:srcRect/>
          <a:stretch>
            <a:fillRect/>
          </a:stretch>
        </p:blipFill>
        <p:spPr bwMode="auto">
          <a:xfrm>
            <a:off x="6695088" y="3435536"/>
            <a:ext cx="3178165" cy="1894237"/>
          </a:xfrm>
          <a:prstGeom prst="rect">
            <a:avLst/>
          </a:prstGeom>
          <a:noFill/>
        </p:spPr>
      </p:pic>
    </p:spTree>
    <p:extLst>
      <p:ext uri="{BB962C8B-B14F-4D97-AF65-F5344CB8AC3E}">
        <p14:creationId xmlns:p14="http://schemas.microsoft.com/office/powerpoint/2010/main" xmlns=""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(1)</a:t>
            </a:r>
          </a:p>
        </p:txBody>
      </p:sp>
      <p:sp>
        <p:nvSpPr>
          <p:cNvPr id="82947" name="Text Box 3"/>
          <p:cNvSpPr txBox="1">
            <a:spLocks noChangeArrowheads="1"/>
          </p:cNvSpPr>
          <p:nvPr/>
        </p:nvSpPr>
        <p:spPr bwMode="auto">
          <a:xfrm>
            <a:off x="588108" y="1479666"/>
            <a:ext cx="6915628" cy="2677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At the June 2017 TSG </a:t>
            </a:r>
            <a:r>
              <a:rPr lang="en-GB" sz="1600" dirty="0" err="1" smtClean="0"/>
              <a:t>plenaries</a:t>
            </a:r>
            <a:r>
              <a:rPr lang="en-GB" sz="1600" dirty="0" smtClean="0"/>
              <a:t>, we noticed a disturbing tendency for delegates to check in on behalf of other delegates, having acquired those delegates’ tokens. Following discussions during the meetings and in the margins, MCC was tasked to investigate the circumstances behind these check-ins of doubtful validity.</a:t>
            </a:r>
          </a:p>
          <a:p>
            <a:pPr>
              <a:spcBef>
                <a:spcPct val="50000"/>
              </a:spcBef>
            </a:pPr>
            <a:r>
              <a:rPr lang="en-GB" sz="1600" dirty="0" smtClean="0"/>
              <a:t>In the WG and TSG meetings between November 2016 and May 2017 we discovered some 450 instances of one delegate checking in on behalf of another. We challenged those people to declare on their honour whether they had in fact participated in the meetings in question. If no answer was received by the deadline, a second request was made.</a:t>
            </a:r>
          </a:p>
        </p:txBody>
      </p: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(2)</a:t>
            </a:r>
          </a:p>
        </p:txBody>
      </p:sp>
      <p:sp>
        <p:nvSpPr>
          <p:cNvPr id="82947" name="Text Box 3"/>
          <p:cNvSpPr txBox="1">
            <a:spLocks noChangeArrowheads="1"/>
          </p:cNvSpPr>
          <p:nvPr/>
        </p:nvSpPr>
        <p:spPr bwMode="auto">
          <a:xfrm>
            <a:off x="588108" y="1479666"/>
            <a:ext cx="6915628" cy="48936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Around 350 delegates responded, declaring on their honour that they were indeed present. Many of these responses also provided a reason for the “third party” check-ins, of which the vast majority were justified by one of the parties not being able to perform his own check-ins because of</a:t>
            </a:r>
          </a:p>
          <a:p>
            <a:pPr>
              <a:spcBef>
                <a:spcPct val="50000"/>
              </a:spcBef>
              <a:buFont typeface="Arial" pitchFamily="34" charset="0"/>
              <a:buChar char="•"/>
            </a:pPr>
            <a:r>
              <a:rPr lang="en-GB" sz="1600" dirty="0" smtClean="0"/>
              <a:t> broken-down PC</a:t>
            </a:r>
          </a:p>
          <a:p>
            <a:pPr>
              <a:spcBef>
                <a:spcPct val="50000"/>
              </a:spcBef>
              <a:buFont typeface="Arial" pitchFamily="34" charset="0"/>
              <a:buChar char="•"/>
            </a:pPr>
            <a:r>
              <a:rPr lang="en-GB" sz="1600" dirty="0" smtClean="0"/>
              <a:t> check in attempt apparently not working</a:t>
            </a:r>
          </a:p>
          <a:p>
            <a:pPr>
              <a:spcBef>
                <a:spcPct val="50000"/>
              </a:spcBef>
              <a:buFont typeface="Arial" pitchFamily="34" charset="0"/>
              <a:buChar char="•"/>
            </a:pPr>
            <a:r>
              <a:rPr lang="en-GB" sz="1600" dirty="0" smtClean="0"/>
              <a:t> no access to local server due to company IT policy</a:t>
            </a:r>
          </a:p>
          <a:p>
            <a:pPr>
              <a:spcBef>
                <a:spcPct val="50000"/>
              </a:spcBef>
            </a:pPr>
            <a:endParaRPr lang="en-GB" sz="1600" dirty="0" smtClean="0"/>
          </a:p>
          <a:p>
            <a:pPr>
              <a:spcBef>
                <a:spcPct val="50000"/>
              </a:spcBef>
            </a:pPr>
            <a:r>
              <a:rPr lang="en-GB" sz="1600" dirty="0" smtClean="0"/>
              <a:t>A handful of delegates confessed they had not participated and asked for their check-ins to be deleted.</a:t>
            </a:r>
          </a:p>
          <a:p>
            <a:pPr>
              <a:spcBef>
                <a:spcPct val="50000"/>
              </a:spcBef>
            </a:pPr>
            <a:endParaRPr lang="en-GB" sz="1600" dirty="0" smtClean="0"/>
          </a:p>
          <a:p>
            <a:pPr>
              <a:spcBef>
                <a:spcPct val="50000"/>
              </a:spcBef>
            </a:pPr>
            <a:r>
              <a:rPr lang="en-GB" sz="1600" dirty="0" smtClean="0"/>
              <a:t>A very small number swore they were present but external evidence showed that their check-ins were almost certainly fraudulent.</a:t>
            </a:r>
          </a:p>
          <a:p>
            <a:pPr>
              <a:spcBef>
                <a:spcPct val="50000"/>
              </a:spcBef>
            </a:pPr>
            <a:endParaRPr lang="en-GB" sz="1600" dirty="0" smtClean="0"/>
          </a:p>
          <a:p>
            <a:pPr>
              <a:spcBef>
                <a:spcPct val="50000"/>
              </a:spcBef>
            </a:pPr>
            <a:r>
              <a:rPr lang="en-GB" sz="1600" dirty="0" smtClean="0"/>
              <a:t>Just under 100 delegates did not answer.</a:t>
            </a:r>
          </a:p>
        </p:txBody>
      </p:sp>
    </p:spTree>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(3)</a:t>
            </a:r>
          </a:p>
        </p:txBody>
      </p:sp>
      <p:sp>
        <p:nvSpPr>
          <p:cNvPr id="82947" name="Text Box 3"/>
          <p:cNvSpPr txBox="1">
            <a:spLocks noChangeArrowheads="1"/>
          </p:cNvSpPr>
          <p:nvPr/>
        </p:nvSpPr>
        <p:spPr bwMode="auto">
          <a:xfrm>
            <a:off x="588108" y="1479666"/>
            <a:ext cx="6915628" cy="42780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check-ins of delegates who declared themselves to have been present were maintained.</a:t>
            </a:r>
          </a:p>
          <a:p>
            <a:pPr>
              <a:spcBef>
                <a:spcPct val="50000"/>
              </a:spcBef>
            </a:pPr>
            <a:endParaRPr lang="en-GB" sz="1600" dirty="0" smtClean="0"/>
          </a:p>
          <a:p>
            <a:pPr>
              <a:spcBef>
                <a:spcPct val="50000"/>
              </a:spcBef>
            </a:pPr>
            <a:r>
              <a:rPr lang="en-GB" sz="1600" dirty="0" smtClean="0"/>
              <a:t>The check-ins of delegates who </a:t>
            </a:r>
          </a:p>
          <a:p>
            <a:pPr lvl="1">
              <a:spcBef>
                <a:spcPct val="50000"/>
              </a:spcBef>
              <a:buFont typeface="Arial" pitchFamily="34" charset="0"/>
              <a:buChar char="•"/>
            </a:pPr>
            <a:r>
              <a:rPr lang="en-GB" sz="1600" dirty="0" smtClean="0"/>
              <a:t> declared themselves to have been absent, or</a:t>
            </a:r>
          </a:p>
          <a:p>
            <a:pPr lvl="1">
              <a:spcBef>
                <a:spcPct val="50000"/>
              </a:spcBef>
              <a:buFont typeface="Arial" pitchFamily="34" charset="0"/>
              <a:buChar char="•"/>
            </a:pPr>
            <a:r>
              <a:rPr lang="en-GB" sz="1600" dirty="0" smtClean="0"/>
              <a:t> were evidentially absent, or</a:t>
            </a:r>
          </a:p>
          <a:p>
            <a:pPr lvl="1">
              <a:spcBef>
                <a:spcPct val="50000"/>
              </a:spcBef>
              <a:buFont typeface="Arial" pitchFamily="34" charset="0"/>
              <a:buChar char="•"/>
            </a:pPr>
            <a:r>
              <a:rPr lang="en-GB" sz="1600" dirty="0" smtClean="0"/>
              <a:t> failed to respond to both the first and second requests</a:t>
            </a:r>
          </a:p>
          <a:p>
            <a:pPr>
              <a:spcBef>
                <a:spcPct val="50000"/>
              </a:spcBef>
            </a:pPr>
            <a:r>
              <a:rPr lang="en-GB" sz="1600" dirty="0" smtClean="0"/>
              <a:t>were cancelled.</a:t>
            </a:r>
          </a:p>
          <a:p>
            <a:pPr>
              <a:spcBef>
                <a:spcPct val="50000"/>
              </a:spcBef>
            </a:pPr>
            <a:endParaRPr lang="en-GB" sz="1600" dirty="0" smtClean="0"/>
          </a:p>
          <a:p>
            <a:pPr>
              <a:spcBef>
                <a:spcPct val="50000"/>
              </a:spcBef>
            </a:pPr>
            <a:r>
              <a:rPr lang="en-GB" sz="1600" dirty="0" smtClean="0"/>
              <a:t>Interestingly, the cancellation of check-ins deemed to have been invalid made hardly any difference to organizations’ voting rights at the subsequent WG elections, and certainly made no difference to the outcomes of those elections.</a:t>
            </a:r>
          </a:p>
        </p:txBody>
      </p:sp>
    </p:spTree>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(4)</a:t>
            </a:r>
          </a:p>
        </p:txBody>
      </p:sp>
      <p:sp>
        <p:nvSpPr>
          <p:cNvPr id="82947" name="Text Box 3"/>
          <p:cNvSpPr txBox="1">
            <a:spLocks noChangeArrowheads="1"/>
          </p:cNvSpPr>
          <p:nvPr/>
        </p:nvSpPr>
        <p:spPr bwMode="auto">
          <a:xfrm>
            <a:off x="588108" y="1479666"/>
            <a:ext cx="8159652" cy="46474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As a conclusion to this exercise, we request delegates to abide by the following points:</a:t>
            </a:r>
          </a:p>
          <a:p>
            <a:pPr lvl="1">
              <a:spcBef>
                <a:spcPct val="50000"/>
              </a:spcBef>
              <a:buFont typeface="Arial" pitchFamily="34" charset="0"/>
              <a:buChar char="•"/>
            </a:pPr>
            <a:r>
              <a:rPr lang="en-GB" sz="1600" dirty="0" smtClean="0"/>
              <a:t> do NOT check in on behalf of any other delegate, even a colleague;</a:t>
            </a:r>
          </a:p>
          <a:p>
            <a:pPr lvl="1">
              <a:spcBef>
                <a:spcPct val="50000"/>
              </a:spcBef>
              <a:buFont typeface="Arial" pitchFamily="34" charset="0"/>
              <a:buChar char="•"/>
            </a:pPr>
            <a:r>
              <a:rPr lang="en-GB" sz="1600" dirty="0" smtClean="0"/>
              <a:t> keep your meeting check-in token available for use at meetings – the token and the address of the page on the meeting server is given to you in the acknowledgment message sent to you automatically when you successfully register for the meeting;</a:t>
            </a:r>
          </a:p>
          <a:p>
            <a:pPr lvl="1">
              <a:spcBef>
                <a:spcPct val="50000"/>
              </a:spcBef>
              <a:buFont typeface="Arial" pitchFamily="34" charset="0"/>
              <a:buChar char="•"/>
            </a:pPr>
            <a:r>
              <a:rPr lang="en-GB" sz="1600" dirty="0" smtClean="0"/>
              <a:t> if your company’s IT policy means you cannot access your emails while away from base, copy and paste the URL and token from the registration acknowledgment message into a text or rich text file and save it locally on your PC where you can get at it.</a:t>
            </a:r>
          </a:p>
          <a:p>
            <a:pPr lvl="1">
              <a:spcBef>
                <a:spcPct val="50000"/>
              </a:spcBef>
              <a:buFont typeface="Arial" pitchFamily="34" charset="0"/>
              <a:buChar char="•"/>
            </a:pPr>
            <a:r>
              <a:rPr lang="en-GB" sz="1600" dirty="0" smtClean="0"/>
              <a:t> if your company’s IT policy means that you cannot connect to the local server (normally the private network address 10.10.10.10) at all, then ask your company to make an exception for the PC you bring to 3GPP meetings! (or use your own, private, PC / phone / tablet).</a:t>
            </a:r>
          </a:p>
          <a:p>
            <a:pPr lvl="1">
              <a:spcBef>
                <a:spcPct val="50000"/>
              </a:spcBef>
              <a:buFont typeface="Arial" pitchFamily="34" charset="0"/>
              <a:buChar char="•"/>
            </a:pPr>
            <a:r>
              <a:rPr lang="en-GB" sz="1600" dirty="0" smtClean="0"/>
              <a:t> if all the above fail, see the meeting secretary </a:t>
            </a:r>
            <a:r>
              <a:rPr lang="en-GB" sz="1600" u="sng" dirty="0" smtClean="0"/>
              <a:t>in person</a:t>
            </a:r>
            <a:r>
              <a:rPr lang="en-GB" sz="1600" dirty="0" smtClean="0"/>
              <a:t> during the meeting and ask him to arrange for a manual check-in by MCC. Do this </a:t>
            </a:r>
            <a:r>
              <a:rPr lang="en-GB" sz="1600" u="sng" dirty="0" smtClean="0"/>
              <a:t>during</a:t>
            </a:r>
            <a:r>
              <a:rPr lang="en-GB" sz="1600" dirty="0" smtClean="0"/>
              <a:t> the meeting.</a:t>
            </a:r>
          </a:p>
        </p:txBody>
      </p:sp>
    </p:spTree>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(5)</a:t>
            </a:r>
          </a:p>
        </p:txBody>
      </p:sp>
      <p:sp>
        <p:nvSpPr>
          <p:cNvPr id="82947" name="Text Box 3"/>
          <p:cNvSpPr txBox="1">
            <a:spLocks noChangeArrowheads="1"/>
          </p:cNvSpPr>
          <p:nvPr/>
        </p:nvSpPr>
        <p:spPr bwMode="auto">
          <a:xfrm>
            <a:off x="588108" y="1479666"/>
            <a:ext cx="6915628" cy="4770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As part of this process, MCC had attempted to inform the designated “voting contact” or “official contact” persons for all 3GPP Individual Member organizations of this exercise.</a:t>
            </a:r>
          </a:p>
          <a:p>
            <a:pPr>
              <a:spcBef>
                <a:spcPct val="50000"/>
              </a:spcBef>
            </a:pPr>
            <a:r>
              <a:rPr lang="en-GB" sz="1600" dirty="0" smtClean="0"/>
              <a:t>At least half of those emails were rejected as “not known at this address”.</a:t>
            </a:r>
          </a:p>
          <a:p>
            <a:pPr>
              <a:spcBef>
                <a:spcPct val="50000"/>
              </a:spcBef>
            </a:pPr>
            <a:r>
              <a:rPr lang="en-GB" sz="1600" dirty="0" smtClean="0"/>
              <a:t>In order for MCC (or PCG, OPs, …) to make official communications with 3GPP members, </a:t>
            </a:r>
            <a:r>
              <a:rPr lang="en-GB" sz="1600" b="1" dirty="0" smtClean="0">
                <a:solidFill>
                  <a:srgbClr val="FF0000"/>
                </a:solidFill>
              </a:rPr>
              <a:t>it is essential that all organizations identify at least one person to act as the designated contact point for all matters relating to 3GPP business</a:t>
            </a:r>
            <a:r>
              <a:rPr lang="en-GB" sz="1600" dirty="0" smtClean="0"/>
              <a:t>, and that this be regularly reviewed by members and kept up to date in case of personnel moves and departures.</a:t>
            </a:r>
          </a:p>
          <a:p>
            <a:pPr>
              <a:spcBef>
                <a:spcPct val="50000"/>
              </a:spcBef>
            </a:pPr>
            <a:r>
              <a:rPr lang="en-GB" sz="1600" dirty="0" smtClean="0"/>
              <a:t>We will undertake to make these designated contact people visible in the membership area of the 3GPP web site.</a:t>
            </a:r>
          </a:p>
          <a:p>
            <a:pPr>
              <a:spcBef>
                <a:spcPct val="50000"/>
              </a:spcBef>
            </a:pPr>
            <a:r>
              <a:rPr lang="en-GB" sz="1600" dirty="0" smtClean="0"/>
              <a:t>In the mean time, you can find a list of all current designated contact persons in the spreadsheet annexed to the present TDoc. Kindly review this file, and let us know of any corrections we should make to our records. We need, as a minimum, the family name (e.g. Meredith), given name (e.g. John) and email address. Kindly send any updates to </a:t>
            </a:r>
            <a:r>
              <a:rPr lang="en-GB" sz="1600" dirty="0" smtClean="0">
                <a:hlinkClick r:id="rId2"/>
              </a:rPr>
              <a:t>3gppMembership@etsi.org</a:t>
            </a:r>
            <a:r>
              <a:rPr lang="en-GB" sz="1600" dirty="0" smtClean="0"/>
              <a:t>.</a:t>
            </a:r>
          </a:p>
        </p:txBody>
      </p:sp>
    </p:spTree>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smtClean="0">
                <a:cs typeface="+mn-cs"/>
                <a:hlinkClick r:id="rId3"/>
              </a:rPr>
              <a:t>www.3gpp.org</a:t>
            </a:r>
            <a:endParaRPr lang="en-GB" sz="2800" b="1" dirty="0" smtClean="0">
              <a:cs typeface="+mn-cs"/>
            </a:endParaRPr>
          </a:p>
          <a:p>
            <a:pPr algn="ctr" eaLnBrk="0" hangingPunct="0">
              <a:defRPr/>
            </a:pPr>
            <a:r>
              <a:rPr lang="en-GB" sz="2800" b="1" dirty="0" smtClean="0">
                <a:cs typeface="+mn-cs"/>
                <a:hlinkClick r:id="rId4"/>
              </a:rPr>
              <a:t>portal.3gpp.org</a:t>
            </a:r>
            <a:endParaRPr lang="en-GB" sz="2800" b="1" dirty="0" smtClean="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xmlns="" w="12700">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940570"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940570"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940570"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940570"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940570"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940570"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940570"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940570"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959423"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959423"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959423"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940570"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959423"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948249"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940570"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935977"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959423"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920605"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960995"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943502"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925916"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2017-02-06</a:t>
            </a:r>
            <a:endParaRPr lang="en-GB" sz="800" dirty="0"/>
          </a:p>
        </p:txBody>
      </p:sp>
    </p:spTree>
    <p:extLst>
      <p:ext uri="{BB962C8B-B14F-4D97-AF65-F5344CB8AC3E}">
        <p14:creationId xmlns:p14="http://schemas.microsoft.com/office/powerpoint/2010/main" xmlns=""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Facts are stubborn, but statistics are more pliable.</a:t>
            </a:r>
          </a:p>
          <a:p>
            <a:r>
              <a:rPr lang="en-GB" i="1" dirty="0"/>
              <a:t> </a:t>
            </a:r>
            <a:r>
              <a:rPr lang="en-GB" i="1" dirty="0" smtClean="0"/>
              <a:t>- Mark Twain</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90550" y="1322388"/>
            <a:ext cx="7962900" cy="4219575"/>
          </a:xfrm>
          <a:prstGeom prst="rect">
            <a:avLst/>
          </a:prstGeom>
          <a:noFill/>
          <a:ln w="9525">
            <a:noFill/>
            <a:miter lim="800000"/>
            <a:headEnd/>
            <a:tailEnd/>
          </a:ln>
          <a:effectLst/>
        </p:spPr>
      </p:pic>
      <p:sp>
        <p:nvSpPr>
          <p:cNvPr id="4" name="Striped Right Arrow 3"/>
          <p:cNvSpPr/>
          <p:nvPr/>
        </p:nvSpPr>
        <p:spPr bwMode="auto">
          <a:xfrm rot="17877168">
            <a:off x="8155202" y="1089748"/>
            <a:ext cx="991772" cy="414997"/>
          </a:xfrm>
          <a:prstGeom prst="striped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85788" y="1317625"/>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4196080" y="3825581"/>
            <a:ext cx="4947920" cy="2350111"/>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2219568" y="6135077"/>
            <a:ext cx="2915139" cy="18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a14="http://schemas.microsoft.com/office/drawing/2010/main" xmlns="">
                  <a14:imgLayer r:embed="rId4">
                    <a14:imgEffect>
                      <a14:brightnessContrast bright="75000"/>
                    </a14:imgEffect>
                  </a14:imgLayer>
                </a14:imgProps>
              </a:ext>
              <a:ext uri="{28A0092B-C50C-407E-A947-70E740481C1C}">
                <a14:useLocalDpi xmlns:a14="http://schemas.microsoft.com/office/drawing/2010/main" xmlns="" val="0"/>
              </a:ext>
            </a:extLst>
          </a:blip>
          <a:stretch>
            <a:fillRect/>
          </a:stretch>
        </p:blipFill>
        <p:spPr>
          <a:xfrm>
            <a:off x="350046" y="1284364"/>
            <a:ext cx="1561176" cy="926948"/>
          </a:xfrm>
          <a:prstGeom prst="rect">
            <a:avLst/>
          </a:prstGeom>
          <a:noFill/>
          <a:ln>
            <a:noFill/>
          </a:ln>
        </p:spPr>
      </p:pic>
      <p:pic>
        <p:nvPicPr>
          <p:cNvPr id="3074" name="Picture 2"/>
          <p:cNvPicPr>
            <a:picLocks noChangeAspect="1" noChangeArrowheads="1"/>
          </p:cNvPicPr>
          <p:nvPr/>
        </p:nvPicPr>
        <p:blipFill>
          <a:blip r:embed="rId5" cstate="print"/>
          <a:srcRect/>
          <a:stretch>
            <a:fillRect/>
          </a:stretch>
        </p:blipFill>
        <p:spPr bwMode="auto">
          <a:xfrm>
            <a:off x="6860166" y="1288099"/>
            <a:ext cx="2283834" cy="2958781"/>
          </a:xfrm>
          <a:prstGeom prst="rect">
            <a:avLst/>
          </a:prstGeom>
          <a:noFill/>
          <a:ln w="9525">
            <a:noFill/>
            <a:miter lim="800000"/>
            <a:headEnd/>
            <a:tailEnd/>
          </a:ln>
          <a:effectLst/>
        </p:spPr>
      </p:pic>
      <p:pic>
        <p:nvPicPr>
          <p:cNvPr id="3075" name="Picture 3"/>
          <p:cNvPicPr>
            <a:picLocks noChangeAspect="1" noChangeArrowheads="1"/>
          </p:cNvPicPr>
          <p:nvPr/>
        </p:nvPicPr>
        <p:blipFill>
          <a:blip r:embed="rId6" cstate="print"/>
          <a:srcRect/>
          <a:stretch>
            <a:fillRect/>
          </a:stretch>
        </p:blipFill>
        <p:spPr bwMode="auto">
          <a:xfrm>
            <a:off x="3830319" y="1165860"/>
            <a:ext cx="3023489" cy="304038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693920" y="1971040"/>
            <a:ext cx="4450080" cy="3474720"/>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382 </a:t>
            </a:r>
            <a:r>
              <a:rPr lang="en-US" sz="2400" i="1" dirty="0" smtClean="0">
                <a:solidFill>
                  <a:srgbClr val="969696"/>
                </a:solidFill>
              </a:rPr>
              <a:t>(375)</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47 </a:t>
            </a:r>
            <a:r>
              <a:rPr lang="en-US" sz="2400" i="1" dirty="0" smtClean="0">
                <a:solidFill>
                  <a:srgbClr val="969696"/>
                </a:solidFill>
              </a:rPr>
              <a:t>(46)</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152 </a:t>
            </a:r>
            <a:r>
              <a:rPr lang="en-US" sz="2400" i="1" dirty="0" smtClean="0">
                <a:solidFill>
                  <a:srgbClr val="969696"/>
                </a:solidFill>
              </a:rPr>
              <a:t>(152)</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dirty="0"/>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581 </a:t>
            </a:r>
            <a:r>
              <a:rPr lang="en-US" sz="2400" i="1" dirty="0" smtClean="0">
                <a:solidFill>
                  <a:srgbClr val="969696"/>
                </a:solidFill>
              </a:rPr>
              <a:t>(573)</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27   </a:t>
            </a:r>
            <a:r>
              <a:rPr lang="en-US" sz="2400" i="1" dirty="0" smtClean="0">
                <a:solidFill>
                  <a:srgbClr val="969696"/>
                </a:solidFill>
              </a:rPr>
              <a:t>(25)</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6147" name="Picture 3"/>
          <p:cNvPicPr>
            <a:picLocks noChangeAspect="1" noChangeArrowheads="1"/>
          </p:cNvPicPr>
          <p:nvPr/>
        </p:nvPicPr>
        <p:blipFill>
          <a:blip r:embed="rId2" cstate="print"/>
          <a:srcRect/>
          <a:stretch>
            <a:fillRect/>
          </a:stretch>
        </p:blipFill>
        <p:spPr bwMode="auto">
          <a:xfrm>
            <a:off x="5521569" y="3531698"/>
            <a:ext cx="3622431" cy="2847022"/>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1245306" y="1594485"/>
            <a:ext cx="7898694" cy="1768475"/>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srcRect/>
          <a:stretch>
            <a:fillRect/>
          </a:stretch>
        </p:blipFill>
        <p:spPr bwMode="auto">
          <a:xfrm>
            <a:off x="0" y="3389275"/>
            <a:ext cx="5232400" cy="2995649"/>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35041</TotalTime>
  <Words>1674</Words>
  <Application>Microsoft Office PowerPoint</Application>
  <PresentationFormat>On-screen Show (4:3)</PresentationFormat>
  <Paragraphs>185</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Marketing matters…</vt:lpstr>
      <vt:lpstr>Slide 17</vt:lpstr>
      <vt:lpstr>Slide 18</vt:lpstr>
      <vt:lpstr>Working Group meetings in  the twilight zone</vt:lpstr>
      <vt:lpstr>Check-in at meetings (1)</vt:lpstr>
      <vt:lpstr>Check-in at meetings (2)</vt:lpstr>
      <vt:lpstr>Check-in at meetings (3)</vt:lpstr>
      <vt:lpstr>Check-in at meetings (4)</vt:lpstr>
      <vt:lpstr>Check-in at meetings (5)</vt:lpstr>
      <vt:lpstr>Slide 25</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 Meredith</cp:lastModifiedBy>
  <cp:revision>1219</cp:revision>
  <dcterms:created xsi:type="dcterms:W3CDTF">2008-08-30T09:32:10Z</dcterms:created>
  <dcterms:modified xsi:type="dcterms:W3CDTF">2017-09-05T16:18:10Z</dcterms:modified>
</cp:coreProperties>
</file>