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303" r:id="rId2"/>
    <p:sldId id="809" r:id="rId3"/>
    <p:sldId id="791" r:id="rId4"/>
    <p:sldId id="708" r:id="rId5"/>
    <p:sldId id="709" r:id="rId6"/>
    <p:sldId id="710" r:id="rId7"/>
    <p:sldId id="711" r:id="rId8"/>
    <p:sldId id="712" r:id="rId9"/>
    <p:sldId id="714" r:id="rId10"/>
    <p:sldId id="717" r:id="rId11"/>
    <p:sldId id="759" r:id="rId12"/>
    <p:sldId id="761" r:id="rId13"/>
    <p:sldId id="760" r:id="rId14"/>
    <p:sldId id="724" r:id="rId15"/>
    <p:sldId id="822" r:id="rId16"/>
    <p:sldId id="824" r:id="rId17"/>
    <p:sldId id="823" r:id="rId18"/>
    <p:sldId id="815" r:id="rId19"/>
    <p:sldId id="813" r:id="rId20"/>
    <p:sldId id="820" r:id="rId21"/>
    <p:sldId id="826" r:id="rId22"/>
    <p:sldId id="827" r:id="rId23"/>
    <p:sldId id="828" r:id="rId24"/>
    <p:sldId id="829" r:id="rId25"/>
    <p:sldId id="614" r:id="rId26"/>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01" d="100"/>
          <a:sy n="101" d="100"/>
        </p:scale>
        <p:origin x="-738"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6/12/2016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6/12/2016</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 xmlns:p14="http://schemas.microsoft.com/office/powerpoint/2010/main"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2016</a:t>
            </a:r>
            <a:endParaRPr lang="en-GB" sz="800" dirty="0"/>
          </a:p>
        </p:txBody>
      </p:sp>
      <p:sp>
        <p:nvSpPr>
          <p:cNvPr id="1037" name="Text Box 13"/>
          <p:cNvSpPr txBox="1">
            <a:spLocks noChangeArrowheads="1"/>
          </p:cNvSpPr>
          <p:nvPr userDrawn="1"/>
        </p:nvSpPr>
        <p:spPr bwMode="auto">
          <a:xfrm>
            <a:off x="5822066" y="177800"/>
            <a:ext cx="1462972"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SP-160346</a:t>
            </a:r>
            <a:r>
              <a:rPr lang="en-GB" sz="1200" b="1" dirty="0">
                <a:solidFill>
                  <a:schemeClr val="tx1"/>
                </a:solidFill>
              </a:rPr>
              <a:t/>
            </a:r>
            <a:br>
              <a:rPr lang="en-GB" sz="1200" b="1" dirty="0">
                <a:solidFill>
                  <a:schemeClr val="tx1"/>
                </a:solidFill>
              </a:rPr>
            </a:br>
            <a:r>
              <a:rPr lang="en-GB" sz="1200" b="1" dirty="0" smtClean="0">
                <a:solidFill>
                  <a:schemeClr val="tx1"/>
                </a:solidFill>
              </a:rPr>
              <a:t>RP-160712</a:t>
            </a:r>
            <a:br>
              <a:rPr lang="en-GB" sz="1200" b="1" dirty="0" smtClean="0">
                <a:solidFill>
                  <a:schemeClr val="tx1"/>
                </a:solidFill>
              </a:rPr>
            </a:br>
            <a:r>
              <a:rPr lang="en-GB" sz="1200" b="1" dirty="0" smtClean="0">
                <a:solidFill>
                  <a:schemeClr val="tx1"/>
                </a:solidFill>
              </a:rPr>
              <a:t>CP-160336</a:t>
            </a:r>
            <a:endParaRPr lang="en-GB" sz="1200" dirty="0">
              <a:solidFill>
                <a:schemeClr val="bg2">
                  <a:lumMod val="75000"/>
                </a:schemeClr>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Busan, June 2016</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#72</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hyperlink" Target="http://criticalcommunicationsworld.com/" TargetMode="External"/><Relationship Id="rId7" Type="http://schemas.openxmlformats.org/officeDocument/2006/relationships/image" Target="../media/image24.jpe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hyperlink" Target="https://africa.comworldseries.com/" TargetMode="External"/><Relationship Id="rId5" Type="http://schemas.openxmlformats.org/officeDocument/2006/relationships/hyperlink" Target="https://broadbandworldforum.com/london/" TargetMode="External"/><Relationship Id="rId10" Type="http://schemas.openxmlformats.org/officeDocument/2006/relationships/image" Target="../media/image27.jpeg"/><Relationship Id="rId4" Type="http://schemas.openxmlformats.org/officeDocument/2006/relationships/hyperlink" Target="https://5gworldevent.com/" TargetMode="External"/><Relationship Id="rId9" Type="http://schemas.openxmlformats.org/officeDocument/2006/relationships/image" Target="../media/image26.jpeg"/></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3.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7" Type="http://schemas.openxmlformats.org/officeDocument/2006/relationships/image" Target="../media/image9.emf"/><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4.xml"/><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942190" y="1254420"/>
            <a:ext cx="7410450" cy="246697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946952" y="3681871"/>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495595" y="1283633"/>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267191" y="1311914"/>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2" name="Picture 2"/>
          <p:cNvPicPr>
            <a:picLocks noChangeAspect="1" noChangeArrowheads="1"/>
          </p:cNvPicPr>
          <p:nvPr/>
        </p:nvPicPr>
        <p:blipFill>
          <a:blip r:embed="rId2" cstate="print"/>
          <a:srcRect/>
          <a:stretch>
            <a:fillRect/>
          </a:stretch>
        </p:blipFill>
        <p:spPr bwMode="auto">
          <a:xfrm>
            <a:off x="1904215" y="2249781"/>
            <a:ext cx="4557221" cy="2972635"/>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2122488" y="791853"/>
            <a:ext cx="4595946" cy="2291072"/>
          </a:xfrm>
          <a:noFill/>
          <a:ln>
            <a:miter lim="800000"/>
            <a:headEnd/>
            <a:tailEnd/>
          </a:ln>
        </p:spPr>
        <p:txBody>
          <a:bodyPr vert="horz" wrap="square" lIns="91440" tIns="45720" rIns="91440" bIns="45720" numCol="1" anchor="t" anchorCtr="0" compatLnSpc="1">
            <a:prstTxWarp prst="textNoShape">
              <a:avLst/>
            </a:prstTxWarp>
          </a:bodyPr>
          <a:lstStyle/>
          <a:p>
            <a:r>
              <a:rPr lang="en-GB" altLang="en-US" dirty="0" smtClean="0"/>
              <a:t>Marketing matters…</a:t>
            </a:r>
          </a:p>
        </p:txBody>
      </p:sp>
      <p:sp>
        <p:nvSpPr>
          <p:cNvPr id="5123" name="Content Placeholder 2"/>
          <p:cNvSpPr>
            <a:spLocks noGrp="1"/>
          </p:cNvSpPr>
          <p:nvPr>
            <p:ph idx="1"/>
          </p:nvPr>
        </p:nvSpPr>
        <p:spPr bwMode="auto">
          <a:xfrm>
            <a:off x="485775" y="1453415"/>
            <a:ext cx="4132263" cy="5141060"/>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r>
              <a:rPr lang="en-GB" altLang="en-US" sz="2400" dirty="0" smtClean="0"/>
              <a:t>13 News stories in last 6 months</a:t>
            </a:r>
          </a:p>
          <a:p>
            <a:pPr>
              <a:buFontTx/>
              <a:buBlip>
                <a:blip r:embed="rId2"/>
              </a:buBlip>
            </a:pPr>
            <a:r>
              <a:rPr lang="en-GB" altLang="en-US" sz="2400" dirty="0" smtClean="0"/>
              <a:t>New web banner</a:t>
            </a:r>
          </a:p>
          <a:p>
            <a:pPr>
              <a:buFontTx/>
              <a:buBlip>
                <a:blip r:embed="rId2"/>
              </a:buBlip>
            </a:pPr>
            <a:r>
              <a:rPr lang="en-GB" altLang="en-US" sz="2400" dirty="0" smtClean="0"/>
              <a:t>5G Naming discussions at PCG</a:t>
            </a:r>
          </a:p>
        </p:txBody>
      </p:sp>
      <p:pic>
        <p:nvPicPr>
          <p:cNvPr id="5125" name="Picture 2" descr="pcg36_image"/>
          <p:cNvPicPr>
            <a:picLocks noChangeAspect="1" noChangeArrowheads="1"/>
          </p:cNvPicPr>
          <p:nvPr/>
        </p:nvPicPr>
        <p:blipFill>
          <a:blip r:embed="rId3" cstate="print"/>
          <a:srcRect/>
          <a:stretch>
            <a:fillRect/>
          </a:stretch>
        </p:blipFill>
        <p:spPr bwMode="auto">
          <a:xfrm>
            <a:off x="747713" y="3789229"/>
            <a:ext cx="3021012" cy="2454275"/>
          </a:xfrm>
          <a:prstGeom prst="rect">
            <a:avLst/>
          </a:prstGeom>
          <a:noFill/>
          <a:ln w="9525">
            <a:noFill/>
            <a:miter lim="800000"/>
            <a:headEnd/>
            <a:tailEnd/>
          </a:ln>
        </p:spPr>
      </p:pic>
      <p:graphicFrame>
        <p:nvGraphicFramePr>
          <p:cNvPr id="7" name="Table 6"/>
          <p:cNvGraphicFramePr>
            <a:graphicFrameLocks noGrp="1"/>
          </p:cNvGraphicFramePr>
          <p:nvPr/>
        </p:nvGraphicFramePr>
        <p:xfrm>
          <a:off x="4852001" y="1875736"/>
          <a:ext cx="3951288" cy="2781300"/>
        </p:xfrm>
        <a:graphic>
          <a:graphicData uri="http://schemas.openxmlformats.org/drawingml/2006/table">
            <a:tbl>
              <a:tblPr firstRow="1" bandRow="1">
                <a:tableStyleId>{5C22544A-7EE6-4342-B048-85BDC9FD1C3A}</a:tableStyleId>
              </a:tblPr>
              <a:tblGrid>
                <a:gridCol w="2821079"/>
                <a:gridCol w="1130209"/>
              </a:tblGrid>
              <a:tr h="190500">
                <a:tc>
                  <a:txBody>
                    <a:bodyPr/>
                    <a:lstStyle/>
                    <a:p>
                      <a:pPr algn="l">
                        <a:spcAft>
                          <a:spcPts val="0"/>
                        </a:spcAft>
                        <a:tabLst>
                          <a:tab pos="900430" algn="l"/>
                          <a:tab pos="2970530" algn="l"/>
                          <a:tab pos="3780790" algn="l"/>
                          <a:tab pos="4500880" algn="l"/>
                          <a:tab pos="457200" algn="l"/>
                        </a:tabLst>
                      </a:pPr>
                      <a:r>
                        <a:rPr lang="en-GB" sz="1100" dirty="0">
                          <a:effectLst/>
                        </a:rPr>
                        <a:t>Title</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l">
                        <a:spcAft>
                          <a:spcPts val="0"/>
                        </a:spcAft>
                        <a:tabLst>
                          <a:tab pos="900430" algn="l"/>
                          <a:tab pos="2970530" algn="l"/>
                          <a:tab pos="3780790" algn="l"/>
                          <a:tab pos="4500880" algn="l"/>
                          <a:tab pos="457200" algn="l"/>
                        </a:tabLst>
                      </a:pPr>
                      <a:r>
                        <a:rPr lang="en-GB" sz="1100">
                          <a:effectLst/>
                        </a:rPr>
                        <a:t>Date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US" sz="1000" dirty="0" smtClean="0">
                          <a:effectLst/>
                          <a:latin typeface="Arial" panose="020B0604020202020204" pitchFamily="34" charset="0"/>
                          <a:ea typeface="Times New Roman" panose="02020603050405020304" pitchFamily="18" charset="0"/>
                          <a:cs typeface="Times New Roman" panose="02020603050405020304" pitchFamily="18" charset="0"/>
                        </a:rPr>
                        <a:t>Mission Critical Video and Data work starts in SA6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000" dirty="0" smtClean="0">
                          <a:effectLst/>
                          <a:latin typeface="Arial" panose="020B0604020202020204" pitchFamily="34" charset="0"/>
                          <a:ea typeface="Times New Roman" panose="02020603050405020304" pitchFamily="18" charset="0"/>
                          <a:cs typeface="Times New Roman" panose="02020603050405020304" pitchFamily="18" charset="0"/>
                        </a:rPr>
                        <a:t>30/5/2016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US" sz="1000" dirty="0" smtClean="0">
                          <a:effectLst/>
                          <a:latin typeface="Arial" panose="020B0604020202020204" pitchFamily="34" charset="0"/>
                          <a:ea typeface="Times New Roman" panose="02020603050405020304" pitchFamily="18" charset="0"/>
                          <a:cs typeface="Times New Roman" panose="02020603050405020304" pitchFamily="18" charset="0"/>
                        </a:rPr>
                        <a:t>The path to 5G: as much evolution as revolution</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000" dirty="0" smtClean="0">
                          <a:effectLst/>
                          <a:latin typeface="Arial" panose="020B0604020202020204" pitchFamily="34" charset="0"/>
                          <a:ea typeface="Times New Roman" panose="02020603050405020304" pitchFamily="18" charset="0"/>
                          <a:cs typeface="Times New Roman" panose="02020603050405020304" pitchFamily="18" charset="0"/>
                        </a:rPr>
                        <a:t>10/5/2016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000" dirty="0" smtClean="0">
                          <a:effectLst/>
                          <a:latin typeface="Arial" panose="020B0604020202020204" pitchFamily="34" charset="0"/>
                          <a:ea typeface="Times New Roman" panose="02020603050405020304" pitchFamily="18" charset="0"/>
                          <a:cs typeface="Times New Roman" panose="02020603050405020304" pitchFamily="18" charset="0"/>
                        </a:rPr>
                        <a:t>3GPP in India for PCG/OP Meetings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000" dirty="0" smtClean="0">
                          <a:effectLst/>
                          <a:latin typeface="Arial" panose="020B0604020202020204" pitchFamily="34" charset="0"/>
                          <a:ea typeface="Times New Roman" panose="02020603050405020304" pitchFamily="18" charset="0"/>
                          <a:cs typeface="Times New Roman" panose="02020603050405020304" pitchFamily="18" charset="0"/>
                        </a:rPr>
                        <a:t>4/5/2016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US" sz="1000" dirty="0" smtClean="0">
                          <a:effectLst/>
                          <a:latin typeface="Arial" panose="020B0604020202020204" pitchFamily="34" charset="0"/>
                          <a:ea typeface="Times New Roman" panose="02020603050405020304" pitchFamily="18" charset="0"/>
                          <a:cs typeface="Times New Roman" panose="02020603050405020304" pitchFamily="18" charset="0"/>
                        </a:rPr>
                        <a:t>Telecoms and the Smart City</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000" dirty="0" smtClean="0">
                          <a:effectLst/>
                          <a:latin typeface="Arial" panose="020B0604020202020204" pitchFamily="34" charset="0"/>
                          <a:ea typeface="Times New Roman" panose="02020603050405020304" pitchFamily="18" charset="0"/>
                          <a:cs typeface="Times New Roman" panose="02020603050405020304" pitchFamily="18" charset="0"/>
                        </a:rPr>
                        <a:t>24/5/2016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dirty="0">
                          <a:effectLst/>
                        </a:rPr>
                        <a:t>Collaboration on LTE - WLAN Integration</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23/03/2016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dirty="0">
                          <a:effectLst/>
                        </a:rPr>
                        <a:t>3GPP Video is ready for Prime-Time TV</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20/03/2016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a:effectLst/>
                        </a:rPr>
                        <a:t>SA#71 - Release 13 frozen in Gothenburg</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18/03/2016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a:effectLst/>
                        </a:rPr>
                        <a:t>RAN Evolution of LTE in Release 14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11/03/2016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a:effectLst/>
                        </a:rPr>
                        <a:t>TDIA renews commitment to TTCN work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08/03/2016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a:effectLst/>
                        </a:rPr>
                        <a:t>Progress on 3GPP IoT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29/02/2016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a:effectLst/>
                        </a:rPr>
                        <a:t>Excellence Awards for 2015 work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29/02/2016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a:effectLst/>
                        </a:rPr>
                        <a:t>All roads lead to IoT, from GERAN to RAN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25/01/2016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r h="190500">
                <a:tc>
                  <a:txBody>
                    <a:bodyPr/>
                    <a:lstStyle/>
                    <a:p>
                      <a:pPr algn="l">
                        <a:spcAft>
                          <a:spcPts val="0"/>
                        </a:spcAft>
                        <a:tabLst>
                          <a:tab pos="900430" algn="l"/>
                          <a:tab pos="2970530" algn="l"/>
                          <a:tab pos="3780790" algn="l"/>
                          <a:tab pos="4500880" algn="l"/>
                          <a:tab pos="457200" algn="l"/>
                        </a:tabLst>
                      </a:pPr>
                      <a:r>
                        <a:rPr lang="en-GB" sz="1100">
                          <a:effectLst/>
                        </a:rPr>
                        <a:t>3GPP in the top ten technology trends for 2016</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c>
                  <a:txBody>
                    <a:bodyPr/>
                    <a:lstStyle/>
                    <a:p>
                      <a:pPr algn="r">
                        <a:spcAft>
                          <a:spcPts val="0"/>
                        </a:spcAft>
                        <a:tabLst>
                          <a:tab pos="900430" algn="l"/>
                          <a:tab pos="2970530" algn="l"/>
                          <a:tab pos="3780790" algn="l"/>
                          <a:tab pos="4500880" algn="l"/>
                          <a:tab pos="457200" algn="l"/>
                        </a:tabLst>
                      </a:pPr>
                      <a:r>
                        <a:rPr lang="en-GB" sz="1100" dirty="0">
                          <a:effectLst/>
                        </a:rPr>
                        <a:t>19/01/2016</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74" marR="68574" marT="0" marB="0"/>
                </a:tc>
              </a:tr>
            </a:tbl>
          </a:graphicData>
        </a:graphic>
      </p:graphicFrame>
    </p:spTree>
  </p:cSld>
  <p:clrMapOvr>
    <a:masterClrMapping/>
  </p:clrMapOvr>
  <p:transition spd="slow" advClick="0" advTm="3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bwMode="auto">
          <a:xfrm>
            <a:off x="1008668" y="1687399"/>
            <a:ext cx="5988001" cy="612741"/>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smtClean="0"/>
              <a:t>Plans for the next six months (1)</a:t>
            </a:r>
          </a:p>
        </p:txBody>
      </p:sp>
      <p:sp>
        <p:nvSpPr>
          <p:cNvPr id="6147" name="Content Placeholder 2"/>
          <p:cNvSpPr>
            <a:spLocks noGrp="1"/>
          </p:cNvSpPr>
          <p:nvPr>
            <p:ph idx="1"/>
          </p:nvPr>
        </p:nvSpPr>
        <p:spPr bwMode="auto">
          <a:xfrm>
            <a:off x="405599" y="2217427"/>
            <a:ext cx="5214937" cy="4117386"/>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r>
              <a:rPr lang="en-GB" altLang="en-US" sz="2400" dirty="0" smtClean="0"/>
              <a:t>Stories</a:t>
            </a:r>
          </a:p>
          <a:p>
            <a:pPr lvl="1"/>
            <a:r>
              <a:rPr lang="en-GB" altLang="en-US" sz="1400" dirty="0" smtClean="0"/>
              <a:t>Release 13 – all done</a:t>
            </a:r>
          </a:p>
          <a:p>
            <a:pPr lvl="1"/>
            <a:r>
              <a:rPr lang="en-GB" altLang="en-US" sz="1400" dirty="0" smtClean="0"/>
              <a:t>Release 14 progress updates</a:t>
            </a:r>
          </a:p>
          <a:p>
            <a:pPr lvl="1"/>
            <a:r>
              <a:rPr lang="en-GB" altLang="en-US" sz="1400" dirty="0" smtClean="0"/>
              <a:t>5G studies and opinions shared by the 3GPP leadership</a:t>
            </a:r>
          </a:p>
          <a:p>
            <a:pPr lvl="1"/>
            <a:r>
              <a:rPr lang="en-GB" altLang="en-US" sz="1400" dirty="0" smtClean="0"/>
              <a:t>News on key features; </a:t>
            </a:r>
            <a:r>
              <a:rPr lang="en-GB" altLang="en-US" sz="1400" dirty="0" err="1" smtClean="0"/>
              <a:t>IoT</a:t>
            </a:r>
            <a:r>
              <a:rPr lang="en-GB" altLang="en-US" sz="1400" dirty="0" smtClean="0"/>
              <a:t>, LAA, V2X, </a:t>
            </a:r>
            <a:r>
              <a:rPr lang="en-GB" altLang="en-US" sz="1400" dirty="0" err="1" smtClean="0"/>
              <a:t>eMBMS</a:t>
            </a:r>
            <a:r>
              <a:rPr lang="en-GB" altLang="en-US" sz="1400" dirty="0" smtClean="0"/>
              <a:t>, Mission critical data, etc.</a:t>
            </a:r>
          </a:p>
          <a:p>
            <a:pPr lvl="1"/>
            <a:r>
              <a:rPr lang="en-GB" altLang="en-US" sz="1400" dirty="0" smtClean="0"/>
              <a:t>Priorities for Release 15… </a:t>
            </a:r>
          </a:p>
          <a:p>
            <a:pPr>
              <a:buFontTx/>
              <a:buBlip>
                <a:blip r:embed="rId2"/>
              </a:buBlip>
            </a:pPr>
            <a:r>
              <a:rPr lang="en-GB" altLang="en-US" sz="2400" dirty="0" smtClean="0"/>
              <a:t>5G naming</a:t>
            </a:r>
          </a:p>
          <a:p>
            <a:pPr>
              <a:buFontTx/>
              <a:buBlip>
                <a:blip r:embed="rId2"/>
              </a:buBlip>
            </a:pPr>
            <a:r>
              <a:rPr lang="en-GB" altLang="en-US" sz="2400" dirty="0" smtClean="0"/>
              <a:t>Charity run at SA2#116, Vienna – July</a:t>
            </a:r>
          </a:p>
          <a:p>
            <a:pPr lvl="1"/>
            <a:r>
              <a:rPr lang="en-GB" altLang="en-US" sz="1400" dirty="0" smtClean="0"/>
              <a:t>T-shirts in exchange for contributions to the </a:t>
            </a:r>
            <a:r>
              <a:rPr lang="en-GB" altLang="en-US" sz="1400" dirty="0" err="1" smtClean="0"/>
              <a:t>Gustave</a:t>
            </a:r>
            <a:r>
              <a:rPr lang="en-GB" altLang="en-US" sz="1400" dirty="0" smtClean="0"/>
              <a:t> </a:t>
            </a:r>
            <a:r>
              <a:rPr lang="en-GB" altLang="en-US" sz="1400" dirty="0" err="1" smtClean="0"/>
              <a:t>Roussy</a:t>
            </a:r>
            <a:r>
              <a:rPr lang="en-GB" altLang="en-US" sz="1400" dirty="0" smtClean="0"/>
              <a:t> cancer charity.</a:t>
            </a:r>
          </a:p>
        </p:txBody>
      </p:sp>
      <p:sp>
        <p:nvSpPr>
          <p:cNvPr id="6148" name="Slide Number Placeholder 3"/>
          <p:cNvSpPr>
            <a:spLocks noGrp="1"/>
          </p:cNvSpPr>
          <p:nvPr>
            <p:ph type="sldNum" sz="quarter" idx="4294967295"/>
          </p:nvPr>
        </p:nvSpPr>
        <p:spPr bwMode="auto">
          <a:xfrm>
            <a:off x="8558213" y="6483350"/>
            <a:ext cx="395287" cy="222250"/>
          </a:xfrm>
          <a:prstGeom prst="rect">
            <a:avLst/>
          </a:prstGeom>
          <a:noFill/>
          <a:ln>
            <a:miter lim="800000"/>
            <a:headEnd/>
            <a:tailEnd/>
          </a:ln>
        </p:spPr>
        <p:txBody>
          <a:bodyPr/>
          <a:lstStyle/>
          <a:p>
            <a:fld id="{BB18D40E-1BA9-460F-BAEC-7574B170F1F9}" type="slidenum">
              <a:rPr lang="en-GB" altLang="en-US"/>
              <a:pPr/>
              <a:t>16</a:t>
            </a:fld>
            <a:endParaRPr lang="en-GB" altLang="en-US"/>
          </a:p>
        </p:txBody>
      </p:sp>
      <p:pic>
        <p:nvPicPr>
          <p:cNvPr id="6176" name="Picture 15"/>
          <p:cNvPicPr>
            <a:picLocks noChangeAspect="1"/>
          </p:cNvPicPr>
          <p:nvPr/>
        </p:nvPicPr>
        <p:blipFill>
          <a:blip r:embed="rId3" cstate="print"/>
          <a:srcRect/>
          <a:stretch>
            <a:fillRect/>
          </a:stretch>
        </p:blipFill>
        <p:spPr bwMode="auto">
          <a:xfrm>
            <a:off x="6153706" y="3488753"/>
            <a:ext cx="3157538" cy="2781300"/>
          </a:xfrm>
          <a:prstGeom prst="rect">
            <a:avLst/>
          </a:prstGeom>
          <a:noFill/>
          <a:ln w="9525">
            <a:noFill/>
            <a:miter lim="800000"/>
            <a:headEnd/>
            <a:tailEnd/>
          </a:ln>
        </p:spPr>
      </p:pic>
      <p:sp>
        <p:nvSpPr>
          <p:cNvPr id="11" name="Title 1"/>
          <p:cNvSpPr txBox="1">
            <a:spLocks/>
          </p:cNvSpPr>
          <p:nvPr/>
        </p:nvSpPr>
        <p:spPr bwMode="auto">
          <a:xfrm>
            <a:off x="2122488" y="791853"/>
            <a:ext cx="4891054" cy="763570"/>
          </a:xfrm>
          <a:prstGeom prst="rect">
            <a:avLst/>
          </a:prstGeom>
          <a:noFill/>
          <a:ln>
            <a:noFill/>
            <a:miter lim="800000"/>
            <a:headEnd/>
            <a:tailEnd/>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3200" b="0" i="0" u="none" strike="noStrike" kern="0" cap="none" spc="0" normalizeH="0" baseline="0" noProof="0" dirty="0" smtClean="0">
                <a:ln>
                  <a:noFill/>
                </a:ln>
                <a:solidFill>
                  <a:srgbClr val="FF0000"/>
                </a:solidFill>
                <a:effectLst/>
                <a:uLnTx/>
                <a:uFillTx/>
                <a:latin typeface="+mj-lt"/>
                <a:ea typeface="+mj-ea"/>
                <a:cs typeface="+mj-cs"/>
              </a:rPr>
              <a:t>Marketing matters…</a:t>
            </a:r>
          </a:p>
        </p:txBody>
      </p:sp>
    </p:spTree>
  </p:cSld>
  <p:clrMapOvr>
    <a:masterClrMapping/>
  </p:clrMapOvr>
  <p:transition spd="slow" advClick="0" advTm="3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bwMode="auto">
          <a:xfrm>
            <a:off x="481013" y="2479249"/>
            <a:ext cx="5214937" cy="473501"/>
          </a:xfrm>
          <a:noFill/>
          <a:ln>
            <a:miter lim="800000"/>
            <a:headEnd/>
            <a:tailEnd/>
          </a:ln>
        </p:spPr>
        <p:txBody>
          <a:bodyPr vert="horz" wrap="square" lIns="91440" tIns="45720" rIns="91440" bIns="45720" numCol="1" anchor="t" anchorCtr="0" compatLnSpc="1">
            <a:prstTxWarp prst="textNoShape">
              <a:avLst/>
            </a:prstTxWarp>
          </a:bodyPr>
          <a:lstStyle/>
          <a:p>
            <a:pPr>
              <a:buFontTx/>
              <a:buBlip>
                <a:blip r:embed="rId2"/>
              </a:buBlip>
            </a:pPr>
            <a:r>
              <a:rPr lang="en-GB" altLang="en-US" sz="2400" dirty="0" smtClean="0"/>
              <a:t>Planned Conferences:</a:t>
            </a:r>
          </a:p>
        </p:txBody>
      </p:sp>
      <p:graphicFrame>
        <p:nvGraphicFramePr>
          <p:cNvPr id="6" name="Table 5"/>
          <p:cNvGraphicFramePr>
            <a:graphicFrameLocks noGrp="1"/>
          </p:cNvGraphicFramePr>
          <p:nvPr/>
        </p:nvGraphicFramePr>
        <p:xfrm>
          <a:off x="462159" y="3167014"/>
          <a:ext cx="8023226" cy="1911476"/>
        </p:xfrm>
        <a:graphic>
          <a:graphicData uri="http://schemas.openxmlformats.org/drawingml/2006/table">
            <a:tbl>
              <a:tblPr>
                <a:tableStyleId>{5940675A-B579-460E-94D1-54222C63F5DA}</a:tableStyleId>
              </a:tblPr>
              <a:tblGrid>
                <a:gridCol w="3802733"/>
                <a:gridCol w="1703846"/>
                <a:gridCol w="2516647"/>
              </a:tblGrid>
              <a:tr h="463286">
                <a:tc>
                  <a:txBody>
                    <a:bodyPr/>
                    <a:lstStyle/>
                    <a:p>
                      <a:pPr algn="l" fontAlgn="base"/>
                      <a:r>
                        <a:rPr lang="en-GB" sz="1200" u="none" strike="noStrike" dirty="0">
                          <a:effectLst/>
                          <a:hlinkClick r:id="rId3"/>
                        </a:rPr>
                        <a:t>Critical Communications World</a:t>
                      </a:r>
                      <a:endParaRPr lang="en-GB" sz="1200" b="1" dirty="0">
                        <a:solidFill>
                          <a:srgbClr val="53AF13"/>
                        </a:solidFill>
                        <a:effectLst/>
                        <a:latin typeface="Arial" panose="020B0604020202020204" pitchFamily="34" charset="0"/>
                      </a:endParaRPr>
                    </a:p>
                  </a:txBody>
                  <a:tcPr marL="48782" marR="48782" marT="48784" marB="48784" anchor="ctr"/>
                </a:tc>
                <a:tc>
                  <a:txBody>
                    <a:bodyPr/>
                    <a:lstStyle/>
                    <a:p>
                      <a:pPr algn="ctr" fontAlgn="base"/>
                      <a:r>
                        <a:rPr lang="en-GB" sz="1200">
                          <a:effectLst/>
                        </a:rPr>
                        <a:t>31/05/2016  Amsterdam</a:t>
                      </a:r>
                      <a:endParaRPr lang="en-GB" sz="1200">
                        <a:effectLst/>
                        <a:latin typeface="inherit"/>
                      </a:endParaRPr>
                    </a:p>
                  </a:txBody>
                  <a:tcPr marL="48782" marR="48782" marT="48784" marB="48784" anchor="ctr"/>
                </a:tc>
                <a:tc>
                  <a:txBody>
                    <a:bodyPr/>
                    <a:lstStyle/>
                    <a:p>
                      <a:pPr algn="r" fontAlgn="base"/>
                      <a:r>
                        <a:rPr lang="en-GB" sz="1200" dirty="0" smtClean="0">
                          <a:effectLst/>
                        </a:rPr>
                        <a:t>Dave </a:t>
                      </a:r>
                      <a:r>
                        <a:rPr lang="en-GB" sz="1200" dirty="0" err="1" smtClean="0">
                          <a:effectLst/>
                        </a:rPr>
                        <a:t>Chater</a:t>
                      </a:r>
                      <a:r>
                        <a:rPr lang="en-GB" sz="1200" dirty="0" smtClean="0">
                          <a:effectLst/>
                        </a:rPr>
                        <a:t> Lea, Erik Guttman, Stand Planned</a:t>
                      </a:r>
                      <a:endParaRPr lang="en-GB" sz="1200" dirty="0">
                        <a:effectLst/>
                        <a:latin typeface="inherit"/>
                      </a:endParaRPr>
                    </a:p>
                  </a:txBody>
                  <a:tcPr marL="48782" marR="48782" marT="48784" marB="48784" anchor="ctr"/>
                </a:tc>
              </a:tr>
              <a:tr h="463286">
                <a:tc>
                  <a:txBody>
                    <a:bodyPr/>
                    <a:lstStyle/>
                    <a:p>
                      <a:pPr algn="l" fontAlgn="base"/>
                      <a:r>
                        <a:rPr lang="en-GB" sz="1200" u="none" strike="noStrike">
                          <a:effectLst/>
                          <a:hlinkClick r:id="rId4"/>
                        </a:rPr>
                        <a:t>5G World Summit</a:t>
                      </a:r>
                      <a:endParaRPr lang="en-GB" sz="1200" b="1">
                        <a:solidFill>
                          <a:srgbClr val="53AF13"/>
                        </a:solidFill>
                        <a:effectLst/>
                        <a:latin typeface="Arial" panose="020B0604020202020204" pitchFamily="34" charset="0"/>
                      </a:endParaRPr>
                    </a:p>
                  </a:txBody>
                  <a:tcPr marL="48782" marR="48782" marT="48784" marB="48784" anchor="ctr"/>
                </a:tc>
                <a:tc>
                  <a:txBody>
                    <a:bodyPr/>
                    <a:lstStyle/>
                    <a:p>
                      <a:pPr algn="ctr" fontAlgn="base"/>
                      <a:r>
                        <a:rPr lang="en-GB" sz="1200">
                          <a:effectLst/>
                        </a:rPr>
                        <a:t>28/06/2016</a:t>
                      </a:r>
                    </a:p>
                    <a:p>
                      <a:pPr algn="ctr" fontAlgn="base"/>
                      <a:r>
                        <a:rPr lang="en-GB" sz="1200">
                          <a:effectLst/>
                        </a:rPr>
                        <a:t>London</a:t>
                      </a:r>
                      <a:endParaRPr lang="en-GB" sz="1200">
                        <a:effectLst/>
                        <a:latin typeface="inherit"/>
                      </a:endParaRPr>
                    </a:p>
                  </a:txBody>
                  <a:tcPr marL="48782" marR="48782" marT="48784" marB="48784" anchor="ctr"/>
                </a:tc>
                <a:tc>
                  <a:txBody>
                    <a:bodyPr/>
                    <a:lstStyle/>
                    <a:p>
                      <a:pPr algn="r" fontAlgn="base"/>
                      <a:r>
                        <a:rPr lang="en-GB" sz="1200" dirty="0" smtClean="0">
                          <a:effectLst/>
                        </a:rPr>
                        <a:t>Erik Guttman, </a:t>
                      </a:r>
                      <a:r>
                        <a:rPr lang="en-GB" sz="1200" dirty="0">
                          <a:effectLst/>
                        </a:rPr>
                        <a:t>Stand Planned</a:t>
                      </a:r>
                      <a:endParaRPr lang="en-GB" sz="1200" dirty="0">
                        <a:effectLst/>
                        <a:latin typeface="inherit"/>
                      </a:endParaRPr>
                    </a:p>
                  </a:txBody>
                  <a:tcPr marL="48782" marR="48782" marT="48784" marB="48784" anchor="ctr"/>
                </a:tc>
              </a:tr>
              <a:tr h="463286">
                <a:tc>
                  <a:txBody>
                    <a:bodyPr/>
                    <a:lstStyle/>
                    <a:p>
                      <a:pPr algn="l" fontAlgn="base"/>
                      <a:r>
                        <a:rPr lang="en-GB" sz="1200" u="none" strike="noStrike">
                          <a:effectLst/>
                          <a:hlinkClick r:id="rId5"/>
                        </a:rPr>
                        <a:t>Broadband World Forum</a:t>
                      </a:r>
                      <a:endParaRPr lang="en-GB" sz="1200" b="1">
                        <a:solidFill>
                          <a:srgbClr val="53AF13"/>
                        </a:solidFill>
                        <a:effectLst/>
                        <a:latin typeface="Arial" panose="020B0604020202020204" pitchFamily="34" charset="0"/>
                      </a:endParaRPr>
                    </a:p>
                  </a:txBody>
                  <a:tcPr marL="48782" marR="48782" marT="48784" marB="48784" anchor="ctr"/>
                </a:tc>
                <a:tc>
                  <a:txBody>
                    <a:bodyPr/>
                    <a:lstStyle/>
                    <a:p>
                      <a:pPr algn="ctr" fontAlgn="base"/>
                      <a:r>
                        <a:rPr lang="en-GB" sz="1200">
                          <a:effectLst/>
                        </a:rPr>
                        <a:t>18/10/2016</a:t>
                      </a:r>
                    </a:p>
                    <a:p>
                      <a:pPr algn="ctr" fontAlgn="base"/>
                      <a:r>
                        <a:rPr lang="en-GB" sz="1200">
                          <a:effectLst/>
                        </a:rPr>
                        <a:t>London</a:t>
                      </a:r>
                      <a:endParaRPr lang="en-GB" sz="1200">
                        <a:effectLst/>
                        <a:latin typeface="inherit"/>
                      </a:endParaRPr>
                    </a:p>
                  </a:txBody>
                  <a:tcPr marL="48782" marR="48782" marT="48784" marB="48784" anchor="ctr"/>
                </a:tc>
                <a:tc>
                  <a:txBody>
                    <a:bodyPr/>
                    <a:lstStyle/>
                    <a:p>
                      <a:pPr algn="r" fontAlgn="base"/>
                      <a:r>
                        <a:rPr lang="en-GB" sz="1200" dirty="0" smtClean="0">
                          <a:effectLst/>
                        </a:rPr>
                        <a:t>Erik Guttman,</a:t>
                      </a:r>
                      <a:r>
                        <a:rPr lang="en-GB" sz="1200" baseline="0" dirty="0" smtClean="0">
                          <a:effectLst/>
                        </a:rPr>
                        <a:t> </a:t>
                      </a:r>
                      <a:r>
                        <a:rPr lang="en-GB" sz="1200" dirty="0" smtClean="0">
                          <a:effectLst/>
                        </a:rPr>
                        <a:t>Satoshi Nagata , </a:t>
                      </a:r>
                      <a:r>
                        <a:rPr lang="en-GB" sz="1200" dirty="0">
                          <a:effectLst/>
                        </a:rPr>
                        <a:t>Stand Planned</a:t>
                      </a:r>
                      <a:endParaRPr lang="en-GB" sz="1200" dirty="0">
                        <a:effectLst/>
                        <a:latin typeface="inherit"/>
                      </a:endParaRPr>
                    </a:p>
                  </a:txBody>
                  <a:tcPr marL="48782" marR="48782" marT="48784" marB="48784" anchor="ctr"/>
                </a:tc>
              </a:tr>
              <a:tr h="521492">
                <a:tc>
                  <a:txBody>
                    <a:bodyPr/>
                    <a:lstStyle/>
                    <a:p>
                      <a:pPr algn="l" fontAlgn="base"/>
                      <a:r>
                        <a:rPr lang="en-GB" sz="1200" u="none" strike="noStrike" dirty="0">
                          <a:effectLst/>
                          <a:hlinkClick r:id="rId6"/>
                        </a:rPr>
                        <a:t>Africa.com</a:t>
                      </a:r>
                      <a:endParaRPr lang="en-GB" sz="1200" b="1" dirty="0">
                        <a:solidFill>
                          <a:srgbClr val="53AF13"/>
                        </a:solidFill>
                        <a:effectLst/>
                        <a:latin typeface="Arial" panose="020B0604020202020204" pitchFamily="34" charset="0"/>
                      </a:endParaRPr>
                    </a:p>
                  </a:txBody>
                  <a:tcPr marL="48782" marR="48782" marT="48784" marB="48784" anchor="ctr"/>
                </a:tc>
                <a:tc>
                  <a:txBody>
                    <a:bodyPr/>
                    <a:lstStyle/>
                    <a:p>
                      <a:pPr algn="ctr" fontAlgn="base"/>
                      <a:r>
                        <a:rPr lang="en-GB" sz="1200" dirty="0">
                          <a:effectLst/>
                        </a:rPr>
                        <a:t>15/11/2016</a:t>
                      </a:r>
                    </a:p>
                    <a:p>
                      <a:pPr algn="ctr" fontAlgn="base"/>
                      <a:r>
                        <a:rPr lang="en-GB" sz="1200" dirty="0">
                          <a:effectLst/>
                        </a:rPr>
                        <a:t>Cape Town</a:t>
                      </a:r>
                      <a:endParaRPr lang="en-GB" sz="1200" dirty="0">
                        <a:effectLst/>
                        <a:latin typeface="inherit"/>
                      </a:endParaRPr>
                    </a:p>
                  </a:txBody>
                  <a:tcPr marL="48782" marR="48782" marT="48784" marB="48784" anchor="ctr"/>
                </a:tc>
                <a:tc>
                  <a:txBody>
                    <a:bodyPr/>
                    <a:lstStyle/>
                    <a:p>
                      <a:pPr algn="r" fontAlgn="base"/>
                      <a:r>
                        <a:rPr lang="en-US" sz="1200" dirty="0" smtClean="0">
                          <a:effectLst/>
                        </a:rPr>
                        <a:t>Georg Mayer, Adrian Scrase , </a:t>
                      </a:r>
                      <a:r>
                        <a:rPr lang="en-US" sz="1200" dirty="0">
                          <a:effectLst/>
                        </a:rPr>
                        <a:t>Stand Planned</a:t>
                      </a:r>
                      <a:endParaRPr lang="en-US" sz="1200" dirty="0">
                        <a:effectLst/>
                        <a:latin typeface="inherit"/>
                      </a:endParaRPr>
                    </a:p>
                  </a:txBody>
                  <a:tcPr marL="48782" marR="48782" marT="48784" marB="48784" anchor="ctr"/>
                </a:tc>
              </a:tr>
            </a:tbl>
          </a:graphicData>
        </a:graphic>
      </p:graphicFrame>
      <p:pic>
        <p:nvPicPr>
          <p:cNvPr id="6172" name="Picture 34" descr="tcca2016">
            <a:hlinkClick r:id="rId3"/>
          </p:cNvPr>
          <p:cNvPicPr>
            <a:picLocks noChangeAspect="1" noChangeArrowheads="1"/>
          </p:cNvPicPr>
          <p:nvPr/>
        </p:nvPicPr>
        <p:blipFill>
          <a:blip r:embed="rId7" cstate="print"/>
          <a:srcRect/>
          <a:stretch>
            <a:fillRect/>
          </a:stretch>
        </p:blipFill>
        <p:spPr bwMode="auto">
          <a:xfrm>
            <a:off x="3095821" y="3273377"/>
            <a:ext cx="514350" cy="277812"/>
          </a:xfrm>
          <a:prstGeom prst="rect">
            <a:avLst/>
          </a:prstGeom>
          <a:noFill/>
          <a:ln w="9525">
            <a:noFill/>
            <a:miter lim="800000"/>
            <a:headEnd/>
            <a:tailEnd/>
          </a:ln>
        </p:spPr>
      </p:pic>
      <p:pic>
        <p:nvPicPr>
          <p:cNvPr id="6173" name="Picture 35" descr="5g world 2016">
            <a:hlinkClick r:id="rId4"/>
          </p:cNvPr>
          <p:cNvPicPr>
            <a:picLocks noChangeAspect="1" noChangeArrowheads="1"/>
          </p:cNvPicPr>
          <p:nvPr/>
        </p:nvPicPr>
        <p:blipFill>
          <a:blip r:embed="rId8" cstate="print"/>
          <a:srcRect/>
          <a:stretch>
            <a:fillRect/>
          </a:stretch>
        </p:blipFill>
        <p:spPr bwMode="auto">
          <a:xfrm>
            <a:off x="2838646" y="3692477"/>
            <a:ext cx="1030288" cy="317500"/>
          </a:xfrm>
          <a:prstGeom prst="rect">
            <a:avLst/>
          </a:prstGeom>
          <a:noFill/>
          <a:ln w="9525">
            <a:noFill/>
            <a:miter lim="800000"/>
            <a:headEnd/>
            <a:tailEnd/>
          </a:ln>
        </p:spPr>
      </p:pic>
      <p:pic>
        <p:nvPicPr>
          <p:cNvPr id="6174" name="Picture 36" descr="bbWF 2016">
            <a:hlinkClick r:id="rId5"/>
          </p:cNvPr>
          <p:cNvPicPr>
            <a:picLocks noChangeAspect="1" noChangeArrowheads="1"/>
          </p:cNvPicPr>
          <p:nvPr/>
        </p:nvPicPr>
        <p:blipFill>
          <a:blip r:embed="rId9" cstate="print"/>
          <a:srcRect/>
          <a:stretch>
            <a:fillRect/>
          </a:stretch>
        </p:blipFill>
        <p:spPr bwMode="auto">
          <a:xfrm>
            <a:off x="2808484" y="4135389"/>
            <a:ext cx="1089025" cy="304800"/>
          </a:xfrm>
          <a:prstGeom prst="rect">
            <a:avLst/>
          </a:prstGeom>
          <a:noFill/>
          <a:ln w="9525">
            <a:noFill/>
            <a:miter lim="800000"/>
            <a:headEnd/>
            <a:tailEnd/>
          </a:ln>
        </p:spPr>
      </p:pic>
      <p:pic>
        <p:nvPicPr>
          <p:cNvPr id="6175" name="Picture 37" descr="africa com 2016">
            <a:hlinkClick r:id="rId6"/>
          </p:cNvPr>
          <p:cNvPicPr>
            <a:picLocks noChangeAspect="1" noChangeArrowheads="1"/>
          </p:cNvPicPr>
          <p:nvPr/>
        </p:nvPicPr>
        <p:blipFill>
          <a:blip r:embed="rId10" cstate="print"/>
          <a:srcRect/>
          <a:stretch>
            <a:fillRect/>
          </a:stretch>
        </p:blipFill>
        <p:spPr bwMode="auto">
          <a:xfrm>
            <a:off x="3005334" y="4608464"/>
            <a:ext cx="698500" cy="344488"/>
          </a:xfrm>
          <a:prstGeom prst="rect">
            <a:avLst/>
          </a:prstGeom>
          <a:noFill/>
          <a:ln w="9525">
            <a:noFill/>
            <a:miter lim="800000"/>
            <a:headEnd/>
            <a:tailEnd/>
          </a:ln>
        </p:spPr>
      </p:pic>
      <p:sp>
        <p:nvSpPr>
          <p:cNvPr id="13" name="Title 1"/>
          <p:cNvSpPr txBox="1">
            <a:spLocks/>
          </p:cNvSpPr>
          <p:nvPr/>
        </p:nvSpPr>
        <p:spPr bwMode="auto">
          <a:xfrm>
            <a:off x="1008668" y="1687399"/>
            <a:ext cx="5988001" cy="612741"/>
          </a:xfrm>
          <a:prstGeom prst="rect">
            <a:avLst/>
          </a:prstGeom>
          <a:noFill/>
          <a:ln>
            <a:noFill/>
            <a:miter lim="800000"/>
            <a:headEnd/>
            <a:tailEnd/>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3200" b="0" i="0" u="none" strike="noStrike" kern="0" cap="none" spc="0" normalizeH="0" baseline="0" noProof="0" dirty="0" smtClean="0">
                <a:ln>
                  <a:noFill/>
                </a:ln>
                <a:solidFill>
                  <a:srgbClr val="FF0000"/>
                </a:solidFill>
                <a:effectLst/>
                <a:uLnTx/>
                <a:uFillTx/>
                <a:latin typeface="+mj-lt"/>
                <a:ea typeface="+mj-ea"/>
                <a:cs typeface="+mj-cs"/>
              </a:rPr>
              <a:t>Plans for the next six months (2)</a:t>
            </a:r>
          </a:p>
        </p:txBody>
      </p:sp>
      <p:sp>
        <p:nvSpPr>
          <p:cNvPr id="14" name="Title 1"/>
          <p:cNvSpPr txBox="1">
            <a:spLocks/>
          </p:cNvSpPr>
          <p:nvPr/>
        </p:nvSpPr>
        <p:spPr bwMode="auto">
          <a:xfrm>
            <a:off x="2122488" y="791853"/>
            <a:ext cx="4891054" cy="763570"/>
          </a:xfrm>
          <a:prstGeom prst="rect">
            <a:avLst/>
          </a:prstGeom>
          <a:noFill/>
          <a:ln>
            <a:noFill/>
            <a:miter lim="800000"/>
            <a:headEnd/>
            <a:tailEnd/>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3200" b="0" i="0" u="none" strike="noStrike" kern="0" cap="none" spc="0" normalizeH="0" baseline="0" noProof="0" dirty="0" smtClean="0">
                <a:ln>
                  <a:noFill/>
                </a:ln>
                <a:solidFill>
                  <a:srgbClr val="FF0000"/>
                </a:solidFill>
                <a:effectLst/>
                <a:uLnTx/>
                <a:uFillTx/>
                <a:latin typeface="+mj-lt"/>
                <a:ea typeface="+mj-ea"/>
                <a:cs typeface="+mj-cs"/>
              </a:rPr>
              <a:t>Marketing matters…</a:t>
            </a:r>
          </a:p>
        </p:txBody>
      </p:sp>
    </p:spTree>
  </p:cSld>
  <p:clrMapOvr>
    <a:masterClrMapping/>
  </p:clrMapOvr>
  <p:transition spd="slow" advClick="0" advTm="30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Meeting badges</a:t>
            </a:r>
          </a:p>
        </p:txBody>
      </p:sp>
      <p:sp>
        <p:nvSpPr>
          <p:cNvPr id="82947" name="Text Box 3"/>
          <p:cNvSpPr txBox="1">
            <a:spLocks noChangeArrowheads="1"/>
          </p:cNvSpPr>
          <p:nvPr/>
        </p:nvSpPr>
        <p:spPr bwMode="auto">
          <a:xfrm>
            <a:off x="588108" y="1664570"/>
            <a:ext cx="4577861" cy="35394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Reminder …</a:t>
            </a:r>
          </a:p>
          <a:p>
            <a:pPr>
              <a:spcBef>
                <a:spcPct val="50000"/>
              </a:spcBef>
            </a:pPr>
            <a:r>
              <a:rPr lang="en-GB" sz="1600" dirty="0" smtClean="0"/>
              <a:t>Meeting hosts are no longer systematically printing meeting badges. Delegates must print their own. However, hosts will continue to provide a small number of badge holders, but delegates are urged to retain and re-use holders from previous meetings.</a:t>
            </a:r>
          </a:p>
          <a:p>
            <a:pPr>
              <a:spcBef>
                <a:spcPct val="50000"/>
              </a:spcBef>
            </a:pPr>
            <a:r>
              <a:rPr lang="en-GB" sz="1600" dirty="0" smtClean="0"/>
              <a:t>Hotels are increasingly conscious of security issues, and wearing your badge actively helps identify a </a:t>
            </a:r>
            <a:r>
              <a:rPr lang="en-GB" sz="1600" dirty="0" smtClean="0"/>
              <a:t>3GPP delegate </a:t>
            </a:r>
            <a:r>
              <a:rPr lang="en-GB" sz="1600" dirty="0" smtClean="0"/>
              <a:t>as “friend” rather than potential “foe”. Please help them to help us keep you safe by </a:t>
            </a:r>
            <a:r>
              <a:rPr lang="en-GB" sz="1600" u="sng" dirty="0" smtClean="0"/>
              <a:t>always wearing your 3GPP meeting badge</a:t>
            </a:r>
            <a:r>
              <a:rPr lang="en-GB" sz="1600" dirty="0" smtClean="0"/>
              <a:t>.</a:t>
            </a:r>
          </a:p>
        </p:txBody>
      </p:sp>
      <p:pic>
        <p:nvPicPr>
          <p:cNvPr id="1026" name="Picture 2"/>
          <p:cNvPicPr>
            <a:picLocks noChangeAspect="1" noChangeArrowheads="1"/>
          </p:cNvPicPr>
          <p:nvPr/>
        </p:nvPicPr>
        <p:blipFill>
          <a:blip r:embed="rId2" cstate="print"/>
          <a:srcRect r="46"/>
          <a:stretch>
            <a:fillRect/>
          </a:stretch>
        </p:blipFill>
        <p:spPr bwMode="auto">
          <a:xfrm>
            <a:off x="5256628" y="1624198"/>
            <a:ext cx="3887372" cy="2687893"/>
          </a:xfrm>
          <a:prstGeom prst="rect">
            <a:avLst/>
          </a:prstGeom>
          <a:noFill/>
          <a:ln w="9525">
            <a:noFill/>
            <a:miter lim="800000"/>
            <a:headEnd/>
            <a:tailEnd/>
          </a:ln>
        </p:spPr>
      </p:pic>
      <p:cxnSp>
        <p:nvCxnSpPr>
          <p:cNvPr id="11" name="Straight Arrow Connector 10"/>
          <p:cNvCxnSpPr/>
          <p:nvPr/>
        </p:nvCxnSpPr>
        <p:spPr bwMode="auto">
          <a:xfrm flipH="1" flipV="1">
            <a:off x="6260124" y="3556000"/>
            <a:ext cx="31261" cy="296985"/>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Check-in at meetings</a:t>
            </a:r>
          </a:p>
        </p:txBody>
      </p:sp>
      <p:sp>
        <p:nvSpPr>
          <p:cNvPr id="82947" name="Text Box 3"/>
          <p:cNvSpPr txBox="1">
            <a:spLocks noChangeArrowheads="1"/>
          </p:cNvSpPr>
          <p:nvPr/>
        </p:nvSpPr>
        <p:spPr bwMode="auto">
          <a:xfrm>
            <a:off x="588108" y="1664570"/>
            <a:ext cx="4577861" cy="23083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self-declaration of presence has been successfully trialled at meetings during the first half of 2016 and will very soon become </a:t>
            </a:r>
            <a:r>
              <a:rPr lang="en-GB" sz="1600" i="1" dirty="0" smtClean="0"/>
              <a:t>the </a:t>
            </a:r>
            <a:r>
              <a:rPr lang="en-GB" sz="1600" dirty="0" smtClean="0"/>
              <a:t>method of confirming presence.</a:t>
            </a:r>
          </a:p>
          <a:p>
            <a:pPr>
              <a:spcBef>
                <a:spcPct val="50000"/>
              </a:spcBef>
            </a:pPr>
            <a:r>
              <a:rPr lang="en-GB" sz="1600" dirty="0" smtClean="0"/>
              <a:t>Remember, the instructions are in the email you were sent acknowledging your registration.</a:t>
            </a:r>
          </a:p>
          <a:p>
            <a:pPr>
              <a:spcBef>
                <a:spcPct val="50000"/>
              </a:spcBef>
            </a:pPr>
            <a:r>
              <a:rPr lang="en-GB" sz="1600" dirty="0" smtClean="0"/>
              <a:t>The </a:t>
            </a:r>
            <a:r>
              <a:rPr lang="en-GB" sz="1600" dirty="0" smtClean="0"/>
              <a:t>systematic provision </a:t>
            </a:r>
            <a:r>
              <a:rPr lang="en-GB" sz="1600" dirty="0" smtClean="0"/>
              <a:t>of paper sign-in sheets will soon be discontinued.</a:t>
            </a:r>
          </a:p>
        </p:txBody>
      </p:sp>
      <p:pic>
        <p:nvPicPr>
          <p:cNvPr id="1026" name="Picture 2"/>
          <p:cNvPicPr>
            <a:picLocks noChangeAspect="1" noChangeArrowheads="1"/>
          </p:cNvPicPr>
          <p:nvPr/>
        </p:nvPicPr>
        <p:blipFill>
          <a:blip r:embed="rId2" cstate="print"/>
          <a:srcRect r="46"/>
          <a:stretch>
            <a:fillRect/>
          </a:stretch>
        </p:blipFill>
        <p:spPr bwMode="auto">
          <a:xfrm>
            <a:off x="5256628" y="1624198"/>
            <a:ext cx="3887372" cy="2687893"/>
          </a:xfrm>
          <a:prstGeom prst="rect">
            <a:avLst/>
          </a:prstGeom>
          <a:noFill/>
          <a:ln w="9525">
            <a:noFill/>
            <a:miter lim="800000"/>
            <a:headEnd/>
            <a:tailEnd/>
          </a:ln>
        </p:spPr>
      </p:pic>
      <p:cxnSp>
        <p:nvCxnSpPr>
          <p:cNvPr id="5" name="Straight Arrow Connector 4"/>
          <p:cNvCxnSpPr/>
          <p:nvPr/>
        </p:nvCxnSpPr>
        <p:spPr bwMode="auto">
          <a:xfrm flipH="1">
            <a:off x="7682523" y="2938585"/>
            <a:ext cx="218831" cy="336061"/>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6" name="Straight Arrow Connector 5"/>
          <p:cNvCxnSpPr/>
          <p:nvPr/>
        </p:nvCxnSpPr>
        <p:spPr bwMode="auto">
          <a:xfrm flipH="1" flipV="1">
            <a:off x="8038124" y="3395785"/>
            <a:ext cx="324338" cy="3907"/>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36246" y="1957754"/>
            <a:ext cx="6541476" cy="36625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smtClean="0"/>
              <a:t>SA3 subgroup on Lawful Interception has traditionally drawn its secretary from amongst its delegates. But due to retirement of the long-standing volunteer, LI asked the PCG for support from MCC. This was granted for a provisional period of one year (though LI was urged to continue to seek a volunteer from amongst its ranks).</a:t>
            </a:r>
          </a:p>
          <a:p>
            <a:pPr>
              <a:spcBef>
                <a:spcPct val="50000"/>
              </a:spcBef>
            </a:pPr>
            <a:r>
              <a:rPr lang="en-GB" sz="1600" b="1" dirty="0" smtClean="0"/>
              <a:t>MCC is pleased to welcome</a:t>
            </a:r>
            <a:br>
              <a:rPr lang="en-GB" sz="1600" b="1" dirty="0" smtClean="0"/>
            </a:br>
            <a:r>
              <a:rPr lang="en-GB" sz="2400" b="1" dirty="0" smtClean="0"/>
              <a:t>Carmine (Lino) Rizzo</a:t>
            </a:r>
            <a:r>
              <a:rPr lang="en-GB" sz="1600" b="1" dirty="0" smtClean="0"/>
              <a:t/>
            </a:r>
            <a:br>
              <a:rPr lang="en-GB" sz="1600" b="1" dirty="0" smtClean="0"/>
            </a:br>
            <a:r>
              <a:rPr lang="en-GB" sz="1600" b="1" dirty="0" smtClean="0"/>
              <a:t>to the part-time position of project manager for SA3-LI.</a:t>
            </a:r>
          </a:p>
          <a:p>
            <a:pPr>
              <a:spcBef>
                <a:spcPct val="50000"/>
              </a:spcBef>
            </a:pPr>
            <a:r>
              <a:rPr lang="en-GB" sz="1600" b="1" dirty="0" smtClean="0"/>
              <a:t>Lino is an experienced member of the ETSI Secretariat and</a:t>
            </a:r>
            <a:br>
              <a:rPr lang="en-GB" sz="1600" b="1" dirty="0" smtClean="0"/>
            </a:br>
            <a:r>
              <a:rPr lang="en-GB" sz="1600" b="1" dirty="0" smtClean="0"/>
              <a:t>supports a number of regular ETSI groups, including that </a:t>
            </a:r>
            <a:br>
              <a:rPr lang="en-GB" sz="1600" b="1" dirty="0" smtClean="0"/>
            </a:br>
            <a:r>
              <a:rPr lang="en-GB" sz="1600" b="1" dirty="0" smtClean="0"/>
              <a:t>on Lawful Interception, so is familiar with the type of work</a:t>
            </a:r>
            <a:br>
              <a:rPr lang="en-GB" sz="1600" b="1" dirty="0" smtClean="0"/>
            </a:br>
            <a:r>
              <a:rPr lang="en-GB" sz="1600" b="1" dirty="0" smtClean="0"/>
              <a:t>undertaken by the group.</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pic>
        <p:nvPicPr>
          <p:cNvPr id="1026" name="Picture 2" descr="C:\Users\meredith\Documents\d\2016‑06‑13_3gpp_Busan\01) contributions\01) MCC report\Carmine Rizzo.jpg"/>
          <p:cNvPicPr>
            <a:picLocks noChangeAspect="1" noChangeArrowheads="1"/>
          </p:cNvPicPr>
          <p:nvPr/>
        </p:nvPicPr>
        <p:blipFill>
          <a:blip r:embed="rId2" cstate="print"/>
          <a:srcRect l="12256" r="18139" b="55492"/>
          <a:stretch>
            <a:fillRect/>
          </a:stretch>
        </p:blipFill>
        <p:spPr bwMode="auto">
          <a:xfrm>
            <a:off x="6724210" y="3838574"/>
            <a:ext cx="2419790" cy="2371725"/>
          </a:xfrm>
          <a:prstGeom prst="rect">
            <a:avLst/>
          </a:prstGeom>
          <a:noFill/>
        </p:spPr>
      </p:pic>
    </p:spTree>
    <p:extLst>
      <p:ext uri="{BB962C8B-B14F-4D97-AF65-F5344CB8AC3E}">
        <p14:creationId xmlns="" xmlns:p14="http://schemas.microsoft.com/office/powerpoint/2010/main"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Over-Working Groups ?</a:t>
            </a:r>
          </a:p>
        </p:txBody>
      </p:sp>
      <p:sp>
        <p:nvSpPr>
          <p:cNvPr id="82947" name="Text Box 3"/>
          <p:cNvSpPr txBox="1">
            <a:spLocks noChangeArrowheads="1"/>
          </p:cNvSpPr>
          <p:nvPr/>
        </p:nvSpPr>
        <p:spPr bwMode="auto">
          <a:xfrm>
            <a:off x="588108" y="1664570"/>
            <a:ext cx="6915628"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TSGs and their WGs are respectfully reminded of the PCG’s strong recommendation on working hours, particularly in some Working Groups with a high – and increasing – work load:</a:t>
            </a:r>
          </a:p>
          <a:p>
            <a:pPr>
              <a:spcBef>
                <a:spcPct val="50000"/>
              </a:spcBef>
            </a:pPr>
            <a:endParaRPr lang="en-GB" sz="1600" dirty="0" smtClean="0"/>
          </a:p>
        </p:txBody>
      </p:sp>
      <p:sp>
        <p:nvSpPr>
          <p:cNvPr id="4" name="TextBox 3"/>
          <p:cNvSpPr txBox="1"/>
          <p:nvPr/>
        </p:nvSpPr>
        <p:spPr>
          <a:xfrm>
            <a:off x="2328421" y="2573517"/>
            <a:ext cx="6815579" cy="3693319"/>
          </a:xfrm>
          <a:prstGeom prst="rect">
            <a:avLst/>
          </a:prstGeom>
          <a:solidFill>
            <a:schemeClr val="bg1">
              <a:lumMod val="95000"/>
            </a:schemeClr>
          </a:solidFill>
        </p:spPr>
        <p:txBody>
          <a:bodyPr wrap="square" rtlCol="0">
            <a:spAutoFit/>
          </a:bodyPr>
          <a:lstStyle/>
          <a:p>
            <a:r>
              <a:rPr lang="en-GB" sz="1800" dirty="0" smtClean="0">
                <a:solidFill>
                  <a:schemeClr val="tx2"/>
                </a:solidFill>
              </a:rPr>
              <a:t>PCG strongly recommends that 3GPP leadership organize meetings such that:</a:t>
            </a:r>
          </a:p>
          <a:p>
            <a:endParaRPr lang="en-US" sz="1800" dirty="0" smtClean="0">
              <a:solidFill>
                <a:schemeClr val="tx2"/>
              </a:solidFill>
            </a:endParaRPr>
          </a:p>
          <a:p>
            <a:pPr lvl="0">
              <a:buFont typeface="Arial" pitchFamily="34" charset="0"/>
              <a:buChar char="•"/>
            </a:pPr>
            <a:r>
              <a:rPr lang="en-GB" sz="1800" dirty="0" smtClean="0">
                <a:solidFill>
                  <a:schemeClr val="tx2"/>
                </a:solidFill>
              </a:rPr>
              <a:t> they are no longer than 5 consecutive days in duration;</a:t>
            </a:r>
            <a:endParaRPr lang="en-US" sz="1800" dirty="0" smtClean="0">
              <a:solidFill>
                <a:schemeClr val="tx2"/>
              </a:solidFill>
            </a:endParaRPr>
          </a:p>
          <a:p>
            <a:pPr lvl="0">
              <a:buFont typeface="Arial" pitchFamily="34" charset="0"/>
              <a:buChar char="•"/>
            </a:pPr>
            <a:r>
              <a:rPr lang="en-GB" sz="1800" dirty="0" smtClean="0">
                <a:solidFill>
                  <a:schemeClr val="tx2"/>
                </a:solidFill>
              </a:rPr>
              <a:t> all meeting participants (including chairmen, individual delegates, MCC, etc.) have a minimum of 11 hours break between the close of one meeting day and the start of the next.</a:t>
            </a:r>
          </a:p>
          <a:p>
            <a:pPr lvl="0">
              <a:buFont typeface="Arial" pitchFamily="34" charset="0"/>
              <a:buChar char="•"/>
            </a:pPr>
            <a:endParaRPr lang="en-US" sz="1800" dirty="0" smtClean="0">
              <a:solidFill>
                <a:schemeClr val="tx2"/>
              </a:solidFill>
            </a:endParaRPr>
          </a:p>
          <a:p>
            <a:r>
              <a:rPr lang="en-GB" sz="1800" dirty="0" smtClean="0">
                <a:solidFill>
                  <a:schemeClr val="tx2"/>
                </a:solidFill>
              </a:rPr>
              <a:t>It is further recommended that working group leadership determine the agenda and organization of work well in advance of meetings. This provides an opportunity for delegations to organize their resources to take advantage of gaps in the agenda so that individuals may be absent from some official sessions.</a:t>
            </a:r>
            <a:endParaRPr lang="en-US" sz="1800" dirty="0" smtClean="0">
              <a:solidFill>
                <a:schemeClr val="tx2"/>
              </a:solidFill>
            </a:endParaRPr>
          </a:p>
        </p:txBody>
      </p: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Beware of exploding </a:t>
            </a:r>
            <a:r>
              <a:rPr lang="en-GB" dirty="0" smtClean="0"/>
              <a:t>delegates (1)</a:t>
            </a:r>
            <a:endParaRPr lang="en-GB" dirty="0" smtClean="0"/>
          </a:p>
        </p:txBody>
      </p:sp>
      <p:sp>
        <p:nvSpPr>
          <p:cNvPr id="82947" name="Text Box 3"/>
          <p:cNvSpPr txBox="1">
            <a:spLocks noChangeArrowheads="1"/>
          </p:cNvSpPr>
          <p:nvPr/>
        </p:nvSpPr>
        <p:spPr bwMode="auto">
          <a:xfrm>
            <a:off x="588108" y="1664570"/>
            <a:ext cx="8075125" cy="36625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With growing interest in 5G matters, a trend has been identified for some groups, particularly in RAN, to attract more and more delegates. While on the face of it this is excellent news, and bodes well for the future of 3GPP and the popularity of its technologies, the ever increasing head count poses a real problem for meeting hosts. The cost of providing meeting facilities for 600 people dividing into five parallel subgroups is very substantially more than that for 350 people dividing into three parallel subgroups.</a:t>
            </a:r>
          </a:p>
          <a:p>
            <a:pPr>
              <a:spcBef>
                <a:spcPct val="50000"/>
              </a:spcBef>
            </a:pPr>
            <a:r>
              <a:rPr lang="en-GB" sz="1600" dirty="0" smtClean="0"/>
              <a:t>For example, EF3 hosting </a:t>
            </a:r>
            <a:r>
              <a:rPr lang="en-GB" sz="1600" dirty="0" smtClean="0"/>
              <a:t>commitments for RAN WGs in 2016 – 2017 were originally budgeted at 160,000 € in hotels, but if these have to be moved to larger capacity conference centres, the cost is likely to escalate to 450,000 € (disregarding the </a:t>
            </a:r>
            <a:r>
              <a:rPr lang="en-GB" sz="1600" dirty="0" smtClean="0"/>
              <a:t>potential cancellation fees to the original </a:t>
            </a:r>
            <a:r>
              <a:rPr lang="en-GB" sz="1600" dirty="0" smtClean="0"/>
              <a:t>venues).</a:t>
            </a:r>
            <a:endParaRPr lang="en-GB" sz="1600" dirty="0" smtClean="0"/>
          </a:p>
          <a:p>
            <a:pPr>
              <a:spcBef>
                <a:spcPct val="50000"/>
              </a:spcBef>
            </a:pPr>
            <a:r>
              <a:rPr lang="en-GB" sz="1600" b="1" dirty="0" smtClean="0"/>
              <a:t>There is a real danger of it being physically or financially impossible to accommodate meetings of some groups in the near future.</a:t>
            </a:r>
          </a:p>
        </p:txBody>
      </p:sp>
    </p:spTree>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Beware of exploding delegates (2)</a:t>
            </a:r>
          </a:p>
        </p:txBody>
      </p:sp>
      <p:sp>
        <p:nvSpPr>
          <p:cNvPr id="4" name="Content Placeholder 2"/>
          <p:cNvSpPr txBox="1">
            <a:spLocks/>
          </p:cNvSpPr>
          <p:nvPr/>
        </p:nvSpPr>
        <p:spPr bwMode="auto">
          <a:xfrm>
            <a:off x="697829" y="1491563"/>
            <a:ext cx="7955977" cy="411738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2400" b="0" i="0" u="none" strike="noStrike" kern="0" cap="none" spc="0" normalizeH="0" baseline="0" noProof="0" dirty="0" smtClean="0">
                <a:ln>
                  <a:noFill/>
                </a:ln>
                <a:solidFill>
                  <a:schemeClr val="tx1"/>
                </a:solidFill>
                <a:effectLst/>
                <a:uLnTx/>
                <a:uFillTx/>
              </a:rPr>
              <a:t>Solutions …</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en-US" sz="1600" b="0" i="0" u="none" strike="noStrike" kern="0" cap="none" spc="0" normalizeH="0" baseline="0" noProof="0" dirty="0" smtClean="0">
                <a:ln>
                  <a:noFill/>
                </a:ln>
                <a:solidFill>
                  <a:schemeClr val="tx1"/>
                </a:solidFill>
                <a:effectLst/>
                <a:uLnTx/>
                <a:uFillTx/>
              </a:rPr>
              <a:t>Cap the number of delegates who can register for these popular meetings?</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lang="en-GB" altLang="en-US" sz="1600" kern="0" dirty="0" smtClean="0"/>
              <a:t>Place a limit on the number of delegates from any one organization?</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en-US" sz="1600" b="0" i="0" u="none" strike="noStrike" kern="0" cap="none" spc="0" normalizeH="0" baseline="0" noProof="0" dirty="0" smtClean="0">
                <a:ln>
                  <a:noFill/>
                </a:ln>
                <a:solidFill>
                  <a:schemeClr val="tx1"/>
                </a:solidFill>
                <a:effectLst/>
                <a:uLnTx/>
                <a:uFillTx/>
              </a:rPr>
              <a:t>Impose a</a:t>
            </a:r>
            <a:r>
              <a:rPr kumimoji="0" lang="en-GB" altLang="en-US" sz="1600" b="0" i="0" u="none" strike="noStrike" kern="0" cap="none" spc="0" normalizeH="0" noProof="0" dirty="0" smtClean="0">
                <a:ln>
                  <a:noFill/>
                </a:ln>
                <a:solidFill>
                  <a:schemeClr val="tx1"/>
                </a:solidFill>
                <a:effectLst/>
                <a:uLnTx/>
                <a:uFillTx/>
              </a:rPr>
              <a:t> per-delegate</a:t>
            </a:r>
            <a:r>
              <a:rPr kumimoji="0" lang="en-GB" altLang="en-US" sz="1600" b="0" i="0" u="none" strike="noStrike" kern="0" cap="none" spc="0" normalizeH="0" baseline="0" noProof="0" dirty="0" smtClean="0">
                <a:ln>
                  <a:noFill/>
                </a:ln>
                <a:solidFill>
                  <a:schemeClr val="tx1"/>
                </a:solidFill>
                <a:effectLst/>
                <a:uLnTx/>
                <a:uFillTx/>
              </a:rPr>
              <a:t> attendance</a:t>
            </a:r>
            <a:r>
              <a:rPr kumimoji="0" lang="en-GB" altLang="en-US" sz="1600" b="0" i="0" u="none" strike="noStrike" kern="0" cap="none" spc="0" normalizeH="0" noProof="0" dirty="0" smtClean="0">
                <a:ln>
                  <a:noFill/>
                </a:ln>
                <a:solidFill>
                  <a:schemeClr val="tx1"/>
                </a:solidFill>
                <a:effectLst/>
                <a:uLnTx/>
                <a:uFillTx/>
              </a:rPr>
              <a:t> fee?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lang="en-GB" altLang="en-US" sz="1600" kern="0" dirty="0" smtClean="0"/>
              <a:t>… ?</a:t>
            </a:r>
            <a:endParaRPr kumimoji="0" lang="en-GB" altLang="en-US" sz="1600" b="0" i="0" u="none" strike="noStrike" kern="0" cap="none" spc="0" normalizeH="0" noProof="0" dirty="0" smtClean="0">
              <a:ln>
                <a:noFill/>
              </a:ln>
              <a:solidFill>
                <a:schemeClr val="tx1"/>
              </a:solidFill>
              <a:effectLst/>
              <a:uLnTx/>
              <a:uFillTx/>
            </a:endParaRPr>
          </a:p>
          <a:p>
            <a:pPr marL="285750" indent="-285750" eaLnBrk="0" hangingPunct="0">
              <a:spcBef>
                <a:spcPct val="20000"/>
              </a:spcBef>
              <a:buClr>
                <a:srgbClr val="C00000"/>
              </a:buClr>
            </a:pPr>
            <a:r>
              <a:rPr lang="en-GB" altLang="en-US" sz="1600" kern="0" dirty="0" smtClean="0"/>
              <a:t>	None of these seems entirely suitable, so the only solution appears to be to accept the extra headcount with concomitant costs and to</a:t>
            </a:r>
          </a:p>
          <a:p>
            <a:pPr marL="742950" lvl="1" indent="-285750" eaLnBrk="0" hangingPunct="0">
              <a:spcBef>
                <a:spcPct val="20000"/>
              </a:spcBef>
              <a:buClr>
                <a:srgbClr val="C00000"/>
              </a:buClr>
              <a:buFont typeface="Arial" pitchFamily="34" charset="0"/>
              <a:buChar char="•"/>
            </a:pPr>
            <a:r>
              <a:rPr lang="en-GB" altLang="en-US" sz="1600" kern="0" dirty="0" smtClean="0"/>
              <a:t>Seek further </a:t>
            </a:r>
            <a:r>
              <a:rPr kumimoji="0" lang="en-GB" altLang="en-US" sz="1600" b="0" i="0" u="none" strike="noStrike" kern="0" cap="none" spc="0" normalizeH="0" noProof="0" dirty="0" smtClean="0">
                <a:ln>
                  <a:noFill/>
                </a:ln>
                <a:solidFill>
                  <a:schemeClr val="tx1"/>
                </a:solidFill>
                <a:effectLst/>
                <a:uLnTx/>
                <a:uFillTx/>
              </a:rPr>
              <a:t>financial support from the existing members of the several “Friends of 3GPP” consortia;</a:t>
            </a:r>
          </a:p>
          <a:p>
            <a:pPr marL="742950" lvl="1" indent="-285750" eaLnBrk="0" hangingPunct="0">
              <a:spcBef>
                <a:spcPct val="20000"/>
              </a:spcBef>
              <a:buClr>
                <a:srgbClr val="C00000"/>
              </a:buClr>
              <a:buFont typeface="Arial" pitchFamily="34" charset="0"/>
              <a:buChar char="•"/>
            </a:pPr>
            <a:r>
              <a:rPr lang="en-GB" altLang="en-US" sz="1600" kern="0" dirty="0" smtClean="0"/>
              <a:t>Recruit more members into those “Friends” consortia;</a:t>
            </a:r>
          </a:p>
          <a:p>
            <a:pPr marL="742950" lvl="1" indent="-285750" eaLnBrk="0" hangingPunct="0">
              <a:spcBef>
                <a:spcPct val="20000"/>
              </a:spcBef>
              <a:buClr>
                <a:srgbClr val="C00000"/>
              </a:buClr>
              <a:buFont typeface="Arial" pitchFamily="34" charset="0"/>
              <a:buChar char="•"/>
            </a:pPr>
            <a:r>
              <a:rPr kumimoji="0" lang="en-GB" altLang="en-US" sz="1600" b="0" i="0" u="none" strike="noStrike" kern="0" cap="none" spc="0" normalizeH="0" noProof="0" dirty="0" smtClean="0">
                <a:ln>
                  <a:noFill/>
                </a:ln>
                <a:solidFill>
                  <a:schemeClr val="tx1"/>
                </a:solidFill>
                <a:effectLst/>
                <a:uLnTx/>
                <a:uFillTx/>
              </a:rPr>
              <a:t>Request offers to host from organizations which are not members of any “Friends” consortium;</a:t>
            </a:r>
          </a:p>
          <a:p>
            <a:pPr marL="742950" lvl="1" indent="-285750" eaLnBrk="0" hangingPunct="0">
              <a:spcBef>
                <a:spcPct val="20000"/>
              </a:spcBef>
              <a:buClr>
                <a:srgbClr val="C00000"/>
              </a:buClr>
              <a:buFont typeface="Arial" pitchFamily="34" charset="0"/>
              <a:buChar char="•"/>
            </a:pPr>
            <a:r>
              <a:rPr lang="en-GB" altLang="en-US" sz="1600" kern="0" dirty="0" smtClean="0"/>
              <a:t>Seek centralized funding from the OPs with corresponding increase in budget.</a:t>
            </a:r>
            <a:endParaRPr kumimoji="0" lang="en-GB" altLang="en-US" sz="1600" b="0" i="0" u="none" strike="noStrike" kern="0" cap="none" spc="0" normalizeH="0" noProof="0" dirty="0" smtClean="0">
              <a:ln>
                <a:noFill/>
              </a:ln>
              <a:solidFill>
                <a:schemeClr val="tx1"/>
              </a:solidFill>
              <a:effectLst/>
              <a:uLnTx/>
              <a:uFillTx/>
            </a:endParaRPr>
          </a:p>
          <a:p>
            <a:pPr marL="285750" indent="-285750" eaLnBrk="0" hangingPunct="0">
              <a:spcBef>
                <a:spcPct val="20000"/>
              </a:spcBef>
              <a:buClr>
                <a:srgbClr val="C00000"/>
              </a:buClr>
            </a:pPr>
            <a:r>
              <a:rPr lang="en-GB" altLang="en-US" sz="1600" kern="0" dirty="0" smtClean="0"/>
              <a:t>	Whatever we do, the problem is not trivial and must be addressed urgently.</a:t>
            </a:r>
          </a:p>
          <a:p>
            <a:pPr marL="285750" indent="-285750" eaLnBrk="0" hangingPunct="0">
              <a:spcBef>
                <a:spcPct val="20000"/>
              </a:spcBef>
              <a:buClr>
                <a:srgbClr val="C00000"/>
              </a:buClr>
            </a:pPr>
            <a:endParaRPr kumimoji="0" lang="en-GB" altLang="en-US" sz="1600" b="0" i="0" u="none" strike="noStrike" kern="0" cap="none" spc="0" normalizeH="0" noProof="0" dirty="0" smtClean="0">
              <a:ln>
                <a:noFill/>
              </a:ln>
              <a:solidFill>
                <a:schemeClr val="tx1"/>
              </a:solidFill>
              <a:effectLst/>
              <a:uLnTx/>
              <a:uFillTx/>
            </a:endParaRPr>
          </a:p>
          <a:p>
            <a:pPr marL="285750" indent="-285750" eaLnBrk="0" hangingPunct="0">
              <a:spcBef>
                <a:spcPct val="20000"/>
              </a:spcBef>
              <a:buClr>
                <a:srgbClr val="C00000"/>
              </a:buClr>
            </a:pPr>
            <a:r>
              <a:rPr lang="en-GB" altLang="en-US" sz="1600" kern="0" dirty="0" smtClean="0"/>
              <a:t>We need ideas! </a:t>
            </a:r>
            <a:endParaRPr kumimoji="0" lang="en-GB" altLang="en-US" sz="1600" b="0" i="0" u="none" strike="noStrike" kern="0" cap="none" spc="0" normalizeH="0" noProof="0" dirty="0" smtClean="0">
              <a:ln>
                <a:noFill/>
              </a:ln>
              <a:solidFill>
                <a:schemeClr val="tx1"/>
              </a:solidFill>
              <a:effectLst/>
              <a:uLnTx/>
              <a:uFillTx/>
            </a:endParaRPr>
          </a:p>
        </p:txBody>
      </p:sp>
    </p:spTree>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Beware of exploding delegates (3)</a:t>
            </a:r>
          </a:p>
        </p:txBody>
      </p:sp>
      <p:sp>
        <p:nvSpPr>
          <p:cNvPr id="5" name="TextBox 4"/>
          <p:cNvSpPr txBox="1"/>
          <p:nvPr/>
        </p:nvSpPr>
        <p:spPr>
          <a:xfrm>
            <a:off x="1225485" y="2281287"/>
            <a:ext cx="6853286" cy="2800767"/>
          </a:xfrm>
          <a:prstGeom prst="rect">
            <a:avLst/>
          </a:prstGeom>
          <a:noFill/>
        </p:spPr>
        <p:txBody>
          <a:bodyPr wrap="square" rtlCol="0">
            <a:spAutoFit/>
          </a:bodyPr>
          <a:lstStyle/>
          <a:p>
            <a:r>
              <a:rPr lang="en-GB" sz="1600" b="1" dirty="0" smtClean="0"/>
              <a:t>Collocation</a:t>
            </a:r>
          </a:p>
          <a:p>
            <a:endParaRPr lang="en-GB" sz="1600" dirty="0" smtClean="0"/>
          </a:p>
          <a:p>
            <a:r>
              <a:rPr lang="en-GB" sz="1600" dirty="0" smtClean="0"/>
              <a:t>Even without the problem of more delegates and more break-out rooms, the benefits of holding collocated meetings have been brought into question.</a:t>
            </a:r>
          </a:p>
          <a:p>
            <a:endParaRPr lang="en-GB" sz="1600" dirty="0" smtClean="0"/>
          </a:p>
          <a:p>
            <a:r>
              <a:rPr lang="en-GB" sz="1600" dirty="0" smtClean="0"/>
              <a:t>The costs and logistics are exacerbated by these trends, and it must be asked whether the advantages of collocating meetings of several groups – particularly the very populous RAN groups – are now outweighed by the disadvantages. It seems that the systematic practice of collocating groups on a regular basis might need to be re-examined.</a:t>
            </a:r>
            <a:endParaRPr lang="en-US" sz="1600" dirty="0"/>
          </a:p>
        </p:txBody>
      </p:sp>
    </p:spTree>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6733579" cy="803275"/>
          </a:xfrm>
        </p:spPr>
        <p:txBody>
          <a:bodyPr/>
          <a:lstStyle/>
          <a:p>
            <a:pPr algn="l"/>
            <a:r>
              <a:rPr lang="en-GB" dirty="0" smtClean="0"/>
              <a:t>Beware of exploding delegates (4)</a:t>
            </a:r>
          </a:p>
        </p:txBody>
      </p:sp>
      <p:pic>
        <p:nvPicPr>
          <p:cNvPr id="1026" name="Picture 2"/>
          <p:cNvPicPr>
            <a:picLocks noChangeAspect="1" noChangeArrowheads="1"/>
          </p:cNvPicPr>
          <p:nvPr/>
        </p:nvPicPr>
        <p:blipFill>
          <a:blip r:embed="rId2" cstate="print"/>
          <a:srcRect/>
          <a:stretch>
            <a:fillRect/>
          </a:stretch>
        </p:blipFill>
        <p:spPr bwMode="auto">
          <a:xfrm>
            <a:off x="117737" y="2360547"/>
            <a:ext cx="2986194" cy="1796673"/>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3124887" y="2360547"/>
            <a:ext cx="2983682" cy="1795161"/>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6142139" y="2351121"/>
            <a:ext cx="3001861" cy="1806099"/>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cstate="print"/>
          <a:srcRect/>
          <a:stretch>
            <a:fillRect/>
          </a:stretch>
        </p:blipFill>
        <p:spPr bwMode="auto">
          <a:xfrm>
            <a:off x="141403" y="4179922"/>
            <a:ext cx="2978869" cy="1792266"/>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cstate="print"/>
          <a:srcRect/>
          <a:stretch>
            <a:fillRect/>
          </a:stretch>
        </p:blipFill>
        <p:spPr bwMode="auto">
          <a:xfrm>
            <a:off x="3124888" y="4179919"/>
            <a:ext cx="2986196" cy="1796674"/>
          </a:xfrm>
          <a:prstGeom prst="rect">
            <a:avLst/>
          </a:prstGeom>
          <a:noFill/>
          <a:ln w="9525">
            <a:noFill/>
            <a:miter lim="800000"/>
            <a:headEnd/>
            <a:tailEnd/>
          </a:ln>
          <a:effectLst/>
        </p:spPr>
      </p:pic>
      <p:sp>
        <p:nvSpPr>
          <p:cNvPr id="10" name="TextBox 9"/>
          <p:cNvSpPr txBox="1"/>
          <p:nvPr/>
        </p:nvSpPr>
        <p:spPr>
          <a:xfrm>
            <a:off x="678730" y="1564849"/>
            <a:ext cx="7635711" cy="584775"/>
          </a:xfrm>
          <a:prstGeom prst="rect">
            <a:avLst/>
          </a:prstGeom>
          <a:noFill/>
        </p:spPr>
        <p:txBody>
          <a:bodyPr wrap="square" rtlCol="0">
            <a:spAutoFit/>
          </a:bodyPr>
          <a:lstStyle/>
          <a:p>
            <a:r>
              <a:rPr lang="en-GB" sz="1600" dirty="0" smtClean="0"/>
              <a:t>Forecast participation for RAN working groups. Delegates per ordinary meeting (i.e. </a:t>
            </a:r>
            <a:r>
              <a:rPr lang="en-GB" sz="1600" dirty="0" smtClean="0"/>
              <a:t>disregarding </a:t>
            </a:r>
            <a:r>
              <a:rPr lang="en-GB" sz="1600" dirty="0" smtClean="0"/>
              <a:t>ad hoc meetings).</a:t>
            </a:r>
            <a:endParaRPr lang="en-US" sz="1600" dirty="0"/>
          </a:p>
        </p:txBody>
      </p:sp>
    </p:spTree>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Line 57"/>
          <p:cNvSpPr>
            <a:spLocks noChangeShapeType="1"/>
          </p:cNvSpPr>
          <p:nvPr/>
        </p:nvSpPr>
        <p:spPr bwMode="auto">
          <a:xfrm>
            <a:off x="2115312" y="2222354"/>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7" name="Line 55"/>
          <p:cNvSpPr>
            <a:spLocks noChangeShapeType="1"/>
          </p:cNvSpPr>
          <p:nvPr/>
        </p:nvSpPr>
        <p:spPr bwMode="auto">
          <a:xfrm>
            <a:off x="2170259" y="1278168"/>
            <a:ext cx="44513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15" name="Line 3"/>
          <p:cNvSpPr>
            <a:spLocks noChangeShapeType="1"/>
          </p:cNvSpPr>
          <p:nvPr/>
        </p:nvSpPr>
        <p:spPr bwMode="auto">
          <a:xfrm flipH="1">
            <a:off x="6545016" y="622169"/>
            <a:ext cx="16039" cy="5731739"/>
          </a:xfrm>
          <a:prstGeom prst="line">
            <a:avLst/>
          </a:prstGeom>
          <a:noFill/>
          <a:ln w="508000">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16" name="AutoShape 4"/>
          <p:cNvSpPr>
            <a:spLocks noChangeArrowheads="1"/>
          </p:cNvSpPr>
          <p:nvPr/>
        </p:nvSpPr>
        <p:spPr bwMode="auto">
          <a:xfrm>
            <a:off x="3862829" y="309325"/>
            <a:ext cx="1565641" cy="155950"/>
          </a:xfrm>
          <a:prstGeom prst="roundRect">
            <a:avLst>
              <a:gd name="adj" fmla="val 24333"/>
            </a:avLst>
          </a:prstGeom>
          <a:solidFill>
            <a:srgbClr val="CC3300"/>
          </a:solidFill>
          <a:ln>
            <a:noFill/>
          </a:ln>
          <a:effectLst/>
          <a:extLst>
            <a:ext uri="{91240B29-F687-4F45-9708-019B960494DF}">
              <a14:hiddenLine xmlns="" xmlns:a14="http://schemas.microsoft.com/office/drawing/2010/main" w="12700">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John Meredith</a:t>
            </a:r>
          </a:p>
          <a:p>
            <a:pPr algn="ctr"/>
            <a:r>
              <a:rPr lang="en-US" sz="800"/>
              <a:t>Specifications Manager</a:t>
            </a:r>
            <a:br>
              <a:rPr lang="en-US" sz="800"/>
            </a:br>
            <a:r>
              <a:rPr lang="en-US" sz="80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019854"/>
          </a:xfrm>
          <a:prstGeom prst="rect">
            <a:avLst/>
          </a:prstGeom>
          <a:solidFill>
            <a:schemeClr val="folHlink"/>
          </a:solidFill>
          <a:ln w="9525">
            <a:solidFill>
              <a:schemeClr val="folHlink"/>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GB" sz="80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Susanna Kooistra</a:t>
            </a:r>
          </a:p>
        </p:txBody>
      </p:sp>
      <p:sp>
        <p:nvSpPr>
          <p:cNvPr id="13322" name="AutoShape 10"/>
          <p:cNvSpPr>
            <a:spLocks noChangeArrowheads="1"/>
          </p:cNvSpPr>
          <p:nvPr/>
        </p:nvSpPr>
        <p:spPr bwMode="auto">
          <a:xfrm>
            <a:off x="7166554" y="4960920"/>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Anna Riondet</a:t>
            </a:r>
          </a:p>
        </p:txBody>
      </p:sp>
      <p:sp>
        <p:nvSpPr>
          <p:cNvPr id="13323" name="AutoShape 11"/>
          <p:cNvSpPr>
            <a:spLocks noChangeArrowheads="1"/>
          </p:cNvSpPr>
          <p:nvPr/>
        </p:nvSpPr>
        <p:spPr bwMode="auto">
          <a:xfrm>
            <a:off x="7166554" y="5264132"/>
            <a:ext cx="1779588"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Emmanuelle Wurffel</a:t>
            </a:r>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 4</a:t>
            </a:r>
          </a:p>
        </p:txBody>
      </p:sp>
      <p:sp>
        <p:nvSpPr>
          <p:cNvPr id="13327" name="AutoShape 15"/>
          <p:cNvSpPr>
            <a:spLocks noChangeArrowheads="1"/>
          </p:cNvSpPr>
          <p:nvPr/>
        </p:nvSpPr>
        <p:spPr bwMode="auto">
          <a:xfrm>
            <a:off x="3184502" y="5329133"/>
            <a:ext cx="889000" cy="99991"/>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1</a:t>
            </a:r>
          </a:p>
        </p:txBody>
      </p:sp>
      <p:sp>
        <p:nvSpPr>
          <p:cNvPr id="13328" name="AutoShape 16"/>
          <p:cNvSpPr>
            <a:spLocks noChangeArrowheads="1"/>
          </p:cNvSpPr>
          <p:nvPr/>
        </p:nvSpPr>
        <p:spPr bwMode="auto">
          <a:xfrm>
            <a:off x="3184502" y="5200567"/>
            <a:ext cx="889000" cy="99992"/>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r"/>
            <a:r>
              <a:rPr lang="en-GB" sz="800" dirty="0"/>
              <a:t>GERAN</a:t>
            </a:r>
          </a:p>
        </p:txBody>
      </p:sp>
      <p:sp>
        <p:nvSpPr>
          <p:cNvPr id="13329" name="AutoShape 17"/>
          <p:cNvSpPr>
            <a:spLocks noChangeArrowheads="1"/>
          </p:cNvSpPr>
          <p:nvPr/>
        </p:nvSpPr>
        <p:spPr bwMode="auto">
          <a:xfrm>
            <a:off x="940570"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Paolo Usai</a:t>
            </a:r>
          </a:p>
        </p:txBody>
      </p:sp>
      <p:sp>
        <p:nvSpPr>
          <p:cNvPr id="13331" name="Line 19"/>
          <p:cNvSpPr>
            <a:spLocks noChangeShapeType="1"/>
          </p:cNvSpPr>
          <p:nvPr/>
        </p:nvSpPr>
        <p:spPr bwMode="auto">
          <a:xfrm>
            <a:off x="2168525" y="3503328"/>
            <a:ext cx="4553893" cy="781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32" name="AutoShape 20"/>
          <p:cNvSpPr>
            <a:spLocks noChangeArrowheads="1"/>
          </p:cNvSpPr>
          <p:nvPr/>
        </p:nvSpPr>
        <p:spPr bwMode="auto">
          <a:xfrm>
            <a:off x="940570" y="3508155"/>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Frédéric Firmin</a:t>
            </a:r>
          </a:p>
        </p:txBody>
      </p:sp>
      <p:sp>
        <p:nvSpPr>
          <p:cNvPr id="13339" name="Line 27"/>
          <p:cNvSpPr>
            <a:spLocks noChangeShapeType="1"/>
          </p:cNvSpPr>
          <p:nvPr/>
        </p:nvSpPr>
        <p:spPr bwMode="auto">
          <a:xfrm>
            <a:off x="2075884" y="4601439"/>
            <a:ext cx="4287588"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0" name="AutoShape 28"/>
          <p:cNvSpPr>
            <a:spLocks noChangeArrowheads="1"/>
          </p:cNvSpPr>
          <p:nvPr/>
        </p:nvSpPr>
        <p:spPr bwMode="auto">
          <a:xfrm>
            <a:off x="940570" y="4507686"/>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Patrick Mérias</a:t>
            </a:r>
          </a:p>
        </p:txBody>
      </p:sp>
      <p:sp>
        <p:nvSpPr>
          <p:cNvPr id="13341" name="Line 29"/>
          <p:cNvSpPr>
            <a:spLocks noChangeShapeType="1"/>
          </p:cNvSpPr>
          <p:nvPr/>
        </p:nvSpPr>
        <p:spPr bwMode="auto">
          <a:xfrm flipV="1">
            <a:off x="2036312" y="4270464"/>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2" name="AutoShape 30"/>
          <p:cNvSpPr>
            <a:spLocks noChangeArrowheads="1"/>
          </p:cNvSpPr>
          <p:nvPr/>
        </p:nvSpPr>
        <p:spPr bwMode="auto">
          <a:xfrm>
            <a:off x="940570" y="417395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Kimmo Kymalainen</a:t>
            </a:r>
          </a:p>
        </p:txBody>
      </p:sp>
      <p:sp>
        <p:nvSpPr>
          <p:cNvPr id="13343" name="AutoShape 31"/>
          <p:cNvSpPr>
            <a:spLocks noChangeArrowheads="1"/>
          </p:cNvSpPr>
          <p:nvPr/>
        </p:nvSpPr>
        <p:spPr bwMode="auto">
          <a:xfrm>
            <a:off x="4744587" y="4221027"/>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CT</a:t>
            </a:r>
          </a:p>
        </p:txBody>
      </p:sp>
      <p:sp>
        <p:nvSpPr>
          <p:cNvPr id="13344" name="AutoShape 32"/>
          <p:cNvSpPr>
            <a:spLocks noChangeArrowheads="1"/>
          </p:cNvSpPr>
          <p:nvPr/>
        </p:nvSpPr>
        <p:spPr bwMode="auto">
          <a:xfrm>
            <a:off x="4743000" y="4340198"/>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Shicheng</a:t>
            </a:r>
            <a:r>
              <a:rPr lang="en-US" sz="800" dirty="0"/>
              <a:t> Hu / Olivier </a:t>
            </a:r>
            <a:r>
              <a:rPr lang="en-US" sz="800" dirty="0" err="1"/>
              <a:t>Genoud</a:t>
            </a:r>
            <a:endParaRPr lang="en-US" sz="800" dirty="0"/>
          </a:p>
          <a:p>
            <a:pPr algn="ctr"/>
            <a:r>
              <a:rPr lang="en-US" sz="800" dirty="0"/>
              <a:t>TTCN Support</a:t>
            </a:r>
          </a:p>
        </p:txBody>
      </p:sp>
      <p:sp>
        <p:nvSpPr>
          <p:cNvPr id="13347" name="Line 35"/>
          <p:cNvSpPr>
            <a:spLocks noChangeShapeType="1"/>
          </p:cNvSpPr>
          <p:nvPr/>
        </p:nvSpPr>
        <p:spPr bwMode="auto">
          <a:xfrm>
            <a:off x="2027214" y="3249751"/>
            <a:ext cx="4486275"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48" name="AutoShape 36"/>
          <p:cNvSpPr>
            <a:spLocks noChangeArrowheads="1"/>
          </p:cNvSpPr>
          <p:nvPr/>
        </p:nvSpPr>
        <p:spPr bwMode="auto">
          <a:xfrm>
            <a:off x="3197202" y="3204489"/>
            <a:ext cx="889000" cy="99261"/>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3</a:t>
            </a:r>
          </a:p>
        </p:txBody>
      </p:sp>
      <p:sp>
        <p:nvSpPr>
          <p:cNvPr id="13349" name="AutoShape 37"/>
          <p:cNvSpPr>
            <a:spLocks noChangeArrowheads="1"/>
          </p:cNvSpPr>
          <p:nvPr/>
        </p:nvSpPr>
        <p:spPr bwMode="auto">
          <a:xfrm>
            <a:off x="940570" y="3166166"/>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Ingbert Sigovich</a:t>
            </a:r>
          </a:p>
        </p:txBody>
      </p:sp>
      <p:sp>
        <p:nvSpPr>
          <p:cNvPr id="13350" name="AutoShape 38"/>
          <p:cNvSpPr>
            <a:spLocks noChangeArrowheads="1"/>
          </p:cNvSpPr>
          <p:nvPr/>
        </p:nvSpPr>
        <p:spPr bwMode="auto">
          <a:xfrm>
            <a:off x="2455839" y="3204489"/>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568463"/>
            <a:ext cx="44894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3921585"/>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5" name="AutoShape 43"/>
          <p:cNvSpPr>
            <a:spLocks noChangeArrowheads="1"/>
          </p:cNvSpPr>
          <p:nvPr/>
        </p:nvSpPr>
        <p:spPr bwMode="auto">
          <a:xfrm>
            <a:off x="940570" y="3839476"/>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Xavier Piednoir</a:t>
            </a:r>
          </a:p>
        </p:txBody>
      </p:sp>
      <p:sp>
        <p:nvSpPr>
          <p:cNvPr id="13356" name="AutoShape 44" descr="Dark downward diagonal"/>
          <p:cNvSpPr>
            <a:spLocks noChangeArrowheads="1"/>
          </p:cNvSpPr>
          <p:nvPr/>
        </p:nvSpPr>
        <p:spPr bwMode="auto">
          <a:xfrm>
            <a:off x="5461936" y="3878498"/>
            <a:ext cx="889000" cy="99992"/>
          </a:xfrm>
          <a:prstGeom prst="flowChartOnlineStorage">
            <a:avLst/>
          </a:prstGeom>
          <a:pattFill prst="dkDnDiag">
            <a:fgClr>
              <a:srgbClr val="DDDDDD"/>
            </a:fgClr>
            <a:bgClr>
              <a:srgbClr val="FFFFFF"/>
            </a:bgClr>
          </a:patt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3878498"/>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58" name="Line 46"/>
          <p:cNvSpPr>
            <a:spLocks noChangeShapeType="1"/>
          </p:cNvSpPr>
          <p:nvPr/>
        </p:nvSpPr>
        <p:spPr bwMode="auto">
          <a:xfrm>
            <a:off x="2118661" y="4922945"/>
            <a:ext cx="4429125"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59" name="Line 47"/>
          <p:cNvSpPr>
            <a:spLocks noChangeShapeType="1"/>
          </p:cNvSpPr>
          <p:nvPr/>
        </p:nvSpPr>
        <p:spPr bwMode="auto">
          <a:xfrm flipV="1">
            <a:off x="1979491" y="2897559"/>
            <a:ext cx="4725987" cy="17165"/>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0" name="AutoShape 48"/>
          <p:cNvSpPr>
            <a:spLocks noChangeArrowheads="1"/>
          </p:cNvSpPr>
          <p:nvPr/>
        </p:nvSpPr>
        <p:spPr bwMode="auto">
          <a:xfrm>
            <a:off x="3958530" y="2842061"/>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a:t>
            </a:r>
          </a:p>
        </p:txBody>
      </p:sp>
      <p:sp>
        <p:nvSpPr>
          <p:cNvPr id="13361" name="AutoShape 49"/>
          <p:cNvSpPr>
            <a:spLocks noChangeArrowheads="1"/>
          </p:cNvSpPr>
          <p:nvPr/>
        </p:nvSpPr>
        <p:spPr bwMode="auto">
          <a:xfrm>
            <a:off x="940570" y="28080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Maurice Pope</a:t>
            </a:r>
          </a:p>
        </p:txBody>
      </p:sp>
      <p:sp>
        <p:nvSpPr>
          <p:cNvPr id="13362" name="AutoShape 50"/>
          <p:cNvSpPr>
            <a:spLocks noChangeArrowheads="1"/>
          </p:cNvSpPr>
          <p:nvPr/>
        </p:nvSpPr>
        <p:spPr bwMode="auto">
          <a:xfrm>
            <a:off x="3942137" y="2966173"/>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64" name="AutoShape 52"/>
          <p:cNvSpPr>
            <a:spLocks noChangeArrowheads="1"/>
          </p:cNvSpPr>
          <p:nvPr/>
        </p:nvSpPr>
        <p:spPr bwMode="auto">
          <a:xfrm>
            <a:off x="940570"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Stefania Sesia</a:t>
            </a:r>
          </a:p>
        </p:txBody>
      </p:sp>
      <p:sp>
        <p:nvSpPr>
          <p:cNvPr id="13365" name="AutoShape 53"/>
          <p:cNvSpPr>
            <a:spLocks noChangeArrowheads="1"/>
          </p:cNvSpPr>
          <p:nvPr/>
        </p:nvSpPr>
        <p:spPr bwMode="auto">
          <a:xfrm>
            <a:off x="2468112" y="5544815"/>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3366" name="AutoShape 54"/>
          <p:cNvSpPr>
            <a:spLocks noChangeArrowheads="1"/>
          </p:cNvSpPr>
          <p:nvPr/>
        </p:nvSpPr>
        <p:spPr bwMode="auto">
          <a:xfrm>
            <a:off x="959423" y="118664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Alain Sultan</a:t>
            </a:r>
          </a:p>
        </p:txBody>
      </p:sp>
      <p:sp>
        <p:nvSpPr>
          <p:cNvPr id="13368" name="AutoShape 56"/>
          <p:cNvSpPr>
            <a:spLocks noChangeArrowheads="1"/>
          </p:cNvSpPr>
          <p:nvPr/>
        </p:nvSpPr>
        <p:spPr bwMode="auto">
          <a:xfrm>
            <a:off x="3944717" y="1237668"/>
            <a:ext cx="890588"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1909699"/>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70" name="AutoShape 58"/>
          <p:cNvSpPr>
            <a:spLocks noChangeArrowheads="1"/>
          </p:cNvSpPr>
          <p:nvPr/>
        </p:nvSpPr>
        <p:spPr bwMode="auto">
          <a:xfrm>
            <a:off x="959423" y="181852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Dionisio Zumerle</a:t>
            </a:r>
          </a:p>
        </p:txBody>
      </p:sp>
      <p:sp>
        <p:nvSpPr>
          <p:cNvPr id="13371" name="AutoShape 59"/>
          <p:cNvSpPr>
            <a:spLocks noChangeArrowheads="1"/>
          </p:cNvSpPr>
          <p:nvPr/>
        </p:nvSpPr>
        <p:spPr bwMode="auto">
          <a:xfrm>
            <a:off x="3977383" y="1868271"/>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a:t>SA 3</a:t>
            </a:r>
          </a:p>
        </p:txBody>
      </p:sp>
      <p:sp>
        <p:nvSpPr>
          <p:cNvPr id="13372" name="AutoShape 60"/>
          <p:cNvSpPr>
            <a:spLocks noChangeArrowheads="1"/>
          </p:cNvSpPr>
          <p:nvPr/>
        </p:nvSpPr>
        <p:spPr bwMode="auto">
          <a:xfrm>
            <a:off x="3977383" y="1978085"/>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Kevin Flynn</a:t>
            </a:r>
          </a:p>
          <a:p>
            <a:pPr algn="ctr"/>
            <a:r>
              <a:rPr lang="en-GB" sz="800"/>
              <a:t>Marketing and Communications </a:t>
            </a:r>
            <a:endParaRPr lang="en-US" sz="800"/>
          </a:p>
        </p:txBody>
      </p:sp>
      <p:sp>
        <p:nvSpPr>
          <p:cNvPr id="13374" name="AutoShape 62"/>
          <p:cNvSpPr>
            <a:spLocks noChangeArrowheads="1"/>
          </p:cNvSpPr>
          <p:nvPr/>
        </p:nvSpPr>
        <p:spPr bwMode="auto">
          <a:xfrm>
            <a:off x="2439172" y="4554759"/>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566561"/>
            <a:ext cx="890588"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561594"/>
            <a:ext cx="4506913" cy="1144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77" name="AutoShape 65"/>
          <p:cNvSpPr>
            <a:spLocks noChangeArrowheads="1"/>
          </p:cNvSpPr>
          <p:nvPr/>
        </p:nvSpPr>
        <p:spPr bwMode="auto">
          <a:xfrm>
            <a:off x="2468769" y="1513071"/>
            <a:ext cx="889000"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smtClean="0"/>
              <a:t>RAN 3</a:t>
            </a:r>
            <a:endParaRPr lang="en-GB" sz="800" dirty="0"/>
          </a:p>
        </p:txBody>
      </p:sp>
      <p:sp>
        <p:nvSpPr>
          <p:cNvPr id="13382" name="AutoShape 70"/>
          <p:cNvSpPr>
            <a:spLocks noChangeArrowheads="1"/>
          </p:cNvSpPr>
          <p:nvPr/>
        </p:nvSpPr>
        <p:spPr bwMode="auto">
          <a:xfrm>
            <a:off x="3184502" y="4875797"/>
            <a:ext cx="889000" cy="99992"/>
          </a:xfrm>
          <a:prstGeom prst="flowChartOnlineStorage">
            <a:avLst/>
          </a:prstGeom>
          <a:solidFill>
            <a:srgbClr val="FF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sz="800" dirty="0"/>
              <a:t>GERAN 2</a:t>
            </a:r>
          </a:p>
        </p:txBody>
      </p:sp>
      <p:sp>
        <p:nvSpPr>
          <p:cNvPr id="13383" name="AutoShape 71"/>
          <p:cNvSpPr>
            <a:spLocks noChangeArrowheads="1"/>
          </p:cNvSpPr>
          <p:nvPr/>
        </p:nvSpPr>
        <p:spPr bwMode="auto">
          <a:xfrm>
            <a:off x="959423" y="1502624"/>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Juha Korhonen</a:t>
            </a:r>
          </a:p>
        </p:txBody>
      </p:sp>
      <p:sp>
        <p:nvSpPr>
          <p:cNvPr id="13384" name="AutoShape 72"/>
          <p:cNvSpPr>
            <a:spLocks noChangeArrowheads="1"/>
          </p:cNvSpPr>
          <p:nvPr/>
        </p:nvSpPr>
        <p:spPr bwMode="auto">
          <a:xfrm>
            <a:off x="940570"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IssamToufik</a:t>
            </a:r>
          </a:p>
        </p:txBody>
      </p:sp>
      <p:sp>
        <p:nvSpPr>
          <p:cNvPr id="13385" name="AutoShape 73"/>
          <p:cNvSpPr>
            <a:spLocks noChangeArrowheads="1"/>
          </p:cNvSpPr>
          <p:nvPr/>
        </p:nvSpPr>
        <p:spPr bwMode="auto">
          <a:xfrm>
            <a:off x="940570" y="483301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Gert Thomasen</a:t>
            </a:r>
          </a:p>
        </p:txBody>
      </p:sp>
      <p:sp>
        <p:nvSpPr>
          <p:cNvPr id="13387" name="AutoShape 75"/>
          <p:cNvSpPr>
            <a:spLocks noChangeArrowheads="1"/>
          </p:cNvSpPr>
          <p:nvPr/>
        </p:nvSpPr>
        <p:spPr bwMode="auto">
          <a:xfrm>
            <a:off x="959423" y="180741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Mirko</a:t>
            </a:r>
            <a:r>
              <a:rPr lang="en-US" sz="800" dirty="0"/>
              <a:t>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Nicolas Barbance</a:t>
            </a:r>
            <a:br>
              <a:rPr lang="en-US" sz="800"/>
            </a:br>
            <a:r>
              <a:rPr lang="en-US" sz="800"/>
              <a:t>IT Systems Administrator</a:t>
            </a:r>
            <a:r>
              <a:rPr lang="en-GB" sz="800"/>
              <a:t> </a:t>
            </a:r>
            <a:endParaRPr lang="en-US" sz="800"/>
          </a:p>
        </p:txBody>
      </p:sp>
      <p:sp>
        <p:nvSpPr>
          <p:cNvPr id="13335" name="AutoShape 23"/>
          <p:cNvSpPr>
            <a:spLocks noChangeArrowheads="1"/>
          </p:cNvSpPr>
          <p:nvPr/>
        </p:nvSpPr>
        <p:spPr bwMode="auto">
          <a:xfrm>
            <a:off x="2495116" y="2515878"/>
            <a:ext cx="889104"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77" name="AutoShape 74"/>
          <p:cNvSpPr>
            <a:spLocks noChangeArrowheads="1"/>
          </p:cNvSpPr>
          <p:nvPr/>
        </p:nvSpPr>
        <p:spPr bwMode="auto">
          <a:xfrm>
            <a:off x="948249" y="246279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err="1"/>
              <a:t>Genoud</a:t>
            </a:r>
            <a:endParaRPr lang="en-US" sz="800" dirty="0"/>
          </a:p>
          <a:p>
            <a:pPr algn="ctr"/>
            <a:r>
              <a:rPr lang="en-US" sz="800" dirty="0"/>
              <a:t>TTCN Support</a:t>
            </a:r>
          </a:p>
        </p:txBody>
      </p:sp>
      <p:sp>
        <p:nvSpPr>
          <p:cNvPr id="80" name="AutoShape 72"/>
          <p:cNvSpPr>
            <a:spLocks noChangeArrowheads="1"/>
          </p:cNvSpPr>
          <p:nvPr/>
        </p:nvSpPr>
        <p:spPr bwMode="auto">
          <a:xfrm>
            <a:off x="940570"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smtClean="0"/>
              <a:t>Bernt</a:t>
            </a:r>
            <a:r>
              <a:rPr lang="en-US" sz="800" dirty="0" smtClean="0"/>
              <a:t> </a:t>
            </a:r>
            <a:r>
              <a:rPr lang="en-US" sz="800" dirty="0" err="1" smtClean="0"/>
              <a:t>Mattsson</a:t>
            </a:r>
            <a:endParaRPr lang="en-US" sz="800" dirty="0"/>
          </a:p>
        </p:txBody>
      </p:sp>
      <p:sp>
        <p:nvSpPr>
          <p:cNvPr id="81" name="Line 57"/>
          <p:cNvSpPr>
            <a:spLocks noChangeShapeType="1"/>
          </p:cNvSpPr>
          <p:nvPr/>
        </p:nvSpPr>
        <p:spPr bwMode="auto">
          <a:xfrm>
            <a:off x="2177952" y="678479"/>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90" name="AutoShape 78"/>
          <p:cNvSpPr>
            <a:spLocks noChangeArrowheads="1"/>
          </p:cNvSpPr>
          <p:nvPr/>
        </p:nvSpPr>
        <p:spPr bwMode="auto">
          <a:xfrm>
            <a:off x="2695721" y="640312"/>
            <a:ext cx="889000" cy="99991"/>
          </a:xfrm>
          <a:prstGeom prst="flowChartOnlineStorage">
            <a:avLst/>
          </a:prstGeom>
          <a:solidFill>
            <a:srgbClr val="66FF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959423" y="514004"/>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a:t>
            </a:r>
            <a:r>
              <a:rPr lang="en-US" sz="800" dirty="0" err="1"/>
              <a:t>Scrase</a:t>
            </a:r>
            <a:endParaRPr lang="en-US" sz="800" dirty="0"/>
          </a:p>
          <a:p>
            <a:pPr algn="ctr"/>
            <a:r>
              <a:rPr lang="en-US" sz="800" dirty="0"/>
              <a:t>CTO, ETSI</a:t>
            </a:r>
          </a:p>
        </p:txBody>
      </p:sp>
      <p:sp>
        <p:nvSpPr>
          <p:cNvPr id="82" name="Line 57"/>
          <p:cNvSpPr>
            <a:spLocks noChangeShapeType="1"/>
          </p:cNvSpPr>
          <p:nvPr/>
        </p:nvSpPr>
        <p:spPr bwMode="auto">
          <a:xfrm>
            <a:off x="2102178" y="985676"/>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a:p>
        </p:txBody>
      </p:sp>
      <p:sp>
        <p:nvSpPr>
          <p:cNvPr id="13336" name="AutoShape 24"/>
          <p:cNvSpPr>
            <a:spLocks noChangeArrowheads="1"/>
          </p:cNvSpPr>
          <p:nvPr/>
        </p:nvSpPr>
        <p:spPr bwMode="auto">
          <a:xfrm>
            <a:off x="959423" y="888541"/>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err="1"/>
              <a:t>Joern</a:t>
            </a:r>
            <a:r>
              <a:rPr lang="en-US" sz="800" dirty="0"/>
              <a:t> Krause</a:t>
            </a:r>
          </a:p>
        </p:txBody>
      </p:sp>
      <p:sp>
        <p:nvSpPr>
          <p:cNvPr id="13378" name="AutoShape 66"/>
          <p:cNvSpPr>
            <a:spLocks noChangeArrowheads="1"/>
          </p:cNvSpPr>
          <p:nvPr/>
        </p:nvSpPr>
        <p:spPr bwMode="auto">
          <a:xfrm>
            <a:off x="2484516" y="939151"/>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920605"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180926"/>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960995" y="212007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a:t>
            </a:r>
            <a:r>
              <a:rPr lang="en-US" sz="800" dirty="0" err="1" smtClean="0"/>
              <a:t>Lino</a:t>
            </a:r>
            <a:r>
              <a:rPr lang="en-US" sz="800" dirty="0" smtClean="0"/>
              <a:t>)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Tree>
    <p:extLst>
      <p:ext uri="{BB962C8B-B14F-4D97-AF65-F5344CB8AC3E}">
        <p14:creationId xmlns="" xmlns:p14="http://schemas.microsoft.com/office/powerpoint/2010/main" val="11080082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anim calcmode="lin" valueType="num">
                                      <p:cBhvr>
                                        <p:cTn id="8" dur="1000" fill="hold"/>
                                        <p:tgtEl>
                                          <p:spTgt spid="79"/>
                                        </p:tgtEl>
                                        <p:attrNameLst>
                                          <p:attrName>ppt_x</p:attrName>
                                        </p:attrNameLst>
                                      </p:cBhvr>
                                      <p:tavLst>
                                        <p:tav tm="0">
                                          <p:val>
                                            <p:strVal val="#ppt_x"/>
                                          </p:val>
                                        </p:tav>
                                        <p:tav tm="100000">
                                          <p:val>
                                            <p:strVal val="#ppt_x"/>
                                          </p:val>
                                        </p:tav>
                                      </p:tavLst>
                                    </p:anim>
                                    <p:anim calcmode="lin" valueType="num">
                                      <p:cBhvr>
                                        <p:cTn id="9"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87"/>
                                        </p:tgtEl>
                                        <p:attrNameLst>
                                          <p:attrName>style.visibility</p:attrName>
                                        </p:attrNameLst>
                                      </p:cBhvr>
                                      <p:to>
                                        <p:strVal val="visible"/>
                                      </p:to>
                                    </p:set>
                                    <p:anim calcmode="lin" valueType="num">
                                      <p:cBhvr additive="base">
                                        <p:cTn id="14" dur="500" fill="hold"/>
                                        <p:tgtEl>
                                          <p:spTgt spid="87"/>
                                        </p:tgtEl>
                                        <p:attrNameLst>
                                          <p:attrName>ppt_x</p:attrName>
                                        </p:attrNameLst>
                                      </p:cBhvr>
                                      <p:tavLst>
                                        <p:tav tm="0">
                                          <p:val>
                                            <p:strVal val="0-#ppt_w/2"/>
                                          </p:val>
                                        </p:tav>
                                        <p:tav tm="100000">
                                          <p:val>
                                            <p:strVal val="#ppt_x"/>
                                          </p:val>
                                        </p:tav>
                                      </p:tavLst>
                                    </p:anim>
                                    <p:anim calcmode="lin" valueType="num">
                                      <p:cBhvr additive="base">
                                        <p:cTn id="15" dur="500" fill="hold"/>
                                        <p:tgtEl>
                                          <p:spTgt spid="87"/>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fade">
                                      <p:cBhvr>
                                        <p:cTn id="18" dur="2000"/>
                                        <p:tgtEl>
                                          <p:spTgt spid="89"/>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2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79" grpId="0" animBg="1"/>
      <p:bldP spid="87" grpId="0" animBg="1"/>
      <p:bldP spid="9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14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1" y="2441542"/>
            <a:ext cx="2499070" cy="553998"/>
          </a:xfrm>
          <a:prstGeom prst="rect">
            <a:avLst/>
          </a:prstGeom>
          <a:noFill/>
        </p:spPr>
        <p:txBody>
          <a:bodyPr wrap="square" rtlCol="0">
            <a:spAutoFit/>
          </a:bodyPr>
          <a:lstStyle/>
          <a:p>
            <a:r>
              <a:rPr lang="en-GB" dirty="0" smtClean="0"/>
              <a:t>It is the mark of a trully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2219568" y="6135077"/>
            <a:ext cx="2915139" cy="1894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 xmlns:a14="http://schemas.microsoft.com/office/drawing/2010/main">
                  <a14:imgLayer r:embed="rId4">
                    <a14:imgEffect>
                      <a14:brightnessContrast bright="75000"/>
                    </a14:imgEffect>
                  </a14:imgLayer>
                </a14:imgProps>
              </a:ext>
              <a:ext uri="{28A0092B-C50C-407E-A947-70E740481C1C}">
                <a14:useLocalDpi xmlns="" xmlns:a14="http://schemas.microsoft.com/office/drawing/2010/main" val="0"/>
              </a:ext>
            </a:extLst>
          </a:blip>
          <a:stretch>
            <a:fillRect/>
          </a:stretch>
        </p:blipFill>
        <p:spPr>
          <a:xfrm>
            <a:off x="350046" y="1284364"/>
            <a:ext cx="1561176" cy="926948"/>
          </a:xfrm>
          <a:prstGeom prst="rect">
            <a:avLst/>
          </a:prstGeom>
          <a:noFill/>
          <a:ln>
            <a:noFill/>
          </a:ln>
        </p:spPr>
      </p:pic>
      <p:pic>
        <p:nvPicPr>
          <p:cNvPr id="3074" name="Picture 2"/>
          <p:cNvPicPr>
            <a:picLocks noChangeAspect="1" noChangeArrowheads="1"/>
          </p:cNvPicPr>
          <p:nvPr/>
        </p:nvPicPr>
        <p:blipFill>
          <a:blip r:embed="rId5" cstate="print"/>
          <a:srcRect/>
          <a:stretch>
            <a:fillRect/>
          </a:stretch>
        </p:blipFill>
        <p:spPr bwMode="auto">
          <a:xfrm>
            <a:off x="3357219" y="1169333"/>
            <a:ext cx="3409950" cy="34290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6" cstate="print"/>
          <a:srcRect/>
          <a:stretch>
            <a:fillRect/>
          </a:stretch>
        </p:blipFill>
        <p:spPr bwMode="auto">
          <a:xfrm>
            <a:off x="5130393" y="4470369"/>
            <a:ext cx="4013607" cy="1906340"/>
          </a:xfrm>
          <a:prstGeom prst="rect">
            <a:avLst/>
          </a:prstGeom>
          <a:noFill/>
          <a:ln w="9525">
            <a:noFill/>
            <a:miter lim="800000"/>
            <a:headEnd/>
            <a:tailEnd/>
          </a:ln>
          <a:effectLst/>
        </p:spPr>
      </p:pic>
      <p:pic>
        <p:nvPicPr>
          <p:cNvPr id="3076" name="Picture 4"/>
          <p:cNvPicPr>
            <a:picLocks noChangeAspect="1" noChangeArrowheads="1"/>
          </p:cNvPicPr>
          <p:nvPr/>
        </p:nvPicPr>
        <p:blipFill>
          <a:blip r:embed="rId7" cstate="print"/>
          <a:srcRect/>
          <a:stretch>
            <a:fillRect/>
          </a:stretch>
        </p:blipFill>
        <p:spPr bwMode="auto">
          <a:xfrm>
            <a:off x="6774780" y="1217203"/>
            <a:ext cx="2369220" cy="3590467"/>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34135" y="1977092"/>
            <a:ext cx="4409865" cy="3443319"/>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332 </a:t>
            </a:r>
            <a:r>
              <a:rPr lang="en-US" sz="2400" i="1" dirty="0" smtClean="0">
                <a:solidFill>
                  <a:srgbClr val="969696"/>
                </a:solidFill>
              </a:rPr>
              <a:t>(</a:t>
            </a:r>
            <a:r>
              <a:rPr lang="en-US" sz="2400" i="1" dirty="0" smtClean="0">
                <a:solidFill>
                  <a:srgbClr val="969696"/>
                </a:solidFill>
              </a:rPr>
              <a:t>321)</a:t>
            </a:r>
            <a:endParaRPr lang="en-US" sz="2400" i="1" dirty="0">
              <a:solidFill>
                <a:srgbClr val="969696"/>
              </a:solidFill>
            </a:endParaRPr>
          </a:p>
        </p:txBody>
      </p:sp>
      <p:sp>
        <p:nvSpPr>
          <p:cNvPr id="18437" name="Text Box 5"/>
          <p:cNvSpPr txBox="1">
            <a:spLocks noChangeArrowheads="1"/>
          </p:cNvSpPr>
          <p:nvPr/>
        </p:nvSpPr>
        <p:spPr bwMode="auto">
          <a:xfrm>
            <a:off x="2320375" y="3620540"/>
            <a:ext cx="3294062"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35 </a:t>
            </a:r>
            <a:r>
              <a:rPr lang="en-US" sz="2400" i="1" dirty="0">
                <a:solidFill>
                  <a:srgbClr val="969696"/>
                </a:solidFill>
              </a:rPr>
              <a:t>(</a:t>
            </a:r>
            <a:r>
              <a:rPr lang="en-US" sz="2400" i="1" dirty="0" smtClean="0">
                <a:solidFill>
                  <a:srgbClr val="969696"/>
                </a:solidFill>
              </a:rPr>
              <a:t>32)</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119 </a:t>
            </a:r>
            <a:r>
              <a:rPr lang="en-US" sz="2400" i="1" dirty="0" smtClean="0">
                <a:solidFill>
                  <a:srgbClr val="969696"/>
                </a:solidFill>
              </a:rPr>
              <a:t>(</a:t>
            </a:r>
            <a:r>
              <a:rPr lang="en-US" sz="2400" i="1" dirty="0" smtClean="0">
                <a:solidFill>
                  <a:srgbClr val="969696"/>
                </a:solidFill>
              </a:rPr>
              <a:t>113)</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486 </a:t>
            </a:r>
            <a:r>
              <a:rPr lang="en-US" sz="2400" i="1" dirty="0" smtClean="0">
                <a:solidFill>
                  <a:srgbClr val="969696"/>
                </a:solidFill>
              </a:rPr>
              <a:t>(478)</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15   </a:t>
            </a:r>
            <a:r>
              <a:rPr lang="en-US" sz="2400" i="1" dirty="0" smtClean="0">
                <a:solidFill>
                  <a:srgbClr val="969696"/>
                </a:solidFill>
              </a:rPr>
              <a:t>(28)</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5122" name="Picture 2"/>
          <p:cNvPicPr>
            <a:picLocks noChangeAspect="1" noChangeArrowheads="1"/>
          </p:cNvPicPr>
          <p:nvPr/>
        </p:nvPicPr>
        <p:blipFill>
          <a:blip r:embed="rId2" cstate="print"/>
          <a:srcRect/>
          <a:stretch>
            <a:fillRect/>
          </a:stretch>
        </p:blipFill>
        <p:spPr bwMode="auto">
          <a:xfrm>
            <a:off x="5190963" y="3544478"/>
            <a:ext cx="3953037" cy="2799728"/>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0" y="1587880"/>
            <a:ext cx="9144000" cy="1961965"/>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cstate="print"/>
          <a:srcRect/>
          <a:stretch>
            <a:fillRect/>
          </a:stretch>
        </p:blipFill>
        <p:spPr bwMode="auto">
          <a:xfrm>
            <a:off x="0" y="3563331"/>
            <a:ext cx="4861635" cy="2783379"/>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32051</TotalTime>
  <Words>1285</Words>
  <Application>Microsoft Office PowerPoint</Application>
  <PresentationFormat>On-screen Show (4:3)</PresentationFormat>
  <Paragraphs>207</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Marketing matters…</vt:lpstr>
      <vt:lpstr>Plans for the next six months (1)</vt:lpstr>
      <vt:lpstr>Slide 17</vt:lpstr>
      <vt:lpstr>Meeting badges</vt:lpstr>
      <vt:lpstr>Check-in at meetings</vt:lpstr>
      <vt:lpstr>Over-Working Groups ?</vt:lpstr>
      <vt:lpstr>Beware of exploding delegates (1)</vt:lpstr>
      <vt:lpstr>Beware of exploding delegates (2)</vt:lpstr>
      <vt:lpstr>Beware of exploding delegates (3)</vt:lpstr>
      <vt:lpstr>Beware of exploding delegates (4)</vt:lpstr>
      <vt:lpstr>Slide 25</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2014  All rights reserved</dc:description>
  <cp:lastModifiedBy>John M Meredith</cp:lastModifiedBy>
  <cp:revision>1048</cp:revision>
  <dcterms:created xsi:type="dcterms:W3CDTF">2008-08-30T09:32:10Z</dcterms:created>
  <dcterms:modified xsi:type="dcterms:W3CDTF">2016-06-12T02:39:52Z</dcterms:modified>
</cp:coreProperties>
</file>