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11"/>
  </p:notesMasterIdLst>
  <p:handoutMasterIdLst>
    <p:handoutMasterId r:id="rId12"/>
  </p:handoutMasterIdLst>
  <p:sldIdLst>
    <p:sldId id="789" r:id="rId3"/>
    <p:sldId id="929" r:id="rId4"/>
    <p:sldId id="930" r:id="rId5"/>
    <p:sldId id="926" r:id="rId6"/>
    <p:sldId id="932" r:id="rId7"/>
    <p:sldId id="933" r:id="rId8"/>
    <p:sldId id="931" r:id="rId9"/>
    <p:sldId id="795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2AF2F"/>
    <a:srgbClr val="7FD7F7"/>
    <a:srgbClr val="0000FF"/>
    <a:srgbClr val="FF7070"/>
    <a:srgbClr val="C1C3C3"/>
    <a:srgbClr val="979B9B"/>
    <a:srgbClr val="98949E"/>
    <a:srgbClr val="FFFFFF"/>
    <a:srgbClr val="72732F"/>
    <a:srgbClr val="3910A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426" autoAdjust="0"/>
    <p:restoredTop sz="94424" autoAdjust="0"/>
  </p:normalViewPr>
  <p:slideViewPr>
    <p:cSldViewPr snapToGrid="0">
      <p:cViewPr>
        <p:scale>
          <a:sx n="75" d="100"/>
          <a:sy n="75" d="100"/>
        </p:scale>
        <p:origin x="-1152" y="-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-1374" y="-8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10/12/2018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44832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>
                <a:solidFill>
                  <a:srgbClr val="000000"/>
                </a:solidFill>
              </a:rPr>
              <a:pPr/>
              <a:t>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0792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>
                <a:solidFill>
                  <a:srgbClr val="000000"/>
                </a:solidFill>
              </a:rPr>
              <a:pPr/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911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>
                <a:solidFill>
                  <a:srgbClr val="000000"/>
                </a:solidFill>
              </a:rPr>
              <a:pPr/>
              <a:t>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911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31800" y="73026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WG5 Meeting #129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8 - 12 October 2018, Kochi, India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xfrm>
            <a:off x="7908454" y="6402388"/>
            <a:ext cx="1409333" cy="1101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4B8EBF8E-49C8-4BB9-9923-38D0D6529478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239350" y="1124745"/>
            <a:ext cx="11713301" cy="499255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0381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65151" y="144991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44684" y="144974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76346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oleObject" Target="../embeddings/oleObject1.bin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z="100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3752" y="6394450"/>
            <a:ext cx="589703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sz="1000" dirty="0" smtClean="0"/>
              <a:t>3GPP TSG SA WG5, 8-12. October 2018</a:t>
            </a:r>
            <a:endParaRPr lang="en-GB" altLang="zh-CN" sz="1000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smtClean="0"/>
          </a:p>
          <a:p>
            <a:pPr>
              <a:defRPr/>
            </a:pPr>
            <a:endParaRPr lang="en-GB" altLang="en-US" sz="1000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smtClean="0">
                <a:solidFill>
                  <a:schemeClr val="bg1"/>
                </a:solidFill>
              </a:rPr>
              <a:t>© 3GPP 2012</a:t>
            </a:r>
            <a:endParaRPr lang="en-GB" altLang="zh-CN" sz="1000" smtClean="0"/>
          </a:p>
        </p:txBody>
      </p:sp>
      <p:sp>
        <p:nvSpPr>
          <p:cNvPr id="8" name="Text Box 14"/>
          <p:cNvSpPr txBox="1">
            <a:spLocks noChangeArrowheads="1"/>
          </p:cNvSpPr>
          <p:nvPr userDrawn="1"/>
        </p:nvSpPr>
        <p:spPr bwMode="auto">
          <a:xfrm>
            <a:off x="10859205" y="38343"/>
            <a:ext cx="11458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</a:rPr>
              <a:t>S5-186486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  <p:sldLayoutId id="214748381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/>
        </p:nvGraphicFramePr>
        <p:xfrm>
          <a:off x="2118" y="1589"/>
          <a:ext cx="2116" cy="3175"/>
        </p:xfrm>
        <a:graphic>
          <a:graphicData uri="http://schemas.openxmlformats.org/presentationml/2006/ole">
            <p:oleObj spid="_x0000_s2731" name="think-cell Slide" r:id="rId6" imgW="360" imgH="360" progId="">
              <p:embed/>
            </p:oleObj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239184" y="79216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239184" y="11287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239184" y="1455738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239184" y="62214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239184" y="37465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5566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115421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3064"/>
            <a:ext cx="10972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563"/>
            <a:ext cx="109728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963085" y="6191250"/>
            <a:ext cx="9165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12/10/2018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0"/>
            <a:ext cx="1926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z="10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788585" y="6191251"/>
            <a:ext cx="8104716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2004485" y="6332539"/>
            <a:ext cx="810471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575734" y="6383339"/>
            <a:ext cx="810471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10200218" y="68263"/>
            <a:ext cx="19515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6169026"/>
            <a:ext cx="71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package" Target="../embeddings/Microsoft_Visio___1.vsd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14499" y="1617133"/>
            <a:ext cx="9060951" cy="2815018"/>
          </a:xfrm>
        </p:spPr>
        <p:txBody>
          <a:bodyPr/>
          <a:lstStyle/>
          <a:p>
            <a:r>
              <a:rPr lang="en-GB" altLang="zh-CN" dirty="0"/>
              <a:t>Discussion about how </a:t>
            </a:r>
            <a:r>
              <a:rPr lang="en-GB" altLang="zh-CN" dirty="0" smtClean="0"/>
              <a:t>SA5/SA2/RAN3 </a:t>
            </a:r>
            <a:r>
              <a:rPr lang="en-GB" altLang="zh-CN" dirty="0"/>
              <a:t/>
            </a:r>
            <a:br>
              <a:rPr lang="en-GB" altLang="zh-CN" dirty="0"/>
            </a:br>
            <a:r>
              <a:rPr lang="en-GB" altLang="zh-CN" dirty="0" smtClean="0"/>
              <a:t>could work </a:t>
            </a:r>
            <a:r>
              <a:rPr lang="en-GB" altLang="zh-CN" dirty="0"/>
              <a:t>together to guarantee </a:t>
            </a:r>
            <a:r>
              <a:rPr lang="en-GB" altLang="zh-CN" dirty="0" smtClean="0"/>
              <a:t>network slice </a:t>
            </a:r>
            <a:r>
              <a:rPr lang="en-GB" altLang="zh-CN" dirty="0"/>
              <a:t>SLA </a:t>
            </a:r>
            <a:br>
              <a:rPr lang="en-GB" altLang="zh-CN" dirty="0"/>
            </a:br>
            <a:r>
              <a:rPr lang="en-GB" altLang="zh-CN" dirty="0"/>
              <a:t/>
            </a:r>
            <a:br>
              <a:rPr lang="en-GB" altLang="zh-CN" dirty="0"/>
            </a:br>
            <a:r>
              <a:rPr lang="en-GB" altLang="zh-CN" sz="2800" dirty="0"/>
              <a:t/>
            </a:r>
            <a:br>
              <a:rPr lang="en-GB" altLang="zh-CN" sz="2800" dirty="0"/>
            </a:br>
            <a:r>
              <a:rPr lang="en-GB" altLang="zh-CN" sz="2800" dirty="0" smtClean="0"/>
              <a:t>China Mobile, Huawei, Nokia, NEC, </a:t>
            </a:r>
            <a:r>
              <a:rPr lang="en-US" altLang="zh-CN" sz="2800" dirty="0" smtClean="0"/>
              <a:t>Deutsche Telekom, Ericsson</a:t>
            </a:r>
            <a:r>
              <a:rPr lang="en-US" altLang="zh-CN" sz="2800" smtClean="0"/>
              <a:t>, Intel, ZTE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0456" y="68459"/>
            <a:ext cx="10549344" cy="4826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Background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1450" y="1375711"/>
            <a:ext cx="1067658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SA2 LS S5‑186058 on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Slice related Data Analytics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asks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for SA5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cooperation.</a:t>
            </a: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These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slides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are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to discuss how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SA5 cooperates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with SA2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and RAN3 to 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contribute to </a:t>
            </a:r>
            <a:r>
              <a:rPr lang="en-GB" altLang="zh-CN" sz="2800" dirty="0" smtClean="0">
                <a:solidFill>
                  <a:srgbClr val="002060"/>
                </a:solidFill>
                <a:latin typeface="+mn-lt"/>
                <a:cs typeface="+mn-cs"/>
              </a:rPr>
              <a:t>“</a:t>
            </a:r>
            <a:r>
              <a:rPr lang="en-GB" altLang="zh-CN" sz="2800" dirty="0">
                <a:solidFill>
                  <a:srgbClr val="002060"/>
                </a:solidFill>
                <a:latin typeface="+mn-lt"/>
                <a:cs typeface="+mn-cs"/>
              </a:rPr>
              <a:t>How to ensure that slice SLA is guaranteed”.</a:t>
            </a:r>
            <a:endParaRPr lang="en-US" altLang="zh-CN" sz="2800" dirty="0">
              <a:solidFill>
                <a:srgbClr val="00206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0411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3904938" y="1624532"/>
          <a:ext cx="7447797" cy="3660133"/>
        </p:xfrm>
        <a:graphic>
          <a:graphicData uri="http://schemas.openxmlformats.org/presentationml/2006/ole">
            <p:oleObj spid="_x0000_s3085" name="Visio" r:id="rId4" imgW="8972565" imgH="4400457" progId="Visio.Drawing.15">
              <p:embed/>
            </p:oleObj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60162" y="185664"/>
            <a:ext cx="11385309" cy="87153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Example SA5: MDAF-assisted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network slice SLA assurance</a:t>
            </a:r>
            <a:endParaRPr lang="en-US" sz="3000" b="1" dirty="0">
              <a:solidFill>
                <a:srgbClr val="C00000"/>
              </a:solidFill>
              <a:ea typeface="黑体" panose="02010609060101010101" pitchFamily="49" charset="-122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840005" y="153964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4102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9838" y="1395144"/>
            <a:ext cx="2839720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Freeform 50"/>
          <p:cNvSpPr/>
          <p:nvPr/>
        </p:nvSpPr>
        <p:spPr bwMode="auto">
          <a:xfrm>
            <a:off x="3335867" y="3598292"/>
            <a:ext cx="4546600" cy="211708"/>
          </a:xfrm>
          <a:custGeom>
            <a:avLst/>
            <a:gdLst>
              <a:gd name="connsiteX0" fmla="*/ 0 w 4546600"/>
              <a:gd name="connsiteY0" fmla="*/ 211708 h 211708"/>
              <a:gd name="connsiteX1" fmla="*/ 846666 w 4546600"/>
              <a:gd name="connsiteY1" fmla="*/ 42375 h 211708"/>
              <a:gd name="connsiteX2" fmla="*/ 2091266 w 4546600"/>
              <a:gd name="connsiteY2" fmla="*/ 41 h 211708"/>
              <a:gd name="connsiteX3" fmla="*/ 3437466 w 4546600"/>
              <a:gd name="connsiteY3" fmla="*/ 33908 h 211708"/>
              <a:gd name="connsiteX4" fmla="*/ 4216400 w 4546600"/>
              <a:gd name="connsiteY4" fmla="*/ 59308 h 211708"/>
              <a:gd name="connsiteX5" fmla="*/ 4546600 w 4546600"/>
              <a:gd name="connsiteY5" fmla="*/ 203241 h 211708"/>
              <a:gd name="connsiteX6" fmla="*/ 4546600 w 4546600"/>
              <a:gd name="connsiteY6" fmla="*/ 203241 h 211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600" h="211708">
                <a:moveTo>
                  <a:pt x="0" y="211708"/>
                </a:moveTo>
                <a:cubicBezTo>
                  <a:pt x="249061" y="144680"/>
                  <a:pt x="498122" y="77653"/>
                  <a:pt x="846666" y="42375"/>
                </a:cubicBezTo>
                <a:cubicBezTo>
                  <a:pt x="1195210" y="7097"/>
                  <a:pt x="1659466" y="1452"/>
                  <a:pt x="2091266" y="41"/>
                </a:cubicBezTo>
                <a:cubicBezTo>
                  <a:pt x="2523066" y="-1370"/>
                  <a:pt x="3437466" y="33908"/>
                  <a:pt x="3437466" y="33908"/>
                </a:cubicBezTo>
                <a:cubicBezTo>
                  <a:pt x="3791655" y="43786"/>
                  <a:pt x="4031544" y="31086"/>
                  <a:pt x="4216400" y="59308"/>
                </a:cubicBezTo>
                <a:cubicBezTo>
                  <a:pt x="4401256" y="87530"/>
                  <a:pt x="4546600" y="203241"/>
                  <a:pt x="4546600" y="203241"/>
                </a:cubicBezTo>
                <a:lnTo>
                  <a:pt x="4546600" y="203241"/>
                </a:lnTo>
              </a:path>
            </a:pathLst>
          </a:custGeom>
          <a:noFill/>
          <a:ln w="19050" cap="flat" cmpd="sng" algn="ctr">
            <a:solidFill>
              <a:srgbClr val="0000FF"/>
            </a:solidFill>
            <a:prstDash val="sysDash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Freeform 51"/>
          <p:cNvSpPr/>
          <p:nvPr/>
        </p:nvSpPr>
        <p:spPr bwMode="auto">
          <a:xfrm>
            <a:off x="3361267" y="3758015"/>
            <a:ext cx="1447800" cy="195918"/>
          </a:xfrm>
          <a:custGeom>
            <a:avLst/>
            <a:gdLst>
              <a:gd name="connsiteX0" fmla="*/ 0 w 1447800"/>
              <a:gd name="connsiteY0" fmla="*/ 94318 h 195918"/>
              <a:gd name="connsiteX1" fmla="*/ 719666 w 1447800"/>
              <a:gd name="connsiteY1" fmla="*/ 1185 h 195918"/>
              <a:gd name="connsiteX2" fmla="*/ 1176866 w 1447800"/>
              <a:gd name="connsiteY2" fmla="*/ 51985 h 195918"/>
              <a:gd name="connsiteX3" fmla="*/ 1447800 w 1447800"/>
              <a:gd name="connsiteY3" fmla="*/ 195918 h 19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95918">
                <a:moveTo>
                  <a:pt x="0" y="94318"/>
                </a:moveTo>
                <a:cubicBezTo>
                  <a:pt x="261761" y="51279"/>
                  <a:pt x="523522" y="8240"/>
                  <a:pt x="719666" y="1185"/>
                </a:cubicBezTo>
                <a:cubicBezTo>
                  <a:pt x="915810" y="-5870"/>
                  <a:pt x="1055510" y="19530"/>
                  <a:pt x="1176866" y="51985"/>
                </a:cubicBezTo>
                <a:cubicBezTo>
                  <a:pt x="1298222" y="84440"/>
                  <a:pt x="1373011" y="140179"/>
                  <a:pt x="1447800" y="195918"/>
                </a:cubicBezTo>
              </a:path>
            </a:pathLst>
          </a:custGeom>
          <a:noFill/>
          <a:ln w="19050" cap="flat" cmpd="sng" algn="ctr">
            <a:solidFill>
              <a:srgbClr val="0000FF"/>
            </a:solidFill>
            <a:prstDash val="sysDash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Freeform 52"/>
          <p:cNvSpPr/>
          <p:nvPr/>
        </p:nvSpPr>
        <p:spPr bwMode="auto">
          <a:xfrm>
            <a:off x="2489200" y="2424864"/>
            <a:ext cx="3132667" cy="538469"/>
          </a:xfrm>
          <a:custGeom>
            <a:avLst/>
            <a:gdLst>
              <a:gd name="connsiteX0" fmla="*/ 0 w 3132667"/>
              <a:gd name="connsiteY0" fmla="*/ 386069 h 538469"/>
              <a:gd name="connsiteX1" fmla="*/ 812800 w 3132667"/>
              <a:gd name="connsiteY1" fmla="*/ 47403 h 538469"/>
              <a:gd name="connsiteX2" fmla="*/ 1879600 w 3132667"/>
              <a:gd name="connsiteY2" fmla="*/ 30469 h 538469"/>
              <a:gd name="connsiteX3" fmla="*/ 2667000 w 3132667"/>
              <a:gd name="connsiteY3" fmla="*/ 309869 h 538469"/>
              <a:gd name="connsiteX4" fmla="*/ 3132667 w 3132667"/>
              <a:gd name="connsiteY4" fmla="*/ 538469 h 53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2667" h="538469">
                <a:moveTo>
                  <a:pt x="0" y="386069"/>
                </a:moveTo>
                <a:cubicBezTo>
                  <a:pt x="249766" y="246369"/>
                  <a:pt x="499533" y="106670"/>
                  <a:pt x="812800" y="47403"/>
                </a:cubicBezTo>
                <a:cubicBezTo>
                  <a:pt x="1126067" y="-11864"/>
                  <a:pt x="1570567" y="-13275"/>
                  <a:pt x="1879600" y="30469"/>
                </a:cubicBezTo>
                <a:cubicBezTo>
                  <a:pt x="2188633" y="74213"/>
                  <a:pt x="2458156" y="225202"/>
                  <a:pt x="2667000" y="309869"/>
                </a:cubicBezTo>
                <a:cubicBezTo>
                  <a:pt x="2875844" y="394536"/>
                  <a:pt x="3004255" y="466502"/>
                  <a:pt x="3132667" y="538469"/>
                </a:cubicBezTo>
              </a:path>
            </a:pathLst>
          </a:custGeom>
          <a:noFill/>
          <a:ln w="19050" cap="flat" cmpd="sng" algn="ctr">
            <a:solidFill>
              <a:srgbClr val="0000FF"/>
            </a:solidFill>
            <a:prstDash val="sysDash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椭圆 256"/>
          <p:cNvSpPr/>
          <p:nvPr/>
        </p:nvSpPr>
        <p:spPr bwMode="gray">
          <a:xfrm>
            <a:off x="3284066" y="3059299"/>
            <a:ext cx="1671411" cy="229308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en-US" altLang="zh-CN" sz="105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Contribute to </a:t>
            </a:r>
            <a:r>
              <a:rPr lang="en-US" altLang="zh-CN" sz="105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CN </a:t>
            </a:r>
          </a:p>
          <a:p>
            <a:pPr algn="ctr"/>
            <a:r>
              <a:rPr lang="en-US" altLang="zh-CN" sz="105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domain </a:t>
            </a:r>
            <a:r>
              <a:rPr lang="en-US" altLang="zh-CN" sz="105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</a:t>
            </a:r>
            <a:endParaRPr lang="en-US" sz="105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椭圆 268"/>
          <p:cNvSpPr/>
          <p:nvPr/>
        </p:nvSpPr>
        <p:spPr bwMode="gray">
          <a:xfrm>
            <a:off x="8556347" y="1344611"/>
            <a:ext cx="1081226" cy="296837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en-US" altLang="zh-CN" sz="1067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Tenant SLA</a:t>
            </a:r>
            <a:endParaRPr lang="en-US" sz="1067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Straight Arrow Connector 59"/>
          <p:cNvCxnSpPr/>
          <p:nvPr/>
        </p:nvCxnSpPr>
        <p:spPr bwMode="auto">
          <a:xfrm>
            <a:off x="9137369" y="1641448"/>
            <a:ext cx="0" cy="422794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2" name="椭圆 256"/>
          <p:cNvSpPr/>
          <p:nvPr/>
        </p:nvSpPr>
        <p:spPr bwMode="gray">
          <a:xfrm>
            <a:off x="2988979" y="2073810"/>
            <a:ext cx="2364347" cy="229308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en-US" sz="1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Contributes to end-to-end SLA</a:t>
            </a:r>
            <a:endParaRPr lang="en-US" sz="1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151"/>
          <p:cNvSpPr txBox="1"/>
          <p:nvPr/>
        </p:nvSpPr>
        <p:spPr>
          <a:xfrm>
            <a:off x="0" y="5422040"/>
            <a:ext cx="121920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GB" sz="2000" dirty="0" smtClean="0"/>
              <a:t>3GPP </a:t>
            </a:r>
            <a:r>
              <a:rPr lang="en-GB" sz="2000" dirty="0"/>
              <a:t>management system </a:t>
            </a:r>
            <a:r>
              <a:rPr lang="en-GB" sz="2000" dirty="0" smtClean="0"/>
              <a:t>takes </a:t>
            </a:r>
            <a:r>
              <a:rPr lang="en-GB" sz="2000" dirty="0"/>
              <a:t>into account of </a:t>
            </a:r>
            <a:r>
              <a:rPr lang="en-GB" sz="2000" dirty="0" smtClean="0"/>
              <a:t>network slice SLA </a:t>
            </a:r>
          </a:p>
          <a:p>
            <a:r>
              <a:rPr lang="en-GB" sz="2000" dirty="0" smtClean="0"/>
              <a:t>in design, provisioning and optimization phases of the network</a:t>
            </a:r>
            <a:endParaRPr lang="en-US" sz="2000" dirty="0">
              <a:latin typeface="+mj-lt"/>
            </a:endParaRPr>
          </a:p>
        </p:txBody>
      </p:sp>
      <p:sp>
        <p:nvSpPr>
          <p:cNvPr id="14" name="椭圆 256"/>
          <p:cNvSpPr/>
          <p:nvPr/>
        </p:nvSpPr>
        <p:spPr bwMode="gray">
          <a:xfrm>
            <a:off x="3493214" y="4013078"/>
            <a:ext cx="1337264" cy="240421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en-US" altLang="zh-CN" sz="105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Contribute to </a:t>
            </a:r>
            <a:r>
              <a:rPr lang="en-US" altLang="zh-CN" sz="105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</a:p>
          <a:p>
            <a:pPr algn="ctr"/>
            <a:r>
              <a:rPr lang="en-US" altLang="zh-CN" sz="105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domain </a:t>
            </a:r>
            <a:r>
              <a:rPr lang="en-US" altLang="zh-CN" sz="105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</a:t>
            </a:r>
            <a:endParaRPr lang="en-US" sz="105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36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>
          <a:xfrm>
            <a:off x="501698" y="121226"/>
            <a:ext cx="10211795" cy="6859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/>
            <a:r>
              <a:rPr lang="en-US" altLang="zh-CN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Example SA2/RAN3: control plane support to Network Slice SLA Fulfillment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214" name="Parallelogram 213"/>
          <p:cNvSpPr/>
          <p:nvPr/>
        </p:nvSpPr>
        <p:spPr bwMode="auto">
          <a:xfrm>
            <a:off x="6758830" y="3688080"/>
            <a:ext cx="3246594" cy="631747"/>
          </a:xfrm>
          <a:prstGeom prst="parallelogram">
            <a:avLst>
              <a:gd name="adj" fmla="val 114200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8000" tIns="48000" rIns="48000" bIns="48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Parallelogram 214"/>
          <p:cNvSpPr/>
          <p:nvPr/>
        </p:nvSpPr>
        <p:spPr bwMode="auto">
          <a:xfrm>
            <a:off x="6737765" y="5555334"/>
            <a:ext cx="3282839" cy="661660"/>
          </a:xfrm>
          <a:prstGeom prst="parallelogram">
            <a:avLst>
              <a:gd name="adj" fmla="val 114200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8000" tIns="48000" rIns="48000" bIns="48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8" name="矩形 76"/>
          <p:cNvSpPr/>
          <p:nvPr/>
        </p:nvSpPr>
        <p:spPr>
          <a:xfrm>
            <a:off x="5434398" y="4575592"/>
            <a:ext cx="583005" cy="33785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t" anchorCtr="0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Rectangle 244"/>
          <p:cNvSpPr/>
          <p:nvPr/>
        </p:nvSpPr>
        <p:spPr bwMode="auto">
          <a:xfrm>
            <a:off x="4940490" y="2224585"/>
            <a:ext cx="5199746" cy="407989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4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CN</a:t>
            </a:r>
          </a:p>
        </p:txBody>
      </p:sp>
      <p:grpSp>
        <p:nvGrpSpPr>
          <p:cNvPr id="246" name="组合 1744"/>
          <p:cNvGrpSpPr>
            <a:grpSpLocks/>
          </p:cNvGrpSpPr>
          <p:nvPr/>
        </p:nvGrpSpPr>
        <p:grpSpPr bwMode="auto">
          <a:xfrm>
            <a:off x="1188621" y="4631395"/>
            <a:ext cx="539947" cy="687425"/>
            <a:chOff x="7464425" y="27031950"/>
            <a:chExt cx="460375" cy="742951"/>
          </a:xfrm>
          <a:solidFill>
            <a:schemeClr val="bg2">
              <a:lumMod val="75000"/>
            </a:schemeClr>
          </a:solidFill>
        </p:grpSpPr>
        <p:sp>
          <p:nvSpPr>
            <p:cNvPr id="247" name="Freeform 246"/>
            <p:cNvSpPr>
              <a:spLocks noEditPoints="1"/>
            </p:cNvSpPr>
            <p:nvPr/>
          </p:nvSpPr>
          <p:spPr bwMode="auto">
            <a:xfrm>
              <a:off x="7464425" y="27144663"/>
              <a:ext cx="341312" cy="630238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8" name="Freeform 247"/>
            <p:cNvSpPr>
              <a:spLocks/>
            </p:cNvSpPr>
            <p:nvPr/>
          </p:nvSpPr>
          <p:spPr bwMode="auto">
            <a:xfrm>
              <a:off x="7775575" y="27031950"/>
              <a:ext cx="149225" cy="150813"/>
            </a:xfrm>
            <a:custGeom>
              <a:avLst/>
              <a:gdLst>
                <a:gd name="T0" fmla="*/ 2147483647 w 94"/>
                <a:gd name="T1" fmla="*/ 2147483647 h 95"/>
                <a:gd name="T2" fmla="*/ 2147483647 w 94"/>
                <a:gd name="T3" fmla="*/ 2147483647 h 95"/>
                <a:gd name="T4" fmla="*/ 2147483647 w 94"/>
                <a:gd name="T5" fmla="*/ 2147483647 h 95"/>
                <a:gd name="T6" fmla="*/ 2147483647 w 94"/>
                <a:gd name="T7" fmla="*/ 2147483647 h 95"/>
                <a:gd name="T8" fmla="*/ 2147483647 w 94"/>
                <a:gd name="T9" fmla="*/ 2147483647 h 95"/>
                <a:gd name="T10" fmla="*/ 2147483647 w 94"/>
                <a:gd name="T11" fmla="*/ 2147483647 h 95"/>
                <a:gd name="T12" fmla="*/ 2147483647 w 94"/>
                <a:gd name="T13" fmla="*/ 2147483647 h 95"/>
                <a:gd name="T14" fmla="*/ 2147483647 w 94"/>
                <a:gd name="T15" fmla="*/ 2147483647 h 95"/>
                <a:gd name="T16" fmla="*/ 2147483647 w 94"/>
                <a:gd name="T17" fmla="*/ 2147483647 h 95"/>
                <a:gd name="T18" fmla="*/ 2147483647 w 94"/>
                <a:gd name="T19" fmla="*/ 2147483647 h 95"/>
                <a:gd name="T20" fmla="*/ 2147483647 w 94"/>
                <a:gd name="T21" fmla="*/ 2147483647 h 95"/>
                <a:gd name="T22" fmla="*/ 2147483647 w 94"/>
                <a:gd name="T23" fmla="*/ 2147483647 h 95"/>
                <a:gd name="T24" fmla="*/ 2147483647 w 94"/>
                <a:gd name="T25" fmla="*/ 2147483647 h 95"/>
                <a:gd name="T26" fmla="*/ 2147483647 w 94"/>
                <a:gd name="T27" fmla="*/ 2147483647 h 95"/>
                <a:gd name="T28" fmla="*/ 2147483647 w 94"/>
                <a:gd name="T29" fmla="*/ 2147483647 h 95"/>
                <a:gd name="T30" fmla="*/ 2147483647 w 94"/>
                <a:gd name="T31" fmla="*/ 2147483647 h 95"/>
                <a:gd name="T32" fmla="*/ 2147483647 w 94"/>
                <a:gd name="T33" fmla="*/ 2147483647 h 95"/>
                <a:gd name="T34" fmla="*/ 2147483647 w 94"/>
                <a:gd name="T35" fmla="*/ 2147483647 h 95"/>
                <a:gd name="T36" fmla="*/ 2147483647 w 94"/>
                <a:gd name="T37" fmla="*/ 2147483647 h 95"/>
                <a:gd name="T38" fmla="*/ 2147483647 w 94"/>
                <a:gd name="T39" fmla="*/ 2147483647 h 95"/>
                <a:gd name="T40" fmla="*/ 2147483647 w 94"/>
                <a:gd name="T41" fmla="*/ 2147483647 h 95"/>
                <a:gd name="T42" fmla="*/ 2147483647 w 94"/>
                <a:gd name="T43" fmla="*/ 2147483647 h 95"/>
                <a:gd name="T44" fmla="*/ 2147483647 w 94"/>
                <a:gd name="T45" fmla="*/ 2147483647 h 95"/>
                <a:gd name="T46" fmla="*/ 2147483647 w 94"/>
                <a:gd name="T47" fmla="*/ 2147483647 h 95"/>
                <a:gd name="T48" fmla="*/ 2147483647 w 94"/>
                <a:gd name="T49" fmla="*/ 2147483647 h 95"/>
                <a:gd name="T50" fmla="*/ 2147483647 w 94"/>
                <a:gd name="T51" fmla="*/ 2147483647 h 95"/>
                <a:gd name="T52" fmla="*/ 2147483647 w 94"/>
                <a:gd name="T53" fmla="*/ 2147483647 h 95"/>
                <a:gd name="T54" fmla="*/ 2147483647 w 94"/>
                <a:gd name="T55" fmla="*/ 2147483647 h 95"/>
                <a:gd name="T56" fmla="*/ 2147483647 w 94"/>
                <a:gd name="T57" fmla="*/ 2147483647 h 95"/>
                <a:gd name="T58" fmla="*/ 2147483647 w 94"/>
                <a:gd name="T59" fmla="*/ 2147483647 h 95"/>
                <a:gd name="T60" fmla="*/ 2147483647 w 94"/>
                <a:gd name="T61" fmla="*/ 2147483647 h 95"/>
                <a:gd name="T62" fmla="*/ 2147483647 w 94"/>
                <a:gd name="T63" fmla="*/ 2147483647 h 95"/>
                <a:gd name="T64" fmla="*/ 2147483647 w 94"/>
                <a:gd name="T65" fmla="*/ 2147483647 h 95"/>
                <a:gd name="T66" fmla="*/ 2147483647 w 94"/>
                <a:gd name="T67" fmla="*/ 2147483647 h 95"/>
                <a:gd name="T68" fmla="*/ 2147483647 w 94"/>
                <a:gd name="T69" fmla="*/ 2147483647 h 95"/>
                <a:gd name="T70" fmla="*/ 2147483647 w 94"/>
                <a:gd name="T71" fmla="*/ 2147483647 h 95"/>
                <a:gd name="T72" fmla="*/ 2147483647 w 94"/>
                <a:gd name="T73" fmla="*/ 2147483647 h 95"/>
                <a:gd name="T74" fmla="*/ 2147483647 w 94"/>
                <a:gd name="T75" fmla="*/ 2147483647 h 95"/>
                <a:gd name="T76" fmla="*/ 2147483647 w 94"/>
                <a:gd name="T77" fmla="*/ 2147483647 h 95"/>
                <a:gd name="T78" fmla="*/ 2147483647 w 94"/>
                <a:gd name="T79" fmla="*/ 2147483647 h 95"/>
                <a:gd name="T80" fmla="*/ 2147483647 w 94"/>
                <a:gd name="T81" fmla="*/ 2147483647 h 95"/>
                <a:gd name="T82" fmla="*/ 2147483647 w 94"/>
                <a:gd name="T83" fmla="*/ 2147483647 h 95"/>
                <a:gd name="T84" fmla="*/ 2147483647 w 94"/>
                <a:gd name="T85" fmla="*/ 2147483647 h 95"/>
                <a:gd name="T86" fmla="*/ 2147483647 w 94"/>
                <a:gd name="T87" fmla="*/ 0 h 95"/>
                <a:gd name="T88" fmla="*/ 2147483647 w 94"/>
                <a:gd name="T89" fmla="*/ 0 h 95"/>
                <a:gd name="T90" fmla="*/ 2147483647 w 94"/>
                <a:gd name="T91" fmla="*/ 0 h 95"/>
                <a:gd name="T92" fmla="*/ 2147483647 w 94"/>
                <a:gd name="T93" fmla="*/ 2147483647 h 95"/>
                <a:gd name="T94" fmla="*/ 2147483647 w 94"/>
                <a:gd name="T95" fmla="*/ 2147483647 h 95"/>
                <a:gd name="T96" fmla="*/ 2147483647 w 94"/>
                <a:gd name="T97" fmla="*/ 2147483647 h 95"/>
                <a:gd name="T98" fmla="*/ 0 w 94"/>
                <a:gd name="T99" fmla="*/ 2147483647 h 95"/>
                <a:gd name="T100" fmla="*/ 2147483647 w 94"/>
                <a:gd name="T101" fmla="*/ 2147483647 h 95"/>
                <a:gd name="T102" fmla="*/ 2147483647 w 94"/>
                <a:gd name="T103" fmla="*/ 2147483647 h 95"/>
                <a:gd name="T104" fmla="*/ 2147483647 w 94"/>
                <a:gd name="T105" fmla="*/ 2147483647 h 95"/>
                <a:gd name="T106" fmla="*/ 2147483647 w 94"/>
                <a:gd name="T107" fmla="*/ 2147483647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4"/>
                <a:gd name="T163" fmla="*/ 0 h 95"/>
                <a:gd name="T164" fmla="*/ 94 w 94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4" h="95">
                  <a:moveTo>
                    <a:pt x="4" y="22"/>
                  </a:moveTo>
                  <a:lnTo>
                    <a:pt x="4" y="22"/>
                  </a:lnTo>
                  <a:lnTo>
                    <a:pt x="12" y="22"/>
                  </a:lnTo>
                  <a:lnTo>
                    <a:pt x="19" y="22"/>
                  </a:lnTo>
                  <a:lnTo>
                    <a:pt x="23" y="24"/>
                  </a:lnTo>
                  <a:lnTo>
                    <a:pt x="30" y="26"/>
                  </a:lnTo>
                  <a:lnTo>
                    <a:pt x="35" y="29"/>
                  </a:lnTo>
                  <a:lnTo>
                    <a:pt x="42" y="33"/>
                  </a:lnTo>
                  <a:lnTo>
                    <a:pt x="47" y="36"/>
                  </a:lnTo>
                  <a:lnTo>
                    <a:pt x="52" y="40"/>
                  </a:lnTo>
                  <a:lnTo>
                    <a:pt x="54" y="43"/>
                  </a:lnTo>
                  <a:lnTo>
                    <a:pt x="59" y="48"/>
                  </a:lnTo>
                  <a:lnTo>
                    <a:pt x="64" y="52"/>
                  </a:lnTo>
                  <a:lnTo>
                    <a:pt x="66" y="59"/>
                  </a:lnTo>
                  <a:lnTo>
                    <a:pt x="68" y="64"/>
                  </a:lnTo>
                  <a:lnTo>
                    <a:pt x="71" y="71"/>
                  </a:lnTo>
                  <a:lnTo>
                    <a:pt x="73" y="76"/>
                  </a:lnTo>
                  <a:lnTo>
                    <a:pt x="73" y="83"/>
                  </a:lnTo>
                  <a:lnTo>
                    <a:pt x="73" y="90"/>
                  </a:lnTo>
                  <a:lnTo>
                    <a:pt x="73" y="92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90" y="95"/>
                  </a:lnTo>
                  <a:lnTo>
                    <a:pt x="92" y="95"/>
                  </a:lnTo>
                  <a:lnTo>
                    <a:pt x="94" y="92"/>
                  </a:lnTo>
                  <a:lnTo>
                    <a:pt x="94" y="83"/>
                  </a:lnTo>
                  <a:lnTo>
                    <a:pt x="94" y="73"/>
                  </a:lnTo>
                  <a:lnTo>
                    <a:pt x="92" y="66"/>
                  </a:lnTo>
                  <a:lnTo>
                    <a:pt x="90" y="57"/>
                  </a:lnTo>
                  <a:lnTo>
                    <a:pt x="87" y="50"/>
                  </a:lnTo>
                  <a:lnTo>
                    <a:pt x="82" y="43"/>
                  </a:lnTo>
                  <a:lnTo>
                    <a:pt x="78" y="36"/>
                  </a:lnTo>
                  <a:lnTo>
                    <a:pt x="71" y="29"/>
                  </a:lnTo>
                  <a:lnTo>
                    <a:pt x="68" y="26"/>
                  </a:lnTo>
                  <a:lnTo>
                    <a:pt x="61" y="19"/>
                  </a:lnTo>
                  <a:lnTo>
                    <a:pt x="54" y="17"/>
                  </a:lnTo>
                  <a:lnTo>
                    <a:pt x="47" y="12"/>
                  </a:lnTo>
                  <a:lnTo>
                    <a:pt x="40" y="7"/>
                  </a:lnTo>
                  <a:lnTo>
                    <a:pt x="30" y="5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9" name="Freeform 248"/>
            <p:cNvSpPr>
              <a:spLocks/>
            </p:cNvSpPr>
            <p:nvPr/>
          </p:nvSpPr>
          <p:spPr bwMode="auto">
            <a:xfrm>
              <a:off x="7786688" y="27092275"/>
              <a:ext cx="82550" cy="90488"/>
            </a:xfrm>
            <a:custGeom>
              <a:avLst/>
              <a:gdLst>
                <a:gd name="T0" fmla="*/ 2147483647 w 52"/>
                <a:gd name="T1" fmla="*/ 2147483647 h 57"/>
                <a:gd name="T2" fmla="*/ 2147483647 w 52"/>
                <a:gd name="T3" fmla="*/ 2147483647 h 57"/>
                <a:gd name="T4" fmla="*/ 2147483647 w 52"/>
                <a:gd name="T5" fmla="*/ 2147483647 h 57"/>
                <a:gd name="T6" fmla="*/ 2147483647 w 52"/>
                <a:gd name="T7" fmla="*/ 2147483647 h 57"/>
                <a:gd name="T8" fmla="*/ 2147483647 w 52"/>
                <a:gd name="T9" fmla="*/ 2147483647 h 57"/>
                <a:gd name="T10" fmla="*/ 2147483647 w 52"/>
                <a:gd name="T11" fmla="*/ 2147483647 h 57"/>
                <a:gd name="T12" fmla="*/ 2147483647 w 52"/>
                <a:gd name="T13" fmla="*/ 2147483647 h 57"/>
                <a:gd name="T14" fmla="*/ 2147483647 w 52"/>
                <a:gd name="T15" fmla="*/ 2147483647 h 57"/>
                <a:gd name="T16" fmla="*/ 2147483647 w 52"/>
                <a:gd name="T17" fmla="*/ 2147483647 h 57"/>
                <a:gd name="T18" fmla="*/ 2147483647 w 52"/>
                <a:gd name="T19" fmla="*/ 2147483647 h 57"/>
                <a:gd name="T20" fmla="*/ 2147483647 w 52"/>
                <a:gd name="T21" fmla="*/ 2147483647 h 57"/>
                <a:gd name="T22" fmla="*/ 2147483647 w 52"/>
                <a:gd name="T23" fmla="*/ 2147483647 h 57"/>
                <a:gd name="T24" fmla="*/ 2147483647 w 52"/>
                <a:gd name="T25" fmla="*/ 2147483647 h 57"/>
                <a:gd name="T26" fmla="*/ 2147483647 w 52"/>
                <a:gd name="T27" fmla="*/ 2147483647 h 57"/>
                <a:gd name="T28" fmla="*/ 2147483647 w 52"/>
                <a:gd name="T29" fmla="*/ 2147483647 h 57"/>
                <a:gd name="T30" fmla="*/ 2147483647 w 52"/>
                <a:gd name="T31" fmla="*/ 2147483647 h 57"/>
                <a:gd name="T32" fmla="*/ 2147483647 w 52"/>
                <a:gd name="T33" fmla="*/ 2147483647 h 57"/>
                <a:gd name="T34" fmla="*/ 2147483647 w 52"/>
                <a:gd name="T35" fmla="*/ 2147483647 h 57"/>
                <a:gd name="T36" fmla="*/ 2147483647 w 52"/>
                <a:gd name="T37" fmla="*/ 2147483647 h 57"/>
                <a:gd name="T38" fmla="*/ 2147483647 w 52"/>
                <a:gd name="T39" fmla="*/ 2147483647 h 57"/>
                <a:gd name="T40" fmla="*/ 2147483647 w 52"/>
                <a:gd name="T41" fmla="*/ 2147483647 h 57"/>
                <a:gd name="T42" fmla="*/ 2147483647 w 52"/>
                <a:gd name="T43" fmla="*/ 2147483647 h 57"/>
                <a:gd name="T44" fmla="*/ 2147483647 w 52"/>
                <a:gd name="T45" fmla="*/ 2147483647 h 57"/>
                <a:gd name="T46" fmla="*/ 2147483647 w 52"/>
                <a:gd name="T47" fmla="*/ 0 h 57"/>
                <a:gd name="T48" fmla="*/ 2147483647 w 52"/>
                <a:gd name="T49" fmla="*/ 0 h 57"/>
                <a:gd name="T50" fmla="*/ 2147483647 w 52"/>
                <a:gd name="T51" fmla="*/ 0 h 57"/>
                <a:gd name="T52" fmla="*/ 2147483647 w 52"/>
                <a:gd name="T53" fmla="*/ 0 h 57"/>
                <a:gd name="T54" fmla="*/ 2147483647 w 52"/>
                <a:gd name="T55" fmla="*/ 0 h 57"/>
                <a:gd name="T56" fmla="*/ 2147483647 w 52"/>
                <a:gd name="T57" fmla="*/ 2147483647 h 57"/>
                <a:gd name="T58" fmla="*/ 2147483647 w 52"/>
                <a:gd name="T59" fmla="*/ 2147483647 h 57"/>
                <a:gd name="T60" fmla="*/ 0 w 52"/>
                <a:gd name="T61" fmla="*/ 2147483647 h 57"/>
                <a:gd name="T62" fmla="*/ 0 w 52"/>
                <a:gd name="T63" fmla="*/ 2147483647 h 57"/>
                <a:gd name="T64" fmla="*/ 2147483647 w 52"/>
                <a:gd name="T65" fmla="*/ 2147483647 h 57"/>
                <a:gd name="T66" fmla="*/ 2147483647 w 52"/>
                <a:gd name="T67" fmla="*/ 2147483647 h 57"/>
                <a:gd name="T68" fmla="*/ 2147483647 w 52"/>
                <a:gd name="T69" fmla="*/ 2147483647 h 57"/>
                <a:gd name="T70" fmla="*/ 2147483647 w 52"/>
                <a:gd name="T71" fmla="*/ 2147483647 h 57"/>
                <a:gd name="T72" fmla="*/ 2147483647 w 52"/>
                <a:gd name="T73" fmla="*/ 2147483647 h 57"/>
                <a:gd name="T74" fmla="*/ 2147483647 w 52"/>
                <a:gd name="T75" fmla="*/ 2147483647 h 57"/>
                <a:gd name="T76" fmla="*/ 2147483647 w 52"/>
                <a:gd name="T77" fmla="*/ 2147483647 h 57"/>
                <a:gd name="T78" fmla="*/ 2147483647 w 52"/>
                <a:gd name="T79" fmla="*/ 2147483647 h 57"/>
                <a:gd name="T80" fmla="*/ 2147483647 w 52"/>
                <a:gd name="T81" fmla="*/ 2147483647 h 57"/>
                <a:gd name="T82" fmla="*/ 2147483647 w 52"/>
                <a:gd name="T83" fmla="*/ 2147483647 h 57"/>
                <a:gd name="T84" fmla="*/ 2147483647 w 52"/>
                <a:gd name="T85" fmla="*/ 2147483647 h 57"/>
                <a:gd name="T86" fmla="*/ 2147483647 w 52"/>
                <a:gd name="T87" fmla="*/ 2147483647 h 57"/>
                <a:gd name="T88" fmla="*/ 2147483647 w 52"/>
                <a:gd name="T89" fmla="*/ 2147483647 h 57"/>
                <a:gd name="T90" fmla="*/ 2147483647 w 52"/>
                <a:gd name="T91" fmla="*/ 2147483647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57"/>
                <a:gd name="T140" fmla="*/ 52 w 52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57">
                  <a:moveTo>
                    <a:pt x="33" y="54"/>
                  </a:moveTo>
                  <a:lnTo>
                    <a:pt x="33" y="54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7" y="28"/>
                  </a:lnTo>
                  <a:lnTo>
                    <a:pt x="45" y="24"/>
                  </a:lnTo>
                  <a:lnTo>
                    <a:pt x="42" y="19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9" y="21"/>
                  </a:lnTo>
                  <a:lnTo>
                    <a:pt x="14" y="24"/>
                  </a:lnTo>
                  <a:lnTo>
                    <a:pt x="19" y="26"/>
                  </a:lnTo>
                  <a:lnTo>
                    <a:pt x="23" y="28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31" y="45"/>
                  </a:lnTo>
                  <a:lnTo>
                    <a:pt x="31" y="52"/>
                  </a:lnTo>
                  <a:lnTo>
                    <a:pt x="33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4" name="Rectangle 273"/>
          <p:cNvSpPr/>
          <p:nvPr/>
        </p:nvSpPr>
        <p:spPr bwMode="auto">
          <a:xfrm>
            <a:off x="718891" y="1039483"/>
            <a:ext cx="2208757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endParaRPr 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5" name="Freeform 1224"/>
          <p:cNvSpPr>
            <a:spLocks/>
          </p:cNvSpPr>
          <p:nvPr/>
        </p:nvSpPr>
        <p:spPr bwMode="auto">
          <a:xfrm>
            <a:off x="10521805" y="4077194"/>
            <a:ext cx="1097065" cy="709440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" name="Freeform 1224"/>
          <p:cNvSpPr>
            <a:spLocks/>
          </p:cNvSpPr>
          <p:nvPr/>
        </p:nvSpPr>
        <p:spPr bwMode="auto">
          <a:xfrm>
            <a:off x="10652054" y="5468309"/>
            <a:ext cx="969765" cy="611475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0" name="Group 279"/>
          <p:cNvGrpSpPr/>
          <p:nvPr/>
        </p:nvGrpSpPr>
        <p:grpSpPr>
          <a:xfrm>
            <a:off x="3746202" y="4631099"/>
            <a:ext cx="562279" cy="767373"/>
            <a:chOff x="2790895" y="2002662"/>
            <a:chExt cx="302442" cy="366936"/>
          </a:xfrm>
          <a:solidFill>
            <a:schemeClr val="bg1">
              <a:lumMod val="50000"/>
            </a:schemeClr>
          </a:solidFill>
        </p:grpSpPr>
        <p:sp>
          <p:nvSpPr>
            <p:cNvPr id="281" name="Freeform 280"/>
            <p:cNvSpPr>
              <a:spLocks/>
            </p:cNvSpPr>
            <p:nvPr/>
          </p:nvSpPr>
          <p:spPr bwMode="auto">
            <a:xfrm>
              <a:off x="2940573" y="2182923"/>
              <a:ext cx="1543" cy="713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Freeform 281"/>
            <p:cNvSpPr>
              <a:spLocks/>
            </p:cNvSpPr>
            <p:nvPr/>
          </p:nvSpPr>
          <p:spPr bwMode="auto">
            <a:xfrm>
              <a:off x="2940573" y="2182923"/>
              <a:ext cx="1543" cy="713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Freeform 282"/>
            <p:cNvSpPr>
              <a:spLocks noEditPoints="1"/>
            </p:cNvSpPr>
            <p:nvPr/>
          </p:nvSpPr>
          <p:spPr bwMode="auto">
            <a:xfrm>
              <a:off x="2861327" y="2160836"/>
              <a:ext cx="160479" cy="208762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4" name="Freeform 283"/>
            <p:cNvSpPr>
              <a:spLocks/>
            </p:cNvSpPr>
            <p:nvPr/>
          </p:nvSpPr>
          <p:spPr bwMode="auto">
            <a:xfrm>
              <a:off x="2980693" y="2041849"/>
              <a:ext cx="56322" cy="132524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5" name="Freeform 284"/>
            <p:cNvSpPr>
              <a:spLocks/>
            </p:cNvSpPr>
            <p:nvPr/>
          </p:nvSpPr>
          <p:spPr bwMode="auto">
            <a:xfrm>
              <a:off x="3016955" y="2002662"/>
              <a:ext cx="76382" cy="207337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" name="Freeform 285"/>
            <p:cNvSpPr>
              <a:spLocks/>
            </p:cNvSpPr>
            <p:nvPr/>
          </p:nvSpPr>
          <p:spPr bwMode="auto">
            <a:xfrm>
              <a:off x="2845674" y="2041849"/>
              <a:ext cx="58637" cy="132524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286"/>
            <p:cNvSpPr>
              <a:spLocks/>
            </p:cNvSpPr>
            <p:nvPr/>
          </p:nvSpPr>
          <p:spPr bwMode="auto">
            <a:xfrm>
              <a:off x="2790895" y="2002662"/>
              <a:ext cx="74839" cy="207337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8" name="Oval 287"/>
            <p:cNvSpPr>
              <a:spLocks noChangeArrowheads="1"/>
            </p:cNvSpPr>
            <p:nvPr/>
          </p:nvSpPr>
          <p:spPr bwMode="auto">
            <a:xfrm>
              <a:off x="2915112" y="2085312"/>
              <a:ext cx="52464" cy="4916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1" name="Rectangle 290"/>
          <p:cNvSpPr/>
          <p:nvPr/>
        </p:nvSpPr>
        <p:spPr bwMode="auto">
          <a:xfrm>
            <a:off x="3029804" y="1049054"/>
            <a:ext cx="7138736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</a:t>
            </a:r>
            <a:endParaRPr 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2" name="Rectangle 291"/>
          <p:cNvSpPr/>
          <p:nvPr/>
        </p:nvSpPr>
        <p:spPr bwMode="auto">
          <a:xfrm>
            <a:off x="10246472" y="1049054"/>
            <a:ext cx="1898201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Tenant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3" name="Rectangle 292"/>
          <p:cNvSpPr/>
          <p:nvPr/>
        </p:nvSpPr>
        <p:spPr bwMode="auto">
          <a:xfrm>
            <a:off x="3043451" y="2238233"/>
            <a:ext cx="1815151" cy="4066251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4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</a:p>
        </p:txBody>
      </p:sp>
      <p:grpSp>
        <p:nvGrpSpPr>
          <p:cNvPr id="320" name="组合 1164"/>
          <p:cNvGrpSpPr>
            <a:grpSpLocks/>
          </p:cNvGrpSpPr>
          <p:nvPr/>
        </p:nvGrpSpPr>
        <p:grpSpPr bwMode="auto">
          <a:xfrm>
            <a:off x="10796475" y="4246333"/>
            <a:ext cx="241155" cy="323984"/>
            <a:chOff x="690563" y="407988"/>
            <a:chExt cx="487363" cy="755650"/>
          </a:xfrm>
        </p:grpSpPr>
        <p:sp>
          <p:nvSpPr>
            <p:cNvPr id="321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2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3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4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5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6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7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8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9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0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1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2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123" name="组合 1164"/>
          <p:cNvGrpSpPr>
            <a:grpSpLocks/>
          </p:cNvGrpSpPr>
          <p:nvPr/>
        </p:nvGrpSpPr>
        <p:grpSpPr bwMode="auto">
          <a:xfrm>
            <a:off x="11076644" y="4360554"/>
            <a:ext cx="241155" cy="323984"/>
            <a:chOff x="690563" y="407988"/>
            <a:chExt cx="487363" cy="755650"/>
          </a:xfrm>
        </p:grpSpPr>
        <p:sp>
          <p:nvSpPr>
            <p:cNvPr id="124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5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8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0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1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2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3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4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5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136" name="组合 1164"/>
          <p:cNvGrpSpPr>
            <a:grpSpLocks/>
          </p:cNvGrpSpPr>
          <p:nvPr/>
        </p:nvGrpSpPr>
        <p:grpSpPr bwMode="auto">
          <a:xfrm>
            <a:off x="10911553" y="5640605"/>
            <a:ext cx="241155" cy="323984"/>
            <a:chOff x="690563" y="407988"/>
            <a:chExt cx="487363" cy="755650"/>
          </a:xfrm>
        </p:grpSpPr>
        <p:sp>
          <p:nvSpPr>
            <p:cNvPr id="137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8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9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0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2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3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4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5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6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7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8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149" name="组合 1164"/>
          <p:cNvGrpSpPr>
            <a:grpSpLocks/>
          </p:cNvGrpSpPr>
          <p:nvPr/>
        </p:nvGrpSpPr>
        <p:grpSpPr bwMode="auto">
          <a:xfrm>
            <a:off x="11178405" y="5699453"/>
            <a:ext cx="241155" cy="323984"/>
            <a:chOff x="690563" y="407988"/>
            <a:chExt cx="487363" cy="755650"/>
          </a:xfrm>
        </p:grpSpPr>
        <p:sp>
          <p:nvSpPr>
            <p:cNvPr id="150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1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2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3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4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5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6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7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8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9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60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61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sp>
        <p:nvSpPr>
          <p:cNvPr id="113" name="矩形 76"/>
          <p:cNvSpPr/>
          <p:nvPr/>
        </p:nvSpPr>
        <p:spPr>
          <a:xfrm>
            <a:off x="5022039" y="3793005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NSSF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Rectangle 244"/>
          <p:cNvSpPr/>
          <p:nvPr/>
        </p:nvSpPr>
        <p:spPr bwMode="auto">
          <a:xfrm>
            <a:off x="3016155" y="1498260"/>
            <a:ext cx="7124081" cy="56176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4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OAM</a:t>
            </a:r>
            <a:endParaRPr lang="en-US" sz="14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76"/>
          <p:cNvSpPr/>
          <p:nvPr/>
        </p:nvSpPr>
        <p:spPr>
          <a:xfrm>
            <a:off x="5934339" y="3793950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2" name="Straight Connector 288"/>
          <p:cNvCxnSpPr/>
          <p:nvPr/>
        </p:nvCxnSpPr>
        <p:spPr bwMode="auto">
          <a:xfrm>
            <a:off x="10214235" y="1095328"/>
            <a:ext cx="32237" cy="5205884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Straight Connector 289"/>
          <p:cNvCxnSpPr/>
          <p:nvPr/>
        </p:nvCxnSpPr>
        <p:spPr bwMode="auto">
          <a:xfrm flipH="1">
            <a:off x="2948322" y="1015400"/>
            <a:ext cx="10434" cy="5258516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5" name="任意多边形 174"/>
          <p:cNvSpPr/>
          <p:nvPr/>
        </p:nvSpPr>
        <p:spPr bwMode="auto">
          <a:xfrm>
            <a:off x="1569804" y="4162575"/>
            <a:ext cx="3977573" cy="672340"/>
          </a:xfrm>
          <a:custGeom>
            <a:avLst/>
            <a:gdLst>
              <a:gd name="connsiteX0" fmla="*/ 3867150 w 3977781"/>
              <a:gd name="connsiteY0" fmla="*/ 0 h 1333500"/>
              <a:gd name="connsiteX1" fmla="*/ 3933825 w 3977781"/>
              <a:gd name="connsiteY1" fmla="*/ 1181100 h 1333500"/>
              <a:gd name="connsiteX2" fmla="*/ 3286125 w 3977781"/>
              <a:gd name="connsiteY2" fmla="*/ 1238250 h 1333500"/>
              <a:gd name="connsiteX3" fmla="*/ 0 w 3977781"/>
              <a:gd name="connsiteY3" fmla="*/ 133350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7781" h="1333500">
                <a:moveTo>
                  <a:pt x="3867150" y="0"/>
                </a:moveTo>
                <a:cubicBezTo>
                  <a:pt x="3948906" y="487362"/>
                  <a:pt x="4030662" y="974725"/>
                  <a:pt x="3933825" y="1181100"/>
                </a:cubicBezTo>
                <a:cubicBezTo>
                  <a:pt x="3836988" y="1387475"/>
                  <a:pt x="3286125" y="1238250"/>
                  <a:pt x="3286125" y="1238250"/>
                </a:cubicBezTo>
                <a:lnTo>
                  <a:pt x="0" y="1333500"/>
                </a:ln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矩形 76"/>
          <p:cNvSpPr/>
          <p:nvPr/>
        </p:nvSpPr>
        <p:spPr>
          <a:xfrm>
            <a:off x="7382348" y="5642405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SMF/</a:t>
            </a:r>
          </a:p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矩形 76"/>
          <p:cNvSpPr/>
          <p:nvPr/>
        </p:nvSpPr>
        <p:spPr>
          <a:xfrm>
            <a:off x="7498662" y="3788383"/>
            <a:ext cx="864978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SMF/</a:t>
            </a:r>
          </a:p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任意多边形 169"/>
          <p:cNvSpPr/>
          <p:nvPr/>
        </p:nvSpPr>
        <p:spPr bwMode="auto">
          <a:xfrm>
            <a:off x="1575303" y="4121038"/>
            <a:ext cx="8962931" cy="869160"/>
          </a:xfrm>
          <a:custGeom>
            <a:avLst/>
            <a:gdLst>
              <a:gd name="connsiteX0" fmla="*/ 8962931 w 8962931"/>
              <a:gd name="connsiteY0" fmla="*/ 294764 h 964720"/>
              <a:gd name="connsiteX1" fmla="*/ 6790099 w 8962931"/>
              <a:gd name="connsiteY1" fmla="*/ 50320 h 964720"/>
              <a:gd name="connsiteX2" fmla="*/ 5694630 w 8962931"/>
              <a:gd name="connsiteY2" fmla="*/ 68427 h 964720"/>
              <a:gd name="connsiteX3" fmla="*/ 4309449 w 8962931"/>
              <a:gd name="connsiteY3" fmla="*/ 756491 h 964720"/>
              <a:gd name="connsiteX4" fmla="*/ 0 w 8962931"/>
              <a:gd name="connsiteY4" fmla="*/ 964720 h 96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2931" h="964720">
                <a:moveTo>
                  <a:pt x="8962931" y="294764"/>
                </a:moveTo>
                <a:cubicBezTo>
                  <a:pt x="8148873" y="191403"/>
                  <a:pt x="7334816" y="88043"/>
                  <a:pt x="6790099" y="50320"/>
                </a:cubicBezTo>
                <a:cubicBezTo>
                  <a:pt x="6245382" y="12597"/>
                  <a:pt x="6108072" y="-49268"/>
                  <a:pt x="5694630" y="68427"/>
                </a:cubicBezTo>
                <a:cubicBezTo>
                  <a:pt x="5281188" y="186122"/>
                  <a:pt x="5258554" y="607109"/>
                  <a:pt x="4309449" y="756491"/>
                </a:cubicBezTo>
                <a:cubicBezTo>
                  <a:pt x="3360344" y="905873"/>
                  <a:pt x="695608" y="926997"/>
                  <a:pt x="0" y="964720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1" name="任意多边形 170"/>
          <p:cNvSpPr/>
          <p:nvPr/>
        </p:nvSpPr>
        <p:spPr bwMode="auto">
          <a:xfrm>
            <a:off x="1539089" y="4911637"/>
            <a:ext cx="9107786" cy="1167476"/>
          </a:xfrm>
          <a:custGeom>
            <a:avLst/>
            <a:gdLst>
              <a:gd name="connsiteX0" fmla="*/ 9107786 w 9107786"/>
              <a:gd name="connsiteY0" fmla="*/ 913459 h 1209697"/>
              <a:gd name="connsiteX1" fmla="*/ 6319319 w 9107786"/>
              <a:gd name="connsiteY1" fmla="*/ 1157903 h 1209697"/>
              <a:gd name="connsiteX2" fmla="*/ 4572000 w 9107786"/>
              <a:gd name="connsiteY2" fmla="*/ 26219 h 1209697"/>
              <a:gd name="connsiteX3" fmla="*/ 0 w 9107786"/>
              <a:gd name="connsiteY3" fmla="*/ 361198 h 120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7786" h="1209697">
                <a:moveTo>
                  <a:pt x="9107786" y="913459"/>
                </a:moveTo>
                <a:cubicBezTo>
                  <a:pt x="8091534" y="1109617"/>
                  <a:pt x="7075283" y="1305776"/>
                  <a:pt x="6319319" y="1157903"/>
                </a:cubicBezTo>
                <a:cubicBezTo>
                  <a:pt x="5563355" y="1010030"/>
                  <a:pt x="5625220" y="159003"/>
                  <a:pt x="4572000" y="26219"/>
                </a:cubicBezTo>
                <a:cubicBezTo>
                  <a:pt x="3518780" y="-106565"/>
                  <a:pt x="730313" y="305368"/>
                  <a:pt x="0" y="361198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charset="0"/>
            </a:endParaRPr>
          </a:p>
        </p:txBody>
      </p:sp>
      <p:sp>
        <p:nvSpPr>
          <p:cNvPr id="163" name="矩形 76"/>
          <p:cNvSpPr/>
          <p:nvPr/>
        </p:nvSpPr>
        <p:spPr>
          <a:xfrm>
            <a:off x="8176537" y="5605965"/>
            <a:ext cx="1490269" cy="319830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slice B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 flipH="1">
            <a:off x="7642745" y="2415657"/>
            <a:ext cx="21563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00FF"/>
                </a:solidFill>
              </a:rPr>
              <a:t>Support the network slice SLA fulfillment from Core network</a:t>
            </a:r>
            <a:endParaRPr lang="zh-CN" altLang="en-US" sz="1400" b="1" dirty="0">
              <a:solidFill>
                <a:srgbClr val="0000FF"/>
              </a:solidFill>
            </a:endParaRPr>
          </a:p>
        </p:txBody>
      </p:sp>
      <p:sp>
        <p:nvSpPr>
          <p:cNvPr id="101" name="矩形 76"/>
          <p:cNvSpPr/>
          <p:nvPr/>
        </p:nvSpPr>
        <p:spPr>
          <a:xfrm>
            <a:off x="8328937" y="3410950"/>
            <a:ext cx="1490269" cy="319830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slice A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 flipH="1">
            <a:off x="3127617" y="2554408"/>
            <a:ext cx="1758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00FF"/>
                </a:solidFill>
              </a:rPr>
              <a:t>Support the network slice SLA fulfillment from RAN network</a:t>
            </a:r>
            <a:endParaRPr lang="zh-CN" altLang="en-US" sz="1400" b="1" dirty="0">
              <a:solidFill>
                <a:srgbClr val="0000FF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537277" y="1637731"/>
            <a:ext cx="583814" cy="307777"/>
          </a:xfrm>
          <a:prstGeom prst="rect">
            <a:avLst/>
          </a:prstGeom>
          <a:solidFill>
            <a:srgbClr val="7FD7F7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MDA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418465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arallelogram 213"/>
          <p:cNvSpPr/>
          <p:nvPr/>
        </p:nvSpPr>
        <p:spPr bwMode="auto">
          <a:xfrm>
            <a:off x="6758830" y="3688080"/>
            <a:ext cx="3246594" cy="631747"/>
          </a:xfrm>
          <a:prstGeom prst="parallelogram">
            <a:avLst>
              <a:gd name="adj" fmla="val 114200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8000" tIns="48000" rIns="48000" bIns="48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Parallelogram 214"/>
          <p:cNvSpPr/>
          <p:nvPr/>
        </p:nvSpPr>
        <p:spPr bwMode="auto">
          <a:xfrm>
            <a:off x="6737765" y="5555334"/>
            <a:ext cx="3282839" cy="661660"/>
          </a:xfrm>
          <a:prstGeom prst="parallelogram">
            <a:avLst>
              <a:gd name="adj" fmla="val 114200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8000" tIns="48000" rIns="48000" bIns="48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8" name="矩形 76"/>
          <p:cNvSpPr/>
          <p:nvPr/>
        </p:nvSpPr>
        <p:spPr>
          <a:xfrm>
            <a:off x="5434398" y="4575592"/>
            <a:ext cx="583005" cy="33785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t" anchorCtr="0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Rectangle 244"/>
          <p:cNvSpPr/>
          <p:nvPr/>
        </p:nvSpPr>
        <p:spPr bwMode="auto">
          <a:xfrm>
            <a:off x="4940490" y="2729552"/>
            <a:ext cx="5199746" cy="357493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4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CN</a:t>
            </a:r>
          </a:p>
        </p:txBody>
      </p:sp>
      <p:grpSp>
        <p:nvGrpSpPr>
          <p:cNvPr id="2" name="组合 1744"/>
          <p:cNvGrpSpPr>
            <a:grpSpLocks/>
          </p:cNvGrpSpPr>
          <p:nvPr/>
        </p:nvGrpSpPr>
        <p:grpSpPr bwMode="auto">
          <a:xfrm>
            <a:off x="1188621" y="4631395"/>
            <a:ext cx="539947" cy="687425"/>
            <a:chOff x="7464425" y="27031950"/>
            <a:chExt cx="460375" cy="742951"/>
          </a:xfrm>
          <a:solidFill>
            <a:schemeClr val="bg2">
              <a:lumMod val="75000"/>
            </a:schemeClr>
          </a:solidFill>
        </p:grpSpPr>
        <p:sp>
          <p:nvSpPr>
            <p:cNvPr id="247" name="Freeform 246"/>
            <p:cNvSpPr>
              <a:spLocks noEditPoints="1"/>
            </p:cNvSpPr>
            <p:nvPr/>
          </p:nvSpPr>
          <p:spPr bwMode="auto">
            <a:xfrm>
              <a:off x="7464425" y="27144663"/>
              <a:ext cx="341312" cy="630238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8" name="Freeform 247"/>
            <p:cNvSpPr>
              <a:spLocks/>
            </p:cNvSpPr>
            <p:nvPr/>
          </p:nvSpPr>
          <p:spPr bwMode="auto">
            <a:xfrm>
              <a:off x="7775575" y="27031950"/>
              <a:ext cx="149225" cy="150813"/>
            </a:xfrm>
            <a:custGeom>
              <a:avLst/>
              <a:gdLst>
                <a:gd name="T0" fmla="*/ 2147483647 w 94"/>
                <a:gd name="T1" fmla="*/ 2147483647 h 95"/>
                <a:gd name="T2" fmla="*/ 2147483647 w 94"/>
                <a:gd name="T3" fmla="*/ 2147483647 h 95"/>
                <a:gd name="T4" fmla="*/ 2147483647 w 94"/>
                <a:gd name="T5" fmla="*/ 2147483647 h 95"/>
                <a:gd name="T6" fmla="*/ 2147483647 w 94"/>
                <a:gd name="T7" fmla="*/ 2147483647 h 95"/>
                <a:gd name="T8" fmla="*/ 2147483647 w 94"/>
                <a:gd name="T9" fmla="*/ 2147483647 h 95"/>
                <a:gd name="T10" fmla="*/ 2147483647 w 94"/>
                <a:gd name="T11" fmla="*/ 2147483647 h 95"/>
                <a:gd name="T12" fmla="*/ 2147483647 w 94"/>
                <a:gd name="T13" fmla="*/ 2147483647 h 95"/>
                <a:gd name="T14" fmla="*/ 2147483647 w 94"/>
                <a:gd name="T15" fmla="*/ 2147483647 h 95"/>
                <a:gd name="T16" fmla="*/ 2147483647 w 94"/>
                <a:gd name="T17" fmla="*/ 2147483647 h 95"/>
                <a:gd name="T18" fmla="*/ 2147483647 w 94"/>
                <a:gd name="T19" fmla="*/ 2147483647 h 95"/>
                <a:gd name="T20" fmla="*/ 2147483647 w 94"/>
                <a:gd name="T21" fmla="*/ 2147483647 h 95"/>
                <a:gd name="T22" fmla="*/ 2147483647 w 94"/>
                <a:gd name="T23" fmla="*/ 2147483647 h 95"/>
                <a:gd name="T24" fmla="*/ 2147483647 w 94"/>
                <a:gd name="T25" fmla="*/ 2147483647 h 95"/>
                <a:gd name="T26" fmla="*/ 2147483647 w 94"/>
                <a:gd name="T27" fmla="*/ 2147483647 h 95"/>
                <a:gd name="T28" fmla="*/ 2147483647 w 94"/>
                <a:gd name="T29" fmla="*/ 2147483647 h 95"/>
                <a:gd name="T30" fmla="*/ 2147483647 w 94"/>
                <a:gd name="T31" fmla="*/ 2147483647 h 95"/>
                <a:gd name="T32" fmla="*/ 2147483647 w 94"/>
                <a:gd name="T33" fmla="*/ 2147483647 h 95"/>
                <a:gd name="T34" fmla="*/ 2147483647 w 94"/>
                <a:gd name="T35" fmla="*/ 2147483647 h 95"/>
                <a:gd name="T36" fmla="*/ 2147483647 w 94"/>
                <a:gd name="T37" fmla="*/ 2147483647 h 95"/>
                <a:gd name="T38" fmla="*/ 2147483647 w 94"/>
                <a:gd name="T39" fmla="*/ 2147483647 h 95"/>
                <a:gd name="T40" fmla="*/ 2147483647 w 94"/>
                <a:gd name="T41" fmla="*/ 2147483647 h 95"/>
                <a:gd name="T42" fmla="*/ 2147483647 w 94"/>
                <a:gd name="T43" fmla="*/ 2147483647 h 95"/>
                <a:gd name="T44" fmla="*/ 2147483647 w 94"/>
                <a:gd name="T45" fmla="*/ 2147483647 h 95"/>
                <a:gd name="T46" fmla="*/ 2147483647 w 94"/>
                <a:gd name="T47" fmla="*/ 2147483647 h 95"/>
                <a:gd name="T48" fmla="*/ 2147483647 w 94"/>
                <a:gd name="T49" fmla="*/ 2147483647 h 95"/>
                <a:gd name="T50" fmla="*/ 2147483647 w 94"/>
                <a:gd name="T51" fmla="*/ 2147483647 h 95"/>
                <a:gd name="T52" fmla="*/ 2147483647 w 94"/>
                <a:gd name="T53" fmla="*/ 2147483647 h 95"/>
                <a:gd name="T54" fmla="*/ 2147483647 w 94"/>
                <a:gd name="T55" fmla="*/ 2147483647 h 95"/>
                <a:gd name="T56" fmla="*/ 2147483647 w 94"/>
                <a:gd name="T57" fmla="*/ 2147483647 h 95"/>
                <a:gd name="T58" fmla="*/ 2147483647 w 94"/>
                <a:gd name="T59" fmla="*/ 2147483647 h 95"/>
                <a:gd name="T60" fmla="*/ 2147483647 w 94"/>
                <a:gd name="T61" fmla="*/ 2147483647 h 95"/>
                <a:gd name="T62" fmla="*/ 2147483647 w 94"/>
                <a:gd name="T63" fmla="*/ 2147483647 h 95"/>
                <a:gd name="T64" fmla="*/ 2147483647 w 94"/>
                <a:gd name="T65" fmla="*/ 2147483647 h 95"/>
                <a:gd name="T66" fmla="*/ 2147483647 w 94"/>
                <a:gd name="T67" fmla="*/ 2147483647 h 95"/>
                <a:gd name="T68" fmla="*/ 2147483647 w 94"/>
                <a:gd name="T69" fmla="*/ 2147483647 h 95"/>
                <a:gd name="T70" fmla="*/ 2147483647 w 94"/>
                <a:gd name="T71" fmla="*/ 2147483647 h 95"/>
                <a:gd name="T72" fmla="*/ 2147483647 w 94"/>
                <a:gd name="T73" fmla="*/ 2147483647 h 95"/>
                <a:gd name="T74" fmla="*/ 2147483647 w 94"/>
                <a:gd name="T75" fmla="*/ 2147483647 h 95"/>
                <a:gd name="T76" fmla="*/ 2147483647 w 94"/>
                <a:gd name="T77" fmla="*/ 2147483647 h 95"/>
                <a:gd name="T78" fmla="*/ 2147483647 w 94"/>
                <a:gd name="T79" fmla="*/ 2147483647 h 95"/>
                <a:gd name="T80" fmla="*/ 2147483647 w 94"/>
                <a:gd name="T81" fmla="*/ 2147483647 h 95"/>
                <a:gd name="T82" fmla="*/ 2147483647 w 94"/>
                <a:gd name="T83" fmla="*/ 2147483647 h 95"/>
                <a:gd name="T84" fmla="*/ 2147483647 w 94"/>
                <a:gd name="T85" fmla="*/ 2147483647 h 95"/>
                <a:gd name="T86" fmla="*/ 2147483647 w 94"/>
                <a:gd name="T87" fmla="*/ 0 h 95"/>
                <a:gd name="T88" fmla="*/ 2147483647 w 94"/>
                <a:gd name="T89" fmla="*/ 0 h 95"/>
                <a:gd name="T90" fmla="*/ 2147483647 w 94"/>
                <a:gd name="T91" fmla="*/ 0 h 95"/>
                <a:gd name="T92" fmla="*/ 2147483647 w 94"/>
                <a:gd name="T93" fmla="*/ 2147483647 h 95"/>
                <a:gd name="T94" fmla="*/ 2147483647 w 94"/>
                <a:gd name="T95" fmla="*/ 2147483647 h 95"/>
                <a:gd name="T96" fmla="*/ 2147483647 w 94"/>
                <a:gd name="T97" fmla="*/ 2147483647 h 95"/>
                <a:gd name="T98" fmla="*/ 0 w 94"/>
                <a:gd name="T99" fmla="*/ 2147483647 h 95"/>
                <a:gd name="T100" fmla="*/ 2147483647 w 94"/>
                <a:gd name="T101" fmla="*/ 2147483647 h 95"/>
                <a:gd name="T102" fmla="*/ 2147483647 w 94"/>
                <a:gd name="T103" fmla="*/ 2147483647 h 95"/>
                <a:gd name="T104" fmla="*/ 2147483647 w 94"/>
                <a:gd name="T105" fmla="*/ 2147483647 h 95"/>
                <a:gd name="T106" fmla="*/ 2147483647 w 94"/>
                <a:gd name="T107" fmla="*/ 2147483647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4"/>
                <a:gd name="T163" fmla="*/ 0 h 95"/>
                <a:gd name="T164" fmla="*/ 94 w 94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4" h="95">
                  <a:moveTo>
                    <a:pt x="4" y="22"/>
                  </a:moveTo>
                  <a:lnTo>
                    <a:pt x="4" y="22"/>
                  </a:lnTo>
                  <a:lnTo>
                    <a:pt x="12" y="22"/>
                  </a:lnTo>
                  <a:lnTo>
                    <a:pt x="19" y="22"/>
                  </a:lnTo>
                  <a:lnTo>
                    <a:pt x="23" y="24"/>
                  </a:lnTo>
                  <a:lnTo>
                    <a:pt x="30" y="26"/>
                  </a:lnTo>
                  <a:lnTo>
                    <a:pt x="35" y="29"/>
                  </a:lnTo>
                  <a:lnTo>
                    <a:pt x="42" y="33"/>
                  </a:lnTo>
                  <a:lnTo>
                    <a:pt x="47" y="36"/>
                  </a:lnTo>
                  <a:lnTo>
                    <a:pt x="52" y="40"/>
                  </a:lnTo>
                  <a:lnTo>
                    <a:pt x="54" y="43"/>
                  </a:lnTo>
                  <a:lnTo>
                    <a:pt x="59" y="48"/>
                  </a:lnTo>
                  <a:lnTo>
                    <a:pt x="64" y="52"/>
                  </a:lnTo>
                  <a:lnTo>
                    <a:pt x="66" y="59"/>
                  </a:lnTo>
                  <a:lnTo>
                    <a:pt x="68" y="64"/>
                  </a:lnTo>
                  <a:lnTo>
                    <a:pt x="71" y="71"/>
                  </a:lnTo>
                  <a:lnTo>
                    <a:pt x="73" y="76"/>
                  </a:lnTo>
                  <a:lnTo>
                    <a:pt x="73" y="83"/>
                  </a:lnTo>
                  <a:lnTo>
                    <a:pt x="73" y="90"/>
                  </a:lnTo>
                  <a:lnTo>
                    <a:pt x="73" y="92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90" y="95"/>
                  </a:lnTo>
                  <a:lnTo>
                    <a:pt x="92" y="95"/>
                  </a:lnTo>
                  <a:lnTo>
                    <a:pt x="94" y="92"/>
                  </a:lnTo>
                  <a:lnTo>
                    <a:pt x="94" y="83"/>
                  </a:lnTo>
                  <a:lnTo>
                    <a:pt x="94" y="73"/>
                  </a:lnTo>
                  <a:lnTo>
                    <a:pt x="92" y="66"/>
                  </a:lnTo>
                  <a:lnTo>
                    <a:pt x="90" y="57"/>
                  </a:lnTo>
                  <a:lnTo>
                    <a:pt x="87" y="50"/>
                  </a:lnTo>
                  <a:lnTo>
                    <a:pt x="82" y="43"/>
                  </a:lnTo>
                  <a:lnTo>
                    <a:pt x="78" y="36"/>
                  </a:lnTo>
                  <a:lnTo>
                    <a:pt x="71" y="29"/>
                  </a:lnTo>
                  <a:lnTo>
                    <a:pt x="68" y="26"/>
                  </a:lnTo>
                  <a:lnTo>
                    <a:pt x="61" y="19"/>
                  </a:lnTo>
                  <a:lnTo>
                    <a:pt x="54" y="17"/>
                  </a:lnTo>
                  <a:lnTo>
                    <a:pt x="47" y="12"/>
                  </a:lnTo>
                  <a:lnTo>
                    <a:pt x="40" y="7"/>
                  </a:lnTo>
                  <a:lnTo>
                    <a:pt x="30" y="5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9" name="Freeform 248"/>
            <p:cNvSpPr>
              <a:spLocks/>
            </p:cNvSpPr>
            <p:nvPr/>
          </p:nvSpPr>
          <p:spPr bwMode="auto">
            <a:xfrm>
              <a:off x="7786688" y="27092275"/>
              <a:ext cx="82550" cy="90488"/>
            </a:xfrm>
            <a:custGeom>
              <a:avLst/>
              <a:gdLst>
                <a:gd name="T0" fmla="*/ 2147483647 w 52"/>
                <a:gd name="T1" fmla="*/ 2147483647 h 57"/>
                <a:gd name="T2" fmla="*/ 2147483647 w 52"/>
                <a:gd name="T3" fmla="*/ 2147483647 h 57"/>
                <a:gd name="T4" fmla="*/ 2147483647 w 52"/>
                <a:gd name="T5" fmla="*/ 2147483647 h 57"/>
                <a:gd name="T6" fmla="*/ 2147483647 w 52"/>
                <a:gd name="T7" fmla="*/ 2147483647 h 57"/>
                <a:gd name="T8" fmla="*/ 2147483647 w 52"/>
                <a:gd name="T9" fmla="*/ 2147483647 h 57"/>
                <a:gd name="T10" fmla="*/ 2147483647 w 52"/>
                <a:gd name="T11" fmla="*/ 2147483647 h 57"/>
                <a:gd name="T12" fmla="*/ 2147483647 w 52"/>
                <a:gd name="T13" fmla="*/ 2147483647 h 57"/>
                <a:gd name="T14" fmla="*/ 2147483647 w 52"/>
                <a:gd name="T15" fmla="*/ 2147483647 h 57"/>
                <a:gd name="T16" fmla="*/ 2147483647 w 52"/>
                <a:gd name="T17" fmla="*/ 2147483647 h 57"/>
                <a:gd name="T18" fmla="*/ 2147483647 w 52"/>
                <a:gd name="T19" fmla="*/ 2147483647 h 57"/>
                <a:gd name="T20" fmla="*/ 2147483647 w 52"/>
                <a:gd name="T21" fmla="*/ 2147483647 h 57"/>
                <a:gd name="T22" fmla="*/ 2147483647 w 52"/>
                <a:gd name="T23" fmla="*/ 2147483647 h 57"/>
                <a:gd name="T24" fmla="*/ 2147483647 w 52"/>
                <a:gd name="T25" fmla="*/ 2147483647 h 57"/>
                <a:gd name="T26" fmla="*/ 2147483647 w 52"/>
                <a:gd name="T27" fmla="*/ 2147483647 h 57"/>
                <a:gd name="T28" fmla="*/ 2147483647 w 52"/>
                <a:gd name="T29" fmla="*/ 2147483647 h 57"/>
                <a:gd name="T30" fmla="*/ 2147483647 w 52"/>
                <a:gd name="T31" fmla="*/ 2147483647 h 57"/>
                <a:gd name="T32" fmla="*/ 2147483647 w 52"/>
                <a:gd name="T33" fmla="*/ 2147483647 h 57"/>
                <a:gd name="T34" fmla="*/ 2147483647 w 52"/>
                <a:gd name="T35" fmla="*/ 2147483647 h 57"/>
                <a:gd name="T36" fmla="*/ 2147483647 w 52"/>
                <a:gd name="T37" fmla="*/ 2147483647 h 57"/>
                <a:gd name="T38" fmla="*/ 2147483647 w 52"/>
                <a:gd name="T39" fmla="*/ 2147483647 h 57"/>
                <a:gd name="T40" fmla="*/ 2147483647 w 52"/>
                <a:gd name="T41" fmla="*/ 2147483647 h 57"/>
                <a:gd name="T42" fmla="*/ 2147483647 w 52"/>
                <a:gd name="T43" fmla="*/ 2147483647 h 57"/>
                <a:gd name="T44" fmla="*/ 2147483647 w 52"/>
                <a:gd name="T45" fmla="*/ 2147483647 h 57"/>
                <a:gd name="T46" fmla="*/ 2147483647 w 52"/>
                <a:gd name="T47" fmla="*/ 0 h 57"/>
                <a:gd name="T48" fmla="*/ 2147483647 w 52"/>
                <a:gd name="T49" fmla="*/ 0 h 57"/>
                <a:gd name="T50" fmla="*/ 2147483647 w 52"/>
                <a:gd name="T51" fmla="*/ 0 h 57"/>
                <a:gd name="T52" fmla="*/ 2147483647 w 52"/>
                <a:gd name="T53" fmla="*/ 0 h 57"/>
                <a:gd name="T54" fmla="*/ 2147483647 w 52"/>
                <a:gd name="T55" fmla="*/ 0 h 57"/>
                <a:gd name="T56" fmla="*/ 2147483647 w 52"/>
                <a:gd name="T57" fmla="*/ 2147483647 h 57"/>
                <a:gd name="T58" fmla="*/ 2147483647 w 52"/>
                <a:gd name="T59" fmla="*/ 2147483647 h 57"/>
                <a:gd name="T60" fmla="*/ 0 w 52"/>
                <a:gd name="T61" fmla="*/ 2147483647 h 57"/>
                <a:gd name="T62" fmla="*/ 0 w 52"/>
                <a:gd name="T63" fmla="*/ 2147483647 h 57"/>
                <a:gd name="T64" fmla="*/ 2147483647 w 52"/>
                <a:gd name="T65" fmla="*/ 2147483647 h 57"/>
                <a:gd name="T66" fmla="*/ 2147483647 w 52"/>
                <a:gd name="T67" fmla="*/ 2147483647 h 57"/>
                <a:gd name="T68" fmla="*/ 2147483647 w 52"/>
                <a:gd name="T69" fmla="*/ 2147483647 h 57"/>
                <a:gd name="T70" fmla="*/ 2147483647 w 52"/>
                <a:gd name="T71" fmla="*/ 2147483647 h 57"/>
                <a:gd name="T72" fmla="*/ 2147483647 w 52"/>
                <a:gd name="T73" fmla="*/ 2147483647 h 57"/>
                <a:gd name="T74" fmla="*/ 2147483647 w 52"/>
                <a:gd name="T75" fmla="*/ 2147483647 h 57"/>
                <a:gd name="T76" fmla="*/ 2147483647 w 52"/>
                <a:gd name="T77" fmla="*/ 2147483647 h 57"/>
                <a:gd name="T78" fmla="*/ 2147483647 w 52"/>
                <a:gd name="T79" fmla="*/ 2147483647 h 57"/>
                <a:gd name="T80" fmla="*/ 2147483647 w 52"/>
                <a:gd name="T81" fmla="*/ 2147483647 h 57"/>
                <a:gd name="T82" fmla="*/ 2147483647 w 52"/>
                <a:gd name="T83" fmla="*/ 2147483647 h 57"/>
                <a:gd name="T84" fmla="*/ 2147483647 w 52"/>
                <a:gd name="T85" fmla="*/ 2147483647 h 57"/>
                <a:gd name="T86" fmla="*/ 2147483647 w 52"/>
                <a:gd name="T87" fmla="*/ 2147483647 h 57"/>
                <a:gd name="T88" fmla="*/ 2147483647 w 52"/>
                <a:gd name="T89" fmla="*/ 2147483647 h 57"/>
                <a:gd name="T90" fmla="*/ 2147483647 w 52"/>
                <a:gd name="T91" fmla="*/ 2147483647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57"/>
                <a:gd name="T140" fmla="*/ 52 w 52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57">
                  <a:moveTo>
                    <a:pt x="33" y="54"/>
                  </a:moveTo>
                  <a:lnTo>
                    <a:pt x="33" y="54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7" y="28"/>
                  </a:lnTo>
                  <a:lnTo>
                    <a:pt x="45" y="24"/>
                  </a:lnTo>
                  <a:lnTo>
                    <a:pt x="42" y="19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9" y="21"/>
                  </a:lnTo>
                  <a:lnTo>
                    <a:pt x="14" y="24"/>
                  </a:lnTo>
                  <a:lnTo>
                    <a:pt x="19" y="26"/>
                  </a:lnTo>
                  <a:lnTo>
                    <a:pt x="23" y="28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31" y="45"/>
                  </a:lnTo>
                  <a:lnTo>
                    <a:pt x="31" y="52"/>
                  </a:lnTo>
                  <a:lnTo>
                    <a:pt x="33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4" name="Rectangle 273"/>
          <p:cNvSpPr/>
          <p:nvPr/>
        </p:nvSpPr>
        <p:spPr bwMode="auto">
          <a:xfrm>
            <a:off x="718891" y="1039483"/>
            <a:ext cx="2208757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endParaRPr 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5" name="Freeform 1224"/>
          <p:cNvSpPr>
            <a:spLocks/>
          </p:cNvSpPr>
          <p:nvPr/>
        </p:nvSpPr>
        <p:spPr bwMode="auto">
          <a:xfrm>
            <a:off x="10521805" y="4077194"/>
            <a:ext cx="1097065" cy="709440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" name="Freeform 1224"/>
          <p:cNvSpPr>
            <a:spLocks/>
          </p:cNvSpPr>
          <p:nvPr/>
        </p:nvSpPr>
        <p:spPr bwMode="auto">
          <a:xfrm>
            <a:off x="10652054" y="5468309"/>
            <a:ext cx="969765" cy="611475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279"/>
          <p:cNvGrpSpPr/>
          <p:nvPr/>
        </p:nvGrpSpPr>
        <p:grpSpPr>
          <a:xfrm>
            <a:off x="3746202" y="4631099"/>
            <a:ext cx="562279" cy="767373"/>
            <a:chOff x="2790895" y="2002662"/>
            <a:chExt cx="302442" cy="366936"/>
          </a:xfrm>
          <a:solidFill>
            <a:schemeClr val="bg1">
              <a:lumMod val="50000"/>
            </a:schemeClr>
          </a:solidFill>
        </p:grpSpPr>
        <p:sp>
          <p:nvSpPr>
            <p:cNvPr id="281" name="Freeform 280"/>
            <p:cNvSpPr>
              <a:spLocks/>
            </p:cNvSpPr>
            <p:nvPr/>
          </p:nvSpPr>
          <p:spPr bwMode="auto">
            <a:xfrm>
              <a:off x="2940573" y="2182923"/>
              <a:ext cx="1543" cy="713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Freeform 281"/>
            <p:cNvSpPr>
              <a:spLocks/>
            </p:cNvSpPr>
            <p:nvPr/>
          </p:nvSpPr>
          <p:spPr bwMode="auto">
            <a:xfrm>
              <a:off x="2940573" y="2182923"/>
              <a:ext cx="1543" cy="713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Freeform 282"/>
            <p:cNvSpPr>
              <a:spLocks noEditPoints="1"/>
            </p:cNvSpPr>
            <p:nvPr/>
          </p:nvSpPr>
          <p:spPr bwMode="auto">
            <a:xfrm>
              <a:off x="2861327" y="2160836"/>
              <a:ext cx="160479" cy="208762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4" name="Freeform 283"/>
            <p:cNvSpPr>
              <a:spLocks/>
            </p:cNvSpPr>
            <p:nvPr/>
          </p:nvSpPr>
          <p:spPr bwMode="auto">
            <a:xfrm>
              <a:off x="2980693" y="2041849"/>
              <a:ext cx="56322" cy="132524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5" name="Freeform 284"/>
            <p:cNvSpPr>
              <a:spLocks/>
            </p:cNvSpPr>
            <p:nvPr/>
          </p:nvSpPr>
          <p:spPr bwMode="auto">
            <a:xfrm>
              <a:off x="3016955" y="2002662"/>
              <a:ext cx="76382" cy="207337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" name="Freeform 285"/>
            <p:cNvSpPr>
              <a:spLocks/>
            </p:cNvSpPr>
            <p:nvPr/>
          </p:nvSpPr>
          <p:spPr bwMode="auto">
            <a:xfrm>
              <a:off x="2845674" y="2041849"/>
              <a:ext cx="58637" cy="132524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286"/>
            <p:cNvSpPr>
              <a:spLocks/>
            </p:cNvSpPr>
            <p:nvPr/>
          </p:nvSpPr>
          <p:spPr bwMode="auto">
            <a:xfrm>
              <a:off x="2790895" y="2002662"/>
              <a:ext cx="74839" cy="207337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/>
            <a:p>
              <a:endPara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8" name="Oval 287"/>
            <p:cNvSpPr>
              <a:spLocks noChangeArrowheads="1"/>
            </p:cNvSpPr>
            <p:nvPr/>
          </p:nvSpPr>
          <p:spPr bwMode="auto">
            <a:xfrm>
              <a:off x="2915112" y="2085312"/>
              <a:ext cx="52464" cy="4916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lIns="48000" tIns="48000" rIns="48000" bIns="48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solidFill>
                  <a:srgbClr val="000000">
                    <a:lumMod val="95000"/>
                    <a:lumOff val="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1" name="Rectangle 290"/>
          <p:cNvSpPr/>
          <p:nvPr/>
        </p:nvSpPr>
        <p:spPr bwMode="auto">
          <a:xfrm>
            <a:off x="3029804" y="1049054"/>
            <a:ext cx="7138736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</a:t>
            </a:r>
            <a:endParaRPr 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2" name="Rectangle 291"/>
          <p:cNvSpPr/>
          <p:nvPr/>
        </p:nvSpPr>
        <p:spPr bwMode="auto">
          <a:xfrm>
            <a:off x="10246472" y="1049054"/>
            <a:ext cx="1898201" cy="3847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Tenant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3" name="Rectangle 292"/>
          <p:cNvSpPr/>
          <p:nvPr/>
        </p:nvSpPr>
        <p:spPr bwMode="auto">
          <a:xfrm>
            <a:off x="3043451" y="2729552"/>
            <a:ext cx="1815151" cy="357493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4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</a:p>
        </p:txBody>
      </p:sp>
      <p:grpSp>
        <p:nvGrpSpPr>
          <p:cNvPr id="4" name="组合 1164"/>
          <p:cNvGrpSpPr>
            <a:grpSpLocks/>
          </p:cNvGrpSpPr>
          <p:nvPr/>
        </p:nvGrpSpPr>
        <p:grpSpPr bwMode="auto">
          <a:xfrm>
            <a:off x="10796475" y="4246333"/>
            <a:ext cx="241155" cy="323984"/>
            <a:chOff x="690563" y="407988"/>
            <a:chExt cx="487363" cy="755650"/>
          </a:xfrm>
        </p:grpSpPr>
        <p:sp>
          <p:nvSpPr>
            <p:cNvPr id="321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2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3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4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5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6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7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8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29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0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1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332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5" name="组合 1164"/>
          <p:cNvGrpSpPr>
            <a:grpSpLocks/>
          </p:cNvGrpSpPr>
          <p:nvPr/>
        </p:nvGrpSpPr>
        <p:grpSpPr bwMode="auto">
          <a:xfrm>
            <a:off x="11076644" y="4360554"/>
            <a:ext cx="241155" cy="323984"/>
            <a:chOff x="690563" y="407988"/>
            <a:chExt cx="487363" cy="755650"/>
          </a:xfrm>
        </p:grpSpPr>
        <p:sp>
          <p:nvSpPr>
            <p:cNvPr id="124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5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8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0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1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2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3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4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5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6" name="组合 1164"/>
          <p:cNvGrpSpPr>
            <a:grpSpLocks/>
          </p:cNvGrpSpPr>
          <p:nvPr/>
        </p:nvGrpSpPr>
        <p:grpSpPr bwMode="auto">
          <a:xfrm>
            <a:off x="10911553" y="5640605"/>
            <a:ext cx="241155" cy="323984"/>
            <a:chOff x="690563" y="407988"/>
            <a:chExt cx="487363" cy="755650"/>
          </a:xfrm>
        </p:grpSpPr>
        <p:sp>
          <p:nvSpPr>
            <p:cNvPr id="137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8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39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0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2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3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4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5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6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7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48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grpSp>
        <p:nvGrpSpPr>
          <p:cNvPr id="7" name="组合 1164"/>
          <p:cNvGrpSpPr>
            <a:grpSpLocks/>
          </p:cNvGrpSpPr>
          <p:nvPr/>
        </p:nvGrpSpPr>
        <p:grpSpPr bwMode="auto">
          <a:xfrm>
            <a:off x="11178405" y="5699453"/>
            <a:ext cx="241155" cy="323984"/>
            <a:chOff x="690563" y="407988"/>
            <a:chExt cx="487363" cy="755650"/>
          </a:xfrm>
        </p:grpSpPr>
        <p:sp>
          <p:nvSpPr>
            <p:cNvPr id="150" name="Freeform 8"/>
            <p:cNvSpPr>
              <a:spLocks/>
            </p:cNvSpPr>
            <p:nvPr/>
          </p:nvSpPr>
          <p:spPr bwMode="auto">
            <a:xfrm>
              <a:off x="692151" y="582613"/>
              <a:ext cx="238125" cy="581025"/>
            </a:xfrm>
            <a:custGeom>
              <a:avLst/>
              <a:gdLst>
                <a:gd name="T0" fmla="*/ 2147483647 w 150"/>
                <a:gd name="T1" fmla="*/ 2147483647 h 366"/>
                <a:gd name="T2" fmla="*/ 0 w 150"/>
                <a:gd name="T3" fmla="*/ 2147483647 h 366"/>
                <a:gd name="T4" fmla="*/ 0 w 150"/>
                <a:gd name="T5" fmla="*/ 0 h 366"/>
                <a:gd name="T6" fmla="*/ 2147483647 w 150"/>
                <a:gd name="T7" fmla="*/ 2147483647 h 366"/>
                <a:gd name="T8" fmla="*/ 2147483647 w 150"/>
                <a:gd name="T9" fmla="*/ 2147483647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66"/>
                <a:gd name="T17" fmla="*/ 150 w 150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66">
                  <a:moveTo>
                    <a:pt x="150" y="366"/>
                  </a:moveTo>
                  <a:lnTo>
                    <a:pt x="0" y="342"/>
                  </a:lnTo>
                  <a:lnTo>
                    <a:pt x="0" y="0"/>
                  </a:lnTo>
                  <a:lnTo>
                    <a:pt x="150" y="26"/>
                  </a:lnTo>
                  <a:lnTo>
                    <a:pt x="150" y="366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1" name="Freeform 9"/>
            <p:cNvSpPr>
              <a:spLocks/>
            </p:cNvSpPr>
            <p:nvPr/>
          </p:nvSpPr>
          <p:spPr bwMode="auto">
            <a:xfrm>
              <a:off x="690563" y="627063"/>
              <a:ext cx="242888" cy="53975"/>
            </a:xfrm>
            <a:custGeom>
              <a:avLst/>
              <a:gdLst>
                <a:gd name="T0" fmla="*/ 2147483647 w 153"/>
                <a:gd name="T1" fmla="*/ 2147483647 h 34"/>
                <a:gd name="T2" fmla="*/ 0 w 153"/>
                <a:gd name="T3" fmla="*/ 2147483647 h 34"/>
                <a:gd name="T4" fmla="*/ 0 w 153"/>
                <a:gd name="T5" fmla="*/ 0 h 34"/>
                <a:gd name="T6" fmla="*/ 2147483647 w 153"/>
                <a:gd name="T7" fmla="*/ 2147483647 h 34"/>
                <a:gd name="T8" fmla="*/ 2147483647 w 153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4"/>
                <a:gd name="T17" fmla="*/ 153 w 15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4">
                  <a:moveTo>
                    <a:pt x="153" y="3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3" y="26"/>
                  </a:lnTo>
                  <a:lnTo>
                    <a:pt x="15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2" name="Freeform 10"/>
            <p:cNvSpPr>
              <a:spLocks/>
            </p:cNvSpPr>
            <p:nvPr/>
          </p:nvSpPr>
          <p:spPr bwMode="auto">
            <a:xfrm>
              <a:off x="766763" y="9826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3" name="Freeform 11"/>
            <p:cNvSpPr>
              <a:spLocks/>
            </p:cNvSpPr>
            <p:nvPr/>
          </p:nvSpPr>
          <p:spPr bwMode="auto">
            <a:xfrm>
              <a:off x="766763" y="100171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4" name="Freeform 12"/>
            <p:cNvSpPr>
              <a:spLocks/>
            </p:cNvSpPr>
            <p:nvPr/>
          </p:nvSpPr>
          <p:spPr bwMode="auto">
            <a:xfrm>
              <a:off x="766763" y="1020763"/>
              <a:ext cx="166688" cy="36513"/>
            </a:xfrm>
            <a:custGeom>
              <a:avLst/>
              <a:gdLst>
                <a:gd name="T0" fmla="*/ 2147483647 w 105"/>
                <a:gd name="T1" fmla="*/ 2147483647 h 23"/>
                <a:gd name="T2" fmla="*/ 0 w 105"/>
                <a:gd name="T3" fmla="*/ 2147483647 h 23"/>
                <a:gd name="T4" fmla="*/ 0 w 105"/>
                <a:gd name="T5" fmla="*/ 0 h 23"/>
                <a:gd name="T6" fmla="*/ 2147483647 w 105"/>
                <a:gd name="T7" fmla="*/ 2147483647 h 23"/>
                <a:gd name="T8" fmla="*/ 2147483647 w 10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3"/>
                <a:gd name="T17" fmla="*/ 105 w 10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3">
                  <a:moveTo>
                    <a:pt x="105" y="23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5" y="18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5" name="Freeform 13"/>
            <p:cNvSpPr>
              <a:spLocks/>
            </p:cNvSpPr>
            <p:nvPr/>
          </p:nvSpPr>
          <p:spPr bwMode="auto">
            <a:xfrm>
              <a:off x="766763" y="10414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6" name="Freeform 14"/>
            <p:cNvSpPr>
              <a:spLocks/>
            </p:cNvSpPr>
            <p:nvPr/>
          </p:nvSpPr>
          <p:spPr bwMode="auto">
            <a:xfrm>
              <a:off x="766763" y="10604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7" name="Freeform 15"/>
            <p:cNvSpPr>
              <a:spLocks/>
            </p:cNvSpPr>
            <p:nvPr/>
          </p:nvSpPr>
          <p:spPr bwMode="auto">
            <a:xfrm>
              <a:off x="766763" y="107950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8" name="Freeform 16"/>
            <p:cNvSpPr>
              <a:spLocks/>
            </p:cNvSpPr>
            <p:nvPr/>
          </p:nvSpPr>
          <p:spPr bwMode="auto">
            <a:xfrm>
              <a:off x="766763" y="1098551"/>
              <a:ext cx="166688" cy="34925"/>
            </a:xfrm>
            <a:custGeom>
              <a:avLst/>
              <a:gdLst>
                <a:gd name="T0" fmla="*/ 2147483647 w 105"/>
                <a:gd name="T1" fmla="*/ 2147483647 h 22"/>
                <a:gd name="T2" fmla="*/ 0 w 105"/>
                <a:gd name="T3" fmla="*/ 2147483647 h 22"/>
                <a:gd name="T4" fmla="*/ 0 w 105"/>
                <a:gd name="T5" fmla="*/ 0 h 22"/>
                <a:gd name="T6" fmla="*/ 2147483647 w 105"/>
                <a:gd name="T7" fmla="*/ 2147483647 h 22"/>
                <a:gd name="T8" fmla="*/ 2147483647 w 10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22"/>
                <a:gd name="T17" fmla="*/ 105 w 10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22">
                  <a:moveTo>
                    <a:pt x="105" y="2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05" y="17"/>
                  </a:lnTo>
                  <a:lnTo>
                    <a:pt x="10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59" name="Freeform 17"/>
            <p:cNvSpPr>
              <a:spLocks/>
            </p:cNvSpPr>
            <p:nvPr/>
          </p:nvSpPr>
          <p:spPr bwMode="auto">
            <a:xfrm>
              <a:off x="698501" y="407988"/>
              <a:ext cx="468313" cy="204788"/>
            </a:xfrm>
            <a:custGeom>
              <a:avLst/>
              <a:gdLst>
                <a:gd name="T0" fmla="*/ 2147483647 w 295"/>
                <a:gd name="T1" fmla="*/ 2147483647 h 129"/>
                <a:gd name="T2" fmla="*/ 0 w 295"/>
                <a:gd name="T3" fmla="*/ 2147483647 h 129"/>
                <a:gd name="T4" fmla="*/ 2147483647 w 295"/>
                <a:gd name="T5" fmla="*/ 0 h 129"/>
                <a:gd name="T6" fmla="*/ 2147483647 w 295"/>
                <a:gd name="T7" fmla="*/ 2147483647 h 129"/>
                <a:gd name="T8" fmla="*/ 2147483647 w 295"/>
                <a:gd name="T9" fmla="*/ 2147483647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5"/>
                <a:gd name="T16" fmla="*/ 0 h 129"/>
                <a:gd name="T17" fmla="*/ 295 w 295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5" h="129">
                  <a:moveTo>
                    <a:pt x="150" y="129"/>
                  </a:moveTo>
                  <a:lnTo>
                    <a:pt x="0" y="103"/>
                  </a:lnTo>
                  <a:lnTo>
                    <a:pt x="148" y="0"/>
                  </a:lnTo>
                  <a:lnTo>
                    <a:pt x="295" y="15"/>
                  </a:lnTo>
                  <a:lnTo>
                    <a:pt x="150" y="12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60" name="Freeform 18"/>
            <p:cNvSpPr>
              <a:spLocks/>
            </p:cNvSpPr>
            <p:nvPr/>
          </p:nvSpPr>
          <p:spPr bwMode="auto">
            <a:xfrm>
              <a:off x="944563" y="439738"/>
              <a:ext cx="233363" cy="722313"/>
            </a:xfrm>
            <a:custGeom>
              <a:avLst/>
              <a:gdLst>
                <a:gd name="T0" fmla="*/ 2147483647 w 147"/>
                <a:gd name="T1" fmla="*/ 2147483647 h 455"/>
                <a:gd name="T2" fmla="*/ 0 w 147"/>
                <a:gd name="T3" fmla="*/ 2147483647 h 455"/>
                <a:gd name="T4" fmla="*/ 0 w 147"/>
                <a:gd name="T5" fmla="*/ 2147483647 h 455"/>
                <a:gd name="T6" fmla="*/ 2147483647 w 147"/>
                <a:gd name="T7" fmla="*/ 0 h 455"/>
                <a:gd name="T8" fmla="*/ 2147483647 w 147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455"/>
                <a:gd name="T17" fmla="*/ 147 w 1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455">
                  <a:moveTo>
                    <a:pt x="147" y="318"/>
                  </a:moveTo>
                  <a:lnTo>
                    <a:pt x="0" y="455"/>
                  </a:lnTo>
                  <a:lnTo>
                    <a:pt x="0" y="114"/>
                  </a:lnTo>
                  <a:lnTo>
                    <a:pt x="147" y="0"/>
                  </a:lnTo>
                  <a:lnTo>
                    <a:pt x="147" y="318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  <p:sp>
          <p:nvSpPr>
            <p:cNvPr id="161" name="Freeform 19"/>
            <p:cNvSpPr>
              <a:spLocks/>
            </p:cNvSpPr>
            <p:nvPr/>
          </p:nvSpPr>
          <p:spPr bwMode="auto">
            <a:xfrm>
              <a:off x="722313" y="660401"/>
              <a:ext cx="180975" cy="42863"/>
            </a:xfrm>
            <a:custGeom>
              <a:avLst/>
              <a:gdLst>
                <a:gd name="T0" fmla="*/ 2147483647 w 66"/>
                <a:gd name="T1" fmla="*/ 2147483647 h 16"/>
                <a:gd name="T2" fmla="*/ 2147483647 w 66"/>
                <a:gd name="T3" fmla="*/ 2147483647 h 16"/>
                <a:gd name="T4" fmla="*/ 2147483647 w 66"/>
                <a:gd name="T5" fmla="*/ 2147483647 h 16"/>
                <a:gd name="T6" fmla="*/ 0 w 66"/>
                <a:gd name="T7" fmla="*/ 2147483647 h 16"/>
                <a:gd name="T8" fmla="*/ 0 w 66"/>
                <a:gd name="T9" fmla="*/ 2147483647 h 16"/>
                <a:gd name="T10" fmla="*/ 2147483647 w 66"/>
                <a:gd name="T11" fmla="*/ 0 h 16"/>
                <a:gd name="T12" fmla="*/ 2147483647 w 66"/>
                <a:gd name="T13" fmla="*/ 2147483647 h 16"/>
                <a:gd name="T14" fmla="*/ 2147483647 w 66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16"/>
                <a:gd name="T26" fmla="*/ 66 w 66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16">
                  <a:moveTo>
                    <a:pt x="66" y="14"/>
                  </a:moveTo>
                  <a:cubicBezTo>
                    <a:pt x="66" y="15"/>
                    <a:pt x="65" y="16"/>
                    <a:pt x="64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1"/>
                    <a:pt x="66" y="12"/>
                    <a:pt x="6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333"/>
            </a:p>
          </p:txBody>
        </p:sp>
      </p:grpSp>
      <p:sp>
        <p:nvSpPr>
          <p:cNvPr id="113" name="矩形 76"/>
          <p:cNvSpPr/>
          <p:nvPr/>
        </p:nvSpPr>
        <p:spPr>
          <a:xfrm>
            <a:off x="5022039" y="3793005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NSSF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Rectangle 244"/>
          <p:cNvSpPr/>
          <p:nvPr/>
        </p:nvSpPr>
        <p:spPr bwMode="auto">
          <a:xfrm>
            <a:off x="3016155" y="1498260"/>
            <a:ext cx="7124081" cy="56176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4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OAM</a:t>
            </a:r>
            <a:endParaRPr lang="en-US" sz="14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76"/>
          <p:cNvSpPr/>
          <p:nvPr/>
        </p:nvSpPr>
        <p:spPr>
          <a:xfrm>
            <a:off x="5934339" y="3793950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2" name="Straight Connector 288"/>
          <p:cNvCxnSpPr/>
          <p:nvPr/>
        </p:nvCxnSpPr>
        <p:spPr bwMode="auto">
          <a:xfrm>
            <a:off x="10214235" y="1095328"/>
            <a:ext cx="32237" cy="5205884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Straight Connector 289"/>
          <p:cNvCxnSpPr/>
          <p:nvPr/>
        </p:nvCxnSpPr>
        <p:spPr bwMode="auto">
          <a:xfrm flipH="1">
            <a:off x="2948322" y="1015400"/>
            <a:ext cx="10434" cy="5258516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5" name="任意多边形 174"/>
          <p:cNvSpPr/>
          <p:nvPr/>
        </p:nvSpPr>
        <p:spPr bwMode="auto">
          <a:xfrm>
            <a:off x="1569804" y="4162575"/>
            <a:ext cx="3977573" cy="672340"/>
          </a:xfrm>
          <a:custGeom>
            <a:avLst/>
            <a:gdLst>
              <a:gd name="connsiteX0" fmla="*/ 3867150 w 3977781"/>
              <a:gd name="connsiteY0" fmla="*/ 0 h 1333500"/>
              <a:gd name="connsiteX1" fmla="*/ 3933825 w 3977781"/>
              <a:gd name="connsiteY1" fmla="*/ 1181100 h 1333500"/>
              <a:gd name="connsiteX2" fmla="*/ 3286125 w 3977781"/>
              <a:gd name="connsiteY2" fmla="*/ 1238250 h 1333500"/>
              <a:gd name="connsiteX3" fmla="*/ 0 w 3977781"/>
              <a:gd name="connsiteY3" fmla="*/ 133350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7781" h="1333500">
                <a:moveTo>
                  <a:pt x="3867150" y="0"/>
                </a:moveTo>
                <a:cubicBezTo>
                  <a:pt x="3948906" y="487362"/>
                  <a:pt x="4030662" y="974725"/>
                  <a:pt x="3933825" y="1181100"/>
                </a:cubicBezTo>
                <a:cubicBezTo>
                  <a:pt x="3836988" y="1387475"/>
                  <a:pt x="3286125" y="1238250"/>
                  <a:pt x="3286125" y="1238250"/>
                </a:cubicBezTo>
                <a:lnTo>
                  <a:pt x="0" y="1333500"/>
                </a:ln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矩形 76"/>
          <p:cNvSpPr/>
          <p:nvPr/>
        </p:nvSpPr>
        <p:spPr>
          <a:xfrm>
            <a:off x="7382348" y="5642405"/>
            <a:ext cx="748493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SMF/</a:t>
            </a:r>
          </a:p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矩形 76"/>
          <p:cNvSpPr/>
          <p:nvPr/>
        </p:nvSpPr>
        <p:spPr>
          <a:xfrm>
            <a:off x="7498662" y="3788383"/>
            <a:ext cx="864978" cy="3674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SMF/</a:t>
            </a:r>
          </a:p>
          <a:p>
            <a:pPr algn="ctr"/>
            <a:r>
              <a:rPr lang="en-US" altLang="zh-CN" sz="1067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1067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任意多边形 169"/>
          <p:cNvSpPr/>
          <p:nvPr/>
        </p:nvSpPr>
        <p:spPr bwMode="auto">
          <a:xfrm>
            <a:off x="1575303" y="4121038"/>
            <a:ext cx="8962931" cy="869160"/>
          </a:xfrm>
          <a:custGeom>
            <a:avLst/>
            <a:gdLst>
              <a:gd name="connsiteX0" fmla="*/ 8962931 w 8962931"/>
              <a:gd name="connsiteY0" fmla="*/ 294764 h 964720"/>
              <a:gd name="connsiteX1" fmla="*/ 6790099 w 8962931"/>
              <a:gd name="connsiteY1" fmla="*/ 50320 h 964720"/>
              <a:gd name="connsiteX2" fmla="*/ 5694630 w 8962931"/>
              <a:gd name="connsiteY2" fmla="*/ 68427 h 964720"/>
              <a:gd name="connsiteX3" fmla="*/ 4309449 w 8962931"/>
              <a:gd name="connsiteY3" fmla="*/ 756491 h 964720"/>
              <a:gd name="connsiteX4" fmla="*/ 0 w 8962931"/>
              <a:gd name="connsiteY4" fmla="*/ 964720 h 96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2931" h="964720">
                <a:moveTo>
                  <a:pt x="8962931" y="294764"/>
                </a:moveTo>
                <a:cubicBezTo>
                  <a:pt x="8148873" y="191403"/>
                  <a:pt x="7334816" y="88043"/>
                  <a:pt x="6790099" y="50320"/>
                </a:cubicBezTo>
                <a:cubicBezTo>
                  <a:pt x="6245382" y="12597"/>
                  <a:pt x="6108072" y="-49268"/>
                  <a:pt x="5694630" y="68427"/>
                </a:cubicBezTo>
                <a:cubicBezTo>
                  <a:pt x="5281188" y="186122"/>
                  <a:pt x="5258554" y="607109"/>
                  <a:pt x="4309449" y="756491"/>
                </a:cubicBezTo>
                <a:cubicBezTo>
                  <a:pt x="3360344" y="905873"/>
                  <a:pt x="695608" y="926997"/>
                  <a:pt x="0" y="964720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1" name="任意多边形 170"/>
          <p:cNvSpPr/>
          <p:nvPr/>
        </p:nvSpPr>
        <p:spPr bwMode="auto">
          <a:xfrm>
            <a:off x="1539089" y="4911637"/>
            <a:ext cx="9107786" cy="1167476"/>
          </a:xfrm>
          <a:custGeom>
            <a:avLst/>
            <a:gdLst>
              <a:gd name="connsiteX0" fmla="*/ 9107786 w 9107786"/>
              <a:gd name="connsiteY0" fmla="*/ 913459 h 1209697"/>
              <a:gd name="connsiteX1" fmla="*/ 6319319 w 9107786"/>
              <a:gd name="connsiteY1" fmla="*/ 1157903 h 1209697"/>
              <a:gd name="connsiteX2" fmla="*/ 4572000 w 9107786"/>
              <a:gd name="connsiteY2" fmla="*/ 26219 h 1209697"/>
              <a:gd name="connsiteX3" fmla="*/ 0 w 9107786"/>
              <a:gd name="connsiteY3" fmla="*/ 361198 h 120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7786" h="1209697">
                <a:moveTo>
                  <a:pt x="9107786" y="913459"/>
                </a:moveTo>
                <a:cubicBezTo>
                  <a:pt x="8091534" y="1109617"/>
                  <a:pt x="7075283" y="1305776"/>
                  <a:pt x="6319319" y="1157903"/>
                </a:cubicBezTo>
                <a:cubicBezTo>
                  <a:pt x="5563355" y="1010030"/>
                  <a:pt x="5625220" y="159003"/>
                  <a:pt x="4572000" y="26219"/>
                </a:cubicBezTo>
                <a:cubicBezTo>
                  <a:pt x="3518780" y="-106565"/>
                  <a:pt x="730313" y="305368"/>
                  <a:pt x="0" y="361198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charset="0"/>
            </a:endParaRPr>
          </a:p>
        </p:txBody>
      </p:sp>
      <p:sp>
        <p:nvSpPr>
          <p:cNvPr id="163" name="矩形 76"/>
          <p:cNvSpPr/>
          <p:nvPr/>
        </p:nvSpPr>
        <p:spPr>
          <a:xfrm>
            <a:off x="8176537" y="5605965"/>
            <a:ext cx="1490269" cy="319830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slice B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 flipH="1">
            <a:off x="5090615" y="3193579"/>
            <a:ext cx="277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Support the network slice SLA fulfillment from Core network</a:t>
            </a:r>
            <a:endParaRPr lang="zh-CN" altLang="en-US" sz="1400" b="1" dirty="0"/>
          </a:p>
        </p:txBody>
      </p:sp>
      <p:sp>
        <p:nvSpPr>
          <p:cNvPr id="101" name="矩形 76"/>
          <p:cNvSpPr/>
          <p:nvPr/>
        </p:nvSpPr>
        <p:spPr>
          <a:xfrm>
            <a:off x="8328937" y="3410950"/>
            <a:ext cx="1490269" cy="319830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slice A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 flipH="1">
            <a:off x="3086673" y="3127614"/>
            <a:ext cx="1758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Support the network slice SLA fulfillment from RAN network</a:t>
            </a:r>
            <a:endParaRPr lang="zh-CN" altLang="en-US" sz="1400" b="1" dirty="0"/>
          </a:p>
        </p:txBody>
      </p:sp>
      <p:sp>
        <p:nvSpPr>
          <p:cNvPr id="93" name="Title 24"/>
          <p:cNvSpPr>
            <a:spLocks noGrp="1"/>
          </p:cNvSpPr>
          <p:nvPr>
            <p:ph type="title"/>
          </p:nvPr>
        </p:nvSpPr>
        <p:spPr>
          <a:xfrm>
            <a:off x="501698" y="121226"/>
            <a:ext cx="11295348" cy="6859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US" altLang="zh-CN" sz="25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Example of interaction between AN, CN and management domains</a:t>
            </a:r>
            <a:endParaRPr lang="en-US" altLang="zh-CN" sz="2500" b="1" dirty="0">
              <a:solidFill>
                <a:srgbClr val="C00000"/>
              </a:solidFill>
              <a:ea typeface="黑体" panose="02010609060101010101" pitchFamily="49" charset="-122"/>
            </a:endParaRPr>
          </a:p>
        </p:txBody>
      </p:sp>
      <p:cxnSp>
        <p:nvCxnSpPr>
          <p:cNvPr id="94" name="直接箭头连接符 93"/>
          <p:cNvCxnSpPr/>
          <p:nvPr/>
        </p:nvCxnSpPr>
        <p:spPr bwMode="auto">
          <a:xfrm flipV="1">
            <a:off x="8955206" y="2086213"/>
            <a:ext cx="0" cy="614148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5" name="矩形 94"/>
          <p:cNvSpPr/>
          <p:nvPr/>
        </p:nvSpPr>
        <p:spPr>
          <a:xfrm>
            <a:off x="9192136" y="1777627"/>
            <a:ext cx="2999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Core may provide </a:t>
            </a:r>
            <a:r>
              <a:rPr lang="fr-FR" altLang="zh-CN" sz="1400" dirty="0" smtClean="0">
                <a:solidFill>
                  <a:srgbClr val="0000FF"/>
                </a:solidFill>
              </a:rPr>
              <a:t>UE Service Experience distribution information </a:t>
            </a:r>
            <a:r>
              <a:rPr lang="en-US" sz="1400" dirty="0" smtClean="0">
                <a:solidFill>
                  <a:srgbClr val="0000FF"/>
                </a:solidFill>
              </a:rPr>
              <a:t>to OAM for management adjustment</a:t>
            </a:r>
          </a:p>
        </p:txBody>
      </p:sp>
      <p:cxnSp>
        <p:nvCxnSpPr>
          <p:cNvPr id="96" name="直接箭头连接符 95"/>
          <p:cNvCxnSpPr/>
          <p:nvPr/>
        </p:nvCxnSpPr>
        <p:spPr bwMode="auto">
          <a:xfrm flipH="1">
            <a:off x="8720730" y="2075987"/>
            <a:ext cx="8976" cy="651670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rgbClr val="92D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7" name="矩形 96"/>
          <p:cNvSpPr/>
          <p:nvPr/>
        </p:nvSpPr>
        <p:spPr>
          <a:xfrm>
            <a:off x="3650967" y="2034684"/>
            <a:ext cx="23434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/>
            <a:r>
              <a:rPr lang="en-US" altLang="zh-CN" sz="1100" dirty="0" smtClean="0">
                <a:solidFill>
                  <a:srgbClr val="72AF2F"/>
                </a:solidFill>
              </a:rPr>
              <a:t>OAM may provides necessary information and management control</a:t>
            </a:r>
            <a:r>
              <a:rPr lang="zh-CN" altLang="en-US" sz="1100" dirty="0" smtClean="0">
                <a:solidFill>
                  <a:srgbClr val="72AF2F"/>
                </a:solidFill>
              </a:rPr>
              <a:t> </a:t>
            </a:r>
            <a:r>
              <a:rPr lang="en-US" altLang="zh-CN" sz="1100" dirty="0" smtClean="0">
                <a:solidFill>
                  <a:srgbClr val="72AF2F"/>
                </a:solidFill>
              </a:rPr>
              <a:t>to RAN support of SLA fulfillment</a:t>
            </a:r>
            <a:endParaRPr lang="zh-CN" altLang="en-US" sz="1100" dirty="0">
              <a:solidFill>
                <a:srgbClr val="72AF2F"/>
              </a:solidFill>
            </a:endParaRPr>
          </a:p>
        </p:txBody>
      </p:sp>
      <p:cxnSp>
        <p:nvCxnSpPr>
          <p:cNvPr id="98" name="直接箭头连接符 97"/>
          <p:cNvCxnSpPr/>
          <p:nvPr/>
        </p:nvCxnSpPr>
        <p:spPr bwMode="auto">
          <a:xfrm flipH="1">
            <a:off x="3504821" y="2053809"/>
            <a:ext cx="8976" cy="651670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rgbClr val="92D05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9" name="直接箭头连接符 98"/>
          <p:cNvCxnSpPr/>
          <p:nvPr/>
        </p:nvCxnSpPr>
        <p:spPr bwMode="auto">
          <a:xfrm flipV="1">
            <a:off x="3318680" y="2063089"/>
            <a:ext cx="0" cy="614148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3" name="矩形 102"/>
          <p:cNvSpPr/>
          <p:nvPr/>
        </p:nvSpPr>
        <p:spPr>
          <a:xfrm>
            <a:off x="1160064" y="1844923"/>
            <a:ext cx="17878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RAN may provide information to OAM for management adjustment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537277" y="1637731"/>
            <a:ext cx="583814" cy="307777"/>
          </a:xfrm>
          <a:prstGeom prst="rect">
            <a:avLst/>
          </a:prstGeom>
          <a:solidFill>
            <a:srgbClr val="7FD7F7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MDA</a:t>
            </a:r>
            <a:endParaRPr lang="zh-CN" altLang="en-US" sz="1400" dirty="0"/>
          </a:p>
        </p:txBody>
      </p:sp>
      <p:sp>
        <p:nvSpPr>
          <p:cNvPr id="108" name="矩形 107"/>
          <p:cNvSpPr/>
          <p:nvPr/>
        </p:nvSpPr>
        <p:spPr>
          <a:xfrm>
            <a:off x="6241767" y="2047384"/>
            <a:ext cx="23434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/>
            <a:r>
              <a:rPr lang="en-US" altLang="zh-CN" sz="1100" dirty="0" smtClean="0">
                <a:solidFill>
                  <a:srgbClr val="72AF2F"/>
                </a:solidFill>
              </a:rPr>
              <a:t>OAM may provides necessary information and management control</a:t>
            </a:r>
            <a:r>
              <a:rPr lang="zh-CN" altLang="en-US" sz="1100" dirty="0" smtClean="0">
                <a:solidFill>
                  <a:srgbClr val="72AF2F"/>
                </a:solidFill>
              </a:rPr>
              <a:t> </a:t>
            </a:r>
            <a:r>
              <a:rPr lang="en-US" altLang="zh-CN" sz="1100" dirty="0" smtClean="0">
                <a:solidFill>
                  <a:srgbClr val="72AF2F"/>
                </a:solidFill>
              </a:rPr>
              <a:t>to RAN support of SLA fulfillment</a:t>
            </a:r>
            <a:endParaRPr lang="zh-CN" altLang="en-US" sz="1100" dirty="0">
              <a:solidFill>
                <a:srgbClr val="72AF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65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rc 147"/>
          <p:cNvSpPr/>
          <p:nvPr/>
        </p:nvSpPr>
        <p:spPr>
          <a:xfrm flipH="1" flipV="1">
            <a:off x="6648962" y="4573833"/>
            <a:ext cx="1417093" cy="1448936"/>
          </a:xfrm>
          <a:prstGeom prst="arc">
            <a:avLst>
              <a:gd name="adj1" fmla="val 5876018"/>
              <a:gd name="adj2" fmla="val 4197570"/>
            </a:avLst>
          </a:prstGeom>
          <a:ln w="381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24"/>
          <p:cNvSpPr>
            <a:spLocks noGrp="1"/>
          </p:cNvSpPr>
          <p:nvPr>
            <p:ph type="title"/>
          </p:nvPr>
        </p:nvSpPr>
        <p:spPr>
          <a:xfrm>
            <a:off x="542642" y="66632"/>
            <a:ext cx="10211795" cy="6859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US" altLang="zh-CN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Control loops &amp; interactions among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SA2, SA5, RAN3 WG domains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49800" y="3131421"/>
            <a:ext cx="168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/>
              <a:t>SA5 </a:t>
            </a:r>
          </a:p>
          <a:p>
            <a:pPr algn="ctr"/>
            <a:r>
              <a:rPr lang="en-US" altLang="zh-CN" sz="1600" dirty="0" smtClean="0"/>
              <a:t>centralized </a:t>
            </a:r>
          </a:p>
          <a:p>
            <a:pPr algn="ctr"/>
            <a:r>
              <a:rPr lang="en-US" altLang="zh-CN" sz="1600" dirty="0" smtClean="0"/>
              <a:t>Analytics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2100" y="4759674"/>
            <a:ext cx="14732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SA2 </a:t>
            </a:r>
          </a:p>
          <a:p>
            <a:pPr algn="ctr"/>
            <a:r>
              <a:rPr lang="en-US" altLang="zh-CN" sz="1400" dirty="0" smtClean="0"/>
              <a:t>Distributed</a:t>
            </a:r>
          </a:p>
          <a:p>
            <a:pPr algn="ctr"/>
            <a:r>
              <a:rPr lang="en-US" altLang="zh-CN" sz="1400" dirty="0" smtClean="0"/>
              <a:t> analytics</a:t>
            </a:r>
            <a:endParaRPr lang="zh-CN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692900" y="4859575"/>
            <a:ext cx="15013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RAN3 </a:t>
            </a:r>
          </a:p>
          <a:p>
            <a:pPr algn="ctr"/>
            <a:r>
              <a:rPr lang="en-US" altLang="zh-CN" sz="1400" dirty="0" smtClean="0"/>
              <a:t>Distributed</a:t>
            </a:r>
          </a:p>
          <a:p>
            <a:pPr algn="ctr"/>
            <a:r>
              <a:rPr lang="en-US" altLang="zh-CN" sz="1400" dirty="0" smtClean="0"/>
              <a:t> analytics</a:t>
            </a:r>
            <a:endParaRPr lang="zh-CN" altLang="en-US" sz="1400" dirty="0"/>
          </a:p>
        </p:txBody>
      </p:sp>
      <p:sp>
        <p:nvSpPr>
          <p:cNvPr id="19" name="Arc 147"/>
          <p:cNvSpPr/>
          <p:nvPr/>
        </p:nvSpPr>
        <p:spPr>
          <a:xfrm flipH="1" flipV="1">
            <a:off x="3867235" y="2265545"/>
            <a:ext cx="3302760" cy="2893326"/>
          </a:xfrm>
          <a:prstGeom prst="arc">
            <a:avLst>
              <a:gd name="adj1" fmla="val 5876018"/>
              <a:gd name="adj2" fmla="val 4383294"/>
            </a:avLst>
          </a:prstGeom>
          <a:ln w="76200">
            <a:solidFill>
              <a:srgbClr val="72AF2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矩形 19"/>
          <p:cNvSpPr/>
          <p:nvPr/>
        </p:nvSpPr>
        <p:spPr>
          <a:xfrm>
            <a:off x="473122" y="799640"/>
            <a:ext cx="1169158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200" b="1" kern="0" dirty="0" smtClean="0">
                <a:latin typeface="Calibri"/>
                <a:cs typeface="+mj-cs"/>
              </a:rPr>
              <a:t>Potential way forward is to continue the successful collaboration between SA5 and RAN3 on SON topics (as defined in TS 32.500) since Rel-8 and extend it to the 5GC by including close collaboration with SA2.</a:t>
            </a:r>
            <a:endParaRPr lang="zh-CN" altLang="en-US" dirty="0"/>
          </a:p>
        </p:txBody>
      </p:sp>
      <p:sp>
        <p:nvSpPr>
          <p:cNvPr id="21" name="Arc 147"/>
          <p:cNvSpPr/>
          <p:nvPr/>
        </p:nvSpPr>
        <p:spPr>
          <a:xfrm flipH="1" flipV="1">
            <a:off x="2865468" y="4435540"/>
            <a:ext cx="1417093" cy="1448936"/>
          </a:xfrm>
          <a:prstGeom prst="arc">
            <a:avLst>
              <a:gd name="adj1" fmla="val 5876018"/>
              <a:gd name="adj2" fmla="val 4197570"/>
            </a:avLst>
          </a:prstGeom>
          <a:ln w="38100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左右箭头 12"/>
          <p:cNvSpPr/>
          <p:nvPr/>
        </p:nvSpPr>
        <p:spPr bwMode="auto">
          <a:xfrm rot="13507238">
            <a:off x="6352731" y="4642431"/>
            <a:ext cx="734671" cy="253418"/>
          </a:xfrm>
          <a:prstGeom prst="leftRightArrow">
            <a:avLst/>
          </a:prstGeom>
          <a:solidFill>
            <a:srgbClr val="7FD7F7"/>
          </a:solidFill>
          <a:ln w="44450" cap="flat" cmpd="sng" algn="ctr">
            <a:noFill/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左右箭头 11"/>
          <p:cNvSpPr/>
          <p:nvPr/>
        </p:nvSpPr>
        <p:spPr bwMode="auto">
          <a:xfrm rot="18984156">
            <a:off x="3862416" y="4535387"/>
            <a:ext cx="670089" cy="253418"/>
          </a:xfrm>
          <a:prstGeom prst="leftRightArrow">
            <a:avLst/>
          </a:prstGeom>
          <a:solidFill>
            <a:srgbClr val="7FD7F7"/>
          </a:solidFill>
          <a:ln w="44450" cap="flat" cmpd="sng" algn="ctr">
            <a:noFill/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86355" y="2552149"/>
            <a:ext cx="1176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2AF2F"/>
                </a:solidFill>
              </a:rPr>
              <a:t>Collection</a:t>
            </a:r>
            <a:endParaRPr lang="zh-CN" altLang="en-US" sz="1600" b="1" dirty="0">
              <a:solidFill>
                <a:srgbClr val="72AF2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35040" y="3455176"/>
            <a:ext cx="1027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2AF2F"/>
                </a:solidFill>
              </a:rPr>
              <a:t>Analysis</a:t>
            </a:r>
            <a:endParaRPr lang="zh-CN" altLang="en-US" sz="1600" b="1" dirty="0">
              <a:solidFill>
                <a:srgbClr val="72AF2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45495" y="4385497"/>
            <a:ext cx="10390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2AF2F"/>
                </a:solidFill>
              </a:rPr>
              <a:t>Decision</a:t>
            </a:r>
            <a:endParaRPr lang="zh-CN" altLang="en-US" sz="1600" b="1" dirty="0">
              <a:solidFill>
                <a:srgbClr val="72AF2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51398" y="3468823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2AF2F"/>
                </a:solidFill>
              </a:rPr>
              <a:t>Execution</a:t>
            </a:r>
            <a:endParaRPr lang="zh-CN" altLang="en-US" sz="1600" b="1" dirty="0">
              <a:solidFill>
                <a:srgbClr val="72AF2F"/>
              </a:solidFill>
            </a:endParaRPr>
          </a:p>
        </p:txBody>
      </p:sp>
      <p:cxnSp>
        <p:nvCxnSpPr>
          <p:cNvPr id="31" name="形状 30"/>
          <p:cNvCxnSpPr>
            <a:stCxn id="25" idx="3"/>
            <a:endCxn id="26" idx="0"/>
          </p:cNvCxnSpPr>
          <p:nvPr/>
        </p:nvCxnSpPr>
        <p:spPr bwMode="auto">
          <a:xfrm>
            <a:off x="6163280" y="2721426"/>
            <a:ext cx="485683" cy="733750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rgbClr val="72AF2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" name="形状 32"/>
          <p:cNvCxnSpPr>
            <a:stCxn id="26" idx="2"/>
            <a:endCxn id="27" idx="3"/>
          </p:cNvCxnSpPr>
          <p:nvPr/>
        </p:nvCxnSpPr>
        <p:spPr bwMode="auto">
          <a:xfrm rot="5400000">
            <a:off x="5986241" y="3892052"/>
            <a:ext cx="761044" cy="564401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rgbClr val="72AF2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5" name="形状 34"/>
          <p:cNvCxnSpPr>
            <a:stCxn id="27" idx="1"/>
            <a:endCxn id="28" idx="2"/>
          </p:cNvCxnSpPr>
          <p:nvPr/>
        </p:nvCxnSpPr>
        <p:spPr bwMode="auto">
          <a:xfrm rot="10800000">
            <a:off x="4533449" y="3807378"/>
            <a:ext cx="512046" cy="747397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rgbClr val="72AF2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7" name="形状 36"/>
          <p:cNvCxnSpPr>
            <a:stCxn id="28" idx="0"/>
            <a:endCxn id="25" idx="1"/>
          </p:cNvCxnSpPr>
          <p:nvPr/>
        </p:nvCxnSpPr>
        <p:spPr bwMode="auto">
          <a:xfrm rot="5400000" flipH="1" flipV="1">
            <a:off x="4386204" y="2868672"/>
            <a:ext cx="747397" cy="452906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rgbClr val="72AF2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1961475" y="4020490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Signaling control loop</a:t>
            </a:r>
          </a:p>
          <a:p>
            <a:r>
              <a:rPr lang="en-US" altLang="zh-CN" sz="1200" b="1" dirty="0" smtClean="0"/>
              <a:t> (D-SON)</a:t>
            </a:r>
            <a:endParaRPr lang="zh-CN" altLang="en-US" sz="12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7363149" y="4080698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Signaling control loop</a:t>
            </a:r>
          </a:p>
          <a:p>
            <a:r>
              <a:rPr lang="en-US" altLang="zh-CN" sz="1200" b="1" dirty="0" smtClean="0"/>
              <a:t> (D-SON)</a:t>
            </a:r>
            <a:endParaRPr lang="zh-CN" altLang="en-US" sz="12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3655195" y="1900657"/>
            <a:ext cx="35381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/>
              <a:t>Management control loop (C-SON)</a:t>
            </a:r>
            <a:endParaRPr lang="zh-CN" altLang="en-US" sz="16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8851900" y="5308600"/>
            <a:ext cx="2207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C-SON: Centralized SON</a:t>
            </a:r>
          </a:p>
          <a:p>
            <a:r>
              <a:rPr lang="en-US" altLang="zh-CN" sz="1400" dirty="0" smtClean="0"/>
              <a:t>D-SON: Distributed SON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0456" y="68459"/>
            <a:ext cx="10549344" cy="4826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altLang="zh-CN" b="1" dirty="0" smtClean="0">
                <a:solidFill>
                  <a:srgbClr val="C00000"/>
                </a:solidFill>
              </a:rPr>
              <a:t>Way Forward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559" y="862868"/>
            <a:ext cx="1145053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Coordination between SA5, SA2  and RAN3 </a:t>
            </a:r>
            <a:r>
              <a:rPr lang="en-US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to </a:t>
            </a:r>
            <a:r>
              <a:rPr lang="en-US" altLang="zh-CN" sz="2000" b="1" dirty="0">
                <a:solidFill>
                  <a:srgbClr val="002060"/>
                </a:solidFill>
                <a:latin typeface="+mn-lt"/>
                <a:cs typeface="+mn-cs"/>
              </a:rPr>
              <a:t>ensure that </a:t>
            </a:r>
            <a:r>
              <a:rPr lang="en-US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network slice </a:t>
            </a:r>
            <a:r>
              <a:rPr lang="en-US" altLang="zh-CN" sz="2000" b="1" dirty="0">
                <a:solidFill>
                  <a:srgbClr val="002060"/>
                </a:solidFill>
                <a:latin typeface="+mn-lt"/>
                <a:cs typeface="+mn-cs"/>
              </a:rPr>
              <a:t>SLA is guaranteed</a:t>
            </a:r>
            <a:r>
              <a:rPr lang="en-US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:</a:t>
            </a:r>
            <a:r>
              <a:rPr lang="en-GB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 </a:t>
            </a: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GB" altLang="zh-CN" sz="2000" dirty="0" smtClean="0">
                <a:solidFill>
                  <a:srgbClr val="002060"/>
                </a:solidFill>
                <a:latin typeface="Calibri"/>
              </a:rPr>
              <a:t>SA5 provides the SLA assurance from the management perspective.</a:t>
            </a:r>
            <a:endParaRPr lang="en-GB" altLang="zh-CN" sz="2000" dirty="0" smtClean="0">
              <a:solidFill>
                <a:srgbClr val="002060"/>
              </a:solidFill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GB" altLang="zh-CN" sz="2000" dirty="0" smtClean="0">
                <a:solidFill>
                  <a:srgbClr val="002060"/>
                </a:solidFill>
                <a:latin typeface="+mn-lt"/>
                <a:cs typeface="+mn-cs"/>
              </a:rPr>
              <a:t>SA2 and RAN3 contribute to the fulfilment of network slice SLA from the control plane and user plane perspective. </a:t>
            </a:r>
          </a:p>
          <a:p>
            <a:pPr marL="342900" lvl="0" indent="-342900">
              <a:spcBef>
                <a:spcPct val="20000"/>
              </a:spcBef>
              <a:buBlip>
                <a:blip r:embed="rId2"/>
              </a:buBlip>
            </a:pPr>
            <a:endParaRPr lang="en-GB" altLang="zh-CN" sz="2000" dirty="0" smtClean="0">
              <a:solidFill>
                <a:srgbClr val="002060"/>
              </a:solidFill>
              <a:latin typeface="+mn-lt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GB" altLang="zh-CN" sz="2000" b="1" dirty="0" smtClean="0">
                <a:solidFill>
                  <a:srgbClr val="002060"/>
                </a:solidFill>
                <a:latin typeface="+mn-lt"/>
                <a:cs typeface="+mn-cs"/>
              </a:rPr>
              <a:t>Reply LS to SA2 and cc RAN3 for the coordination is needed. </a:t>
            </a:r>
          </a:p>
        </p:txBody>
      </p:sp>
    </p:spTree>
    <p:extLst>
      <p:ext uri="{BB962C8B-B14F-4D97-AF65-F5344CB8AC3E}">
        <p14:creationId xmlns:p14="http://schemas.microsoft.com/office/powerpoint/2010/main" xmlns="" val="16249714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6157" y="2540032"/>
            <a:ext cx="5075929" cy="5037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xmlns="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</TotalTime>
  <Words>399</Words>
  <Application>Microsoft Office PowerPoint</Application>
  <PresentationFormat>自定义</PresentationFormat>
  <Paragraphs>88</Paragraphs>
  <Slides>8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Office Theme</vt:lpstr>
      <vt:lpstr>nokia powerpoint template nokia pure v13</vt:lpstr>
      <vt:lpstr>think-cell Slide</vt:lpstr>
      <vt:lpstr>Visio</vt:lpstr>
      <vt:lpstr>Discussion about how SA5/SA2/RAN3  could work together to guarantee network slice SLA    China Mobile, Huawei, Nokia, NEC, Deutsche Telekom, Ericsson, Intel, ZTE </vt:lpstr>
      <vt:lpstr>Background</vt:lpstr>
      <vt:lpstr>Example SA5: MDAF-assisted network slice SLA assurance</vt:lpstr>
      <vt:lpstr>Example SA2/RAN3: control plane support to Network Slice SLA Fulfillment</vt:lpstr>
      <vt:lpstr>Example of interaction between AN, CN and management domains</vt:lpstr>
      <vt:lpstr>Control loops &amp; interactions among SA2, SA5, RAN3 WG domains</vt:lpstr>
      <vt:lpstr>Way Forward</vt:lpstr>
      <vt:lpstr>幻灯片 8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ZOu Lan update 1</cp:lastModifiedBy>
  <cp:revision>1993</cp:revision>
  <dcterms:created xsi:type="dcterms:W3CDTF">2008-08-30T09:32:10Z</dcterms:created>
  <dcterms:modified xsi:type="dcterms:W3CDTF">2018-10-12T07:05:50Z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(3)KeJuQv/fdcj84nzeX32P0V5bDiCG1oVHZK2skfLv5EMhRDfJTqXtd8nhHc2Zn85PYaHQnfBK
9EhIrAkERceL3fFY+cgDdhuUG6kRtUTNGO7IOXi1DcKe+1Dk+dlqhUo2fW6ZmaxVsGjdOE4t
OdXH4VDTp01TH5ZdWoyRMKC8/966QQ9Ju4VvXpon7NsMvg0NDHzFA3JXzW7Qr6e8+bltWaJh
VQPKRDdwHy2NBzuP+6</vt:lpwstr>
  </property>
  <property fmtid="{D5CDD505-2E9C-101B-9397-08002B2CF9AE}" pid="3" name="_2015_ms_pID_7253431">
    <vt:lpwstr>VzST3NWW8IbzG5/oiC9ORYpsv/9lIsX8oYGJrTQ7Ib9yUM3nES0xJk
/FYe+7MDxe/0gKjGo/Ixoxp8JWPgtsdrGdPz4Upen6IRmzVIkC/jIz58W5RrRpAv468P6Hp+
XHsosEoq6aZJKl8PdOFpc7Kj1MMO0aaCw6YMWOoph5ZdWKCeb01Sk6m/bNxFoCnPCbvXysxD
4m4kDplR9zYYfahJHg1wYG3YpErgjW+MqInn</vt:lpwstr>
  </property>
  <property fmtid="{D5CDD505-2E9C-101B-9397-08002B2CF9AE}" pid="4" name="_2015_ms_pID_7253432">
    <vt:lpwstr>kQ==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1539259830</vt:lpwstr>
  </property>
</Properties>
</file>