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6" d="100"/>
          <a:sy n="86" d="100"/>
        </p:scale>
        <p:origin x="73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24EB3-D627-4958-BC96-712810DBDA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5CD9AC-44B9-4C68-80C9-6DFD13C0DA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81F6E7-B561-4FBD-AF5D-1CC16335E6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69DDEE-D860-405C-B6D6-E442B448AD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0D1AFE-1780-441D-8303-E4C7095A1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11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FFE859-5EFC-4A7A-8184-B32B731278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1FC404-A4E5-4F9A-A43C-52F6BBBBC5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A6D209-FA3D-4EF9-8B02-4A76953F2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F51A6A-780B-4D17-BB64-0B9E2F8A8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AB000E-B2ED-4D80-99CF-4F83E09FF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308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38C73C3-F73A-4BDC-B40F-425EE903A0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0B406BC-D5FC-435B-840C-7517082A9B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3312CD-0442-4701-BB76-80B57BBE6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2AC844-9BE3-44F9-9BC4-B69546438E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407F4-66C5-481D-94C3-618BDE609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134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50E57A-02AD-4318-8C03-F61803105F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328184-0B6A-4375-8A44-C1F5DD651A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247708-0522-4F5F-A6F6-2DB620DF3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356A97-4919-4EB2-959F-08F2ABEBF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008510-F4ED-4EFF-93A6-10EC9E377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30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F43A0E-6E51-48FD-9BCF-7EE295D560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5C9B1F-65E5-4309-B35A-BFD9E622B7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5BAA49-95D5-48A5-B732-E830E48C82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0382E5-5D85-44E3-BD64-A3597929F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93EF3A-871B-43EC-B0C4-665EC47D5D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629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A63C7D-9ED7-41DB-972A-572BCD73F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4ED7B1-9174-49E0-B6C2-2022A7A953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3DDB7F-76AD-4B80-9749-D9324E7706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3F9C4E-F22F-483C-9543-7A464F70E5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66E993-24A7-4279-BAD8-7064A82A7D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3465D2-16A6-4D36-B4DC-65E6A5C5D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691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381FC4-3CD4-4B6C-9967-8897CB487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C71EEB-7DA7-4B4B-8F79-591CB25156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4A9308-AF0C-4DF9-9EF1-AF5901392F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A495BE-590B-425E-8854-1F62880178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6C35AE4-36F7-4664-8E3E-57191E666E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FC46F1B-FA9A-4009-9095-5526D69CF4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A963598-9601-4946-A4AB-B9DF6247D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D724E60-F931-4A8A-A72C-8C4162C3B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26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BD9AE6-575B-4D48-8763-8A5C9D8A70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7070A5-D37E-4D8C-AD89-498612677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CD3F217-E4D9-4364-A5C4-C72DB04C1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B7D7B5-7287-4B3E-8245-2D233E8923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4084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0A518F4-7195-4DA7-9149-6AD311E16C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438A03-B081-4775-B6DB-A42BA5586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E41764-DF38-4901-8442-8192D7189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646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60C92E-A97C-4DCB-A9EC-8CFA3CE87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3CC2F7-7842-4CF7-89EC-84DE7DE5D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1903C0-24F5-4E75-84DA-42843C3415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B546A1-A539-4391-BBCD-926AD0E3AD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0C00D2-C891-409C-BBB3-93A5AE162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66BD11-42D0-4931-9616-F9EAE759F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095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D58EE9-830D-463F-9862-EEB2FA51E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2DB185E-63AF-4998-8D02-88B9BAF50B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3CD1D3-3DDA-4CE6-822F-374F103D0E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231BCC-7CD7-421F-9FA6-BEA3C3E64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BEA370-007B-4994-9588-06AD04732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8E783D-0928-49CE-A10A-D2408DB07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181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02F9AE-0EA5-45CF-B12C-C1B4E9391D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798C82-3B0D-43F2-B7E4-E9431C5FFF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B0A706-00D6-4450-8DDB-BE5C468DF3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4B92BF-6552-4E16-9F45-4C30C31156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670F28-CE10-4411-BD08-55E4219462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08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07D755-3E5A-4101-9125-7476574A549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for NR RF requirement work continuation in Rel-16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C3FA0F-85DA-4DC6-827C-0E8A5096650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Nokia, Nokia Shanghai Bell</a:t>
            </a:r>
          </a:p>
        </p:txBody>
      </p:sp>
      <p:sp>
        <p:nvSpPr>
          <p:cNvPr id="4" name="Text Box 65">
            <a:extLst>
              <a:ext uri="{FF2B5EF4-FFF2-40B4-BE49-F238E27FC236}">
                <a16:creationId xmlns:a16="http://schemas.microsoft.com/office/drawing/2014/main" id="{7AB18C88-1427-42BC-BFF1-C4A65919EB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347" y="258763"/>
            <a:ext cx="11580399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 dirty="0">
                <a:latin typeface="Arial" charset="0"/>
                <a:cs typeface="Times New Roman" pitchFamily="18" charset="0"/>
              </a:rPr>
              <a:t>3GPP TSG RAN #83									RP-190741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sz="2000" b="1" dirty="0">
                <a:latin typeface="Arial" charset="0"/>
                <a:cs typeface="Times New Roman" pitchFamily="18" charset="0"/>
              </a:rPr>
              <a:t>Shenzhen</a:t>
            </a:r>
            <a:r>
              <a:rPr lang="en-GB" altLang="en-US" sz="2000" b="1" dirty="0">
                <a:latin typeface="Arial" charset="0"/>
                <a:cs typeface="Times New Roman" pitchFamily="18" charset="0"/>
              </a:rPr>
              <a:t>, CN, 18 – 21 March, 2019</a:t>
            </a:r>
          </a:p>
        </p:txBody>
      </p:sp>
    </p:spTree>
    <p:extLst>
      <p:ext uri="{BB962C8B-B14F-4D97-AF65-F5344CB8AC3E}">
        <p14:creationId xmlns:p14="http://schemas.microsoft.com/office/powerpoint/2010/main" val="5041966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9806A3-BFFA-4324-9F9F-C78377BBF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61349-8FAA-4636-AFE1-304732DC7E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1102164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/>
              <a:t>[1] R4-1902216, WF on UE RF spec scope in Rel-15, Qualcomm</a:t>
            </a:r>
          </a:p>
          <a:p>
            <a:pPr marL="0" indent="0">
              <a:buNone/>
            </a:pPr>
            <a:r>
              <a:rPr lang="en-US" sz="2000" dirty="0"/>
              <a:t>[2] RP‑190455, NR requirement work continuation in Rel-16    Nokia, Nokia Shanghai Bell </a:t>
            </a:r>
          </a:p>
          <a:p>
            <a:pPr marL="0" indent="0">
              <a:buNone/>
            </a:pPr>
            <a:r>
              <a:rPr lang="en-US" sz="2000" dirty="0"/>
              <a:t>[3] RP‑190253, New WID: Add support of NR DL 256QAM for FR2    China </a:t>
            </a:r>
            <a:r>
              <a:rPr lang="en-US" sz="2000" dirty="0" err="1"/>
              <a:t>Telecomunication</a:t>
            </a:r>
            <a:r>
              <a:rPr lang="en-US" sz="2000" dirty="0"/>
              <a:t> Corp </a:t>
            </a:r>
          </a:p>
          <a:p>
            <a:pPr marL="0" indent="0">
              <a:buNone/>
            </a:pPr>
            <a:r>
              <a:rPr lang="en-US" sz="2000" dirty="0"/>
              <a:t>[4] RP-190255, New WID: Generic requirements for NR FR1 UL intra-band contiguous CA in Rel-16 China </a:t>
            </a:r>
            <a:r>
              <a:rPr lang="en-US" sz="2000" dirty="0" err="1"/>
              <a:t>Telecomunication</a:t>
            </a:r>
            <a:r>
              <a:rPr lang="en-US" sz="2000" dirty="0"/>
              <a:t> Corp. </a:t>
            </a:r>
            <a:r>
              <a:rPr lang="en-GB" sz="2000" dirty="0"/>
              <a:t> </a:t>
            </a:r>
          </a:p>
          <a:p>
            <a:pPr marL="0" indent="0">
              <a:buNone/>
            </a:pPr>
            <a:r>
              <a:rPr lang="en-US" sz="2000" dirty="0"/>
              <a:t>[5] RP‑190386, New WI proposal: Intra-band non-contiguous CA requirements for FR1    Huawei, </a:t>
            </a:r>
            <a:r>
              <a:rPr lang="en-US" sz="2000" dirty="0" err="1"/>
              <a:t>HiSilicon</a:t>
            </a:r>
            <a:r>
              <a:rPr lang="en-US" sz="2000" dirty="0"/>
              <a:t> </a:t>
            </a:r>
          </a:p>
          <a:p>
            <a:pPr marL="0" indent="0">
              <a:buNone/>
            </a:pPr>
            <a:r>
              <a:rPr lang="en-US" sz="2000" dirty="0"/>
              <a:t>[6] RP‑190356,  New WID on Supplemental uplink usage of FR2 spectrum (SA and NSA) , Apple Inc.</a:t>
            </a:r>
          </a:p>
        </p:txBody>
      </p:sp>
    </p:spTree>
    <p:extLst>
      <p:ext uri="{BB962C8B-B14F-4D97-AF65-F5344CB8AC3E}">
        <p14:creationId xmlns:p14="http://schemas.microsoft.com/office/powerpoint/2010/main" val="37381979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939059-56F5-4463-9A73-B4A3922D8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501" y="146761"/>
            <a:ext cx="10753299" cy="794935"/>
          </a:xfrm>
        </p:spPr>
        <p:txBody>
          <a:bodyPr>
            <a:normAutofit/>
          </a:bodyPr>
          <a:lstStyle/>
          <a:p>
            <a:r>
              <a:rPr lang="en-US" sz="3200" dirty="0"/>
              <a:t>Objectives for Rel-16 RF requirement continuation work for FR1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EEC860-79A8-4CA7-A52C-4739C94A1A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5594"/>
            <a:ext cx="10515600" cy="4921369"/>
          </a:xfrm>
        </p:spPr>
        <p:txBody>
          <a:bodyPr>
            <a:normAutofit fontScale="92500"/>
          </a:bodyPr>
          <a:lstStyle/>
          <a:p>
            <a:pPr lvl="0" hangingPunct="0"/>
            <a:r>
              <a:rPr lang="en-US" dirty="0"/>
              <a:t>Complete UE requirements for almost contiguous allocations for CP-OFDM UL for FR1, which is optional feature UE requirements for Intra-band contiguous DL CA for FR1</a:t>
            </a:r>
          </a:p>
          <a:p>
            <a:pPr lvl="0" hangingPunct="0"/>
            <a:r>
              <a:rPr lang="en-US" dirty="0"/>
              <a:t>UE requirements for Intra-band non-contiguous DL CA for FR1</a:t>
            </a:r>
          </a:p>
          <a:p>
            <a:pPr lvl="1" hangingPunct="0"/>
            <a:r>
              <a:rPr lang="en-US" dirty="0"/>
              <a:t>Including generic and band specific requirements for intra-band non-contiguous CA in n77 and n78</a:t>
            </a:r>
          </a:p>
          <a:p>
            <a:pPr lvl="2" hangingPunct="0"/>
            <a:r>
              <a:rPr lang="en-US" dirty="0"/>
              <a:t>Corresponding CA configuration will be removed from basket WID</a:t>
            </a:r>
          </a:p>
          <a:p>
            <a:pPr lvl="0" hangingPunct="0"/>
            <a:r>
              <a:rPr lang="en-US" dirty="0"/>
              <a:t>UE requirements Intra-band contiguous UL CA for FR1</a:t>
            </a:r>
          </a:p>
          <a:p>
            <a:pPr lvl="0" hangingPunct="0"/>
            <a:r>
              <a:rPr lang="en-US" dirty="0"/>
              <a:t>UE requirements Intra-band non-contiguous UL CA for FR1</a:t>
            </a:r>
          </a:p>
          <a:p>
            <a:pPr lvl="0" hangingPunct="0"/>
            <a:r>
              <a:rPr lang="en-GB" dirty="0"/>
              <a:t>Study if UE intra-band EN-DC MPR/A-MPR requirements can be improved</a:t>
            </a:r>
            <a:endParaRPr lang="en-US" dirty="0"/>
          </a:p>
          <a:p>
            <a:pPr lvl="1" hangingPunct="0"/>
            <a:r>
              <a:rPr lang="fi-FI" dirty="0" err="1"/>
              <a:t>Define</a:t>
            </a:r>
            <a:r>
              <a:rPr lang="fi-FI" dirty="0"/>
              <a:t> </a:t>
            </a:r>
            <a:r>
              <a:rPr lang="fi-FI" dirty="0" err="1"/>
              <a:t>detailed</a:t>
            </a:r>
            <a:r>
              <a:rPr lang="fi-FI" dirty="0"/>
              <a:t> </a:t>
            </a:r>
            <a:r>
              <a:rPr lang="fi-FI" dirty="0" err="1"/>
              <a:t>objectives</a:t>
            </a:r>
            <a:r>
              <a:rPr lang="fi-FI" dirty="0"/>
              <a:t> in RAN#84</a:t>
            </a:r>
          </a:p>
          <a:p>
            <a:pPr lvl="1" hangingPunct="0"/>
            <a:r>
              <a:rPr lang="fi-FI" dirty="0" err="1"/>
              <a:t>This</a:t>
            </a:r>
            <a:r>
              <a:rPr lang="fi-FI" dirty="0"/>
              <a:t> </a:t>
            </a:r>
            <a:r>
              <a:rPr lang="fi-FI" dirty="0" err="1"/>
              <a:t>study</a:t>
            </a:r>
            <a:r>
              <a:rPr lang="fi-FI" dirty="0"/>
              <a:t> </a:t>
            </a:r>
            <a:r>
              <a:rPr lang="fi-FI" dirty="0" err="1"/>
              <a:t>will</a:t>
            </a:r>
            <a:r>
              <a:rPr lang="fi-FI" dirty="0"/>
              <a:t> </a:t>
            </a:r>
            <a:r>
              <a:rPr lang="fi-FI" dirty="0" err="1"/>
              <a:t>not</a:t>
            </a:r>
            <a:r>
              <a:rPr lang="fi-FI" dirty="0"/>
              <a:t> </a:t>
            </a:r>
            <a:r>
              <a:rPr lang="fi-FI" dirty="0" err="1"/>
              <a:t>started</a:t>
            </a:r>
            <a:r>
              <a:rPr lang="fi-FI" dirty="0"/>
              <a:t> </a:t>
            </a:r>
            <a:r>
              <a:rPr lang="fi-FI" dirty="0" err="1"/>
              <a:t>until</a:t>
            </a:r>
            <a:r>
              <a:rPr lang="fi-FI" dirty="0"/>
              <a:t> </a:t>
            </a:r>
            <a:r>
              <a:rPr lang="fi-FI" dirty="0" err="1"/>
              <a:t>detailed</a:t>
            </a:r>
            <a:r>
              <a:rPr lang="fi-FI" dirty="0"/>
              <a:t> </a:t>
            </a:r>
            <a:r>
              <a:rPr lang="fi-FI" dirty="0" err="1"/>
              <a:t>objectives</a:t>
            </a:r>
            <a:r>
              <a:rPr lang="fi-FI" dirty="0"/>
              <a:t> </a:t>
            </a:r>
            <a:r>
              <a:rPr lang="fi-FI" dirty="0" err="1"/>
              <a:t>are</a:t>
            </a:r>
            <a:r>
              <a:rPr lang="fi-FI" dirty="0"/>
              <a:t> </a:t>
            </a:r>
            <a:r>
              <a:rPr lang="fi-FI" dirty="0" err="1"/>
              <a:t>defined</a:t>
            </a:r>
            <a:r>
              <a:rPr lang="fi-FI" dirty="0"/>
              <a:t> in RAN#84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471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939059-56F5-4463-9A73-B4A3922D8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30"/>
            <a:ext cx="10830636" cy="672106"/>
          </a:xfrm>
        </p:spPr>
        <p:txBody>
          <a:bodyPr>
            <a:normAutofit/>
          </a:bodyPr>
          <a:lstStyle/>
          <a:p>
            <a:r>
              <a:rPr lang="en-US" sz="3200" dirty="0"/>
              <a:t>Objectives for Rel-16 RF requirement continuation work for FR2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EEC860-79A8-4CA7-A52C-4739C94A1A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3163" y="680223"/>
            <a:ext cx="11430943" cy="6010509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US" sz="1600" dirty="0"/>
              <a:t>NR DL 256QAM for FR2 </a:t>
            </a:r>
            <a:endParaRPr lang="sv-SE" sz="1600" dirty="0"/>
          </a:p>
          <a:p>
            <a:pPr lvl="1" hangingPunct="0"/>
            <a:r>
              <a:rPr lang="en-US" sz="1400" dirty="0"/>
              <a:t>Phase 1: Continue and complete the feasibility and performance benefit study to identify applicable scenarios. </a:t>
            </a:r>
            <a:endParaRPr lang="sv-SE" sz="1400" dirty="0"/>
          </a:p>
          <a:p>
            <a:pPr lvl="1" hangingPunct="0"/>
            <a:r>
              <a:rPr lang="en-US" sz="1400" dirty="0"/>
              <a:t>Phase 2 : Specify BS and UE requirements for NR DL 256QAM for FR2 if applicable scenarios and feasible requirements are identified</a:t>
            </a:r>
          </a:p>
          <a:p>
            <a:pPr lvl="0" hangingPunct="0"/>
            <a:r>
              <a:rPr lang="en-US" sz="1600" dirty="0"/>
              <a:t>Enhancements methods for </a:t>
            </a:r>
            <a:r>
              <a:rPr lang="en-GB" sz="1600" dirty="0"/>
              <a:t>avoiding radio link failures and connection releases due to significant and unpredictable UE P-MPRs due to the FR2 UE RF exposure compliance reasons</a:t>
            </a:r>
          </a:p>
          <a:p>
            <a:pPr lvl="1" hangingPunct="0"/>
            <a:r>
              <a:rPr lang="en-US" sz="1400" dirty="0"/>
              <a:t>This work is started after RAN#84 when the Rel-15 requirements are completed</a:t>
            </a:r>
          </a:p>
          <a:p>
            <a:pPr lvl="0" hangingPunct="0"/>
            <a:r>
              <a:rPr lang="en-GB" sz="1600" dirty="0"/>
              <a:t>FR2 UE Beam Correspondence requirements for PC1, PC2 and PC4: RAN#84 in June will discuss and decide how to handle this</a:t>
            </a:r>
            <a:endParaRPr lang="en-US" sz="1600" dirty="0"/>
          </a:p>
          <a:p>
            <a:pPr lvl="0" hangingPunct="0"/>
            <a:r>
              <a:rPr lang="en-GB" sz="1600" dirty="0"/>
              <a:t>FR2 UE Beam Correspondence requirements to ensure that UE performs beam correspondence based on DL reference signal (SSB or CSI-RS) configured by the network</a:t>
            </a:r>
            <a:endParaRPr lang="en-US" sz="1600" strike="sngStrike" dirty="0">
              <a:solidFill>
                <a:srgbClr val="FF0000"/>
              </a:solidFill>
            </a:endParaRPr>
          </a:p>
          <a:p>
            <a:pPr lvl="1" hangingPunct="0"/>
            <a:r>
              <a:rPr lang="en-US" sz="1400" dirty="0"/>
              <a:t>This work is started after RAN#84 when the Rel-15 Beam Correspondence requirements are completed</a:t>
            </a:r>
          </a:p>
          <a:p>
            <a:pPr lvl="1" hangingPunct="0"/>
            <a:r>
              <a:rPr lang="en-US" sz="1400" dirty="0"/>
              <a:t>UE capability for supporting  SSB based on BC and/or CSI-RS based on BC will be further discussed in WI phase.</a:t>
            </a:r>
          </a:p>
          <a:p>
            <a:pPr lvl="1" hangingPunct="0"/>
            <a:r>
              <a:rPr lang="en-US" sz="1400" dirty="0"/>
              <a:t>These requirements are only valid from Rel-16 onwards</a:t>
            </a:r>
          </a:p>
          <a:p>
            <a:pPr hangingPunct="0"/>
            <a:r>
              <a:rPr lang="en-US" sz="1600" dirty="0"/>
              <a:t>FR2 UE requirements for contiguous intra-band DL CA for aggregated bandwidth larger than 1400 MHz</a:t>
            </a:r>
            <a:endParaRPr lang="en-US" sz="1600" strike="sngStrike" dirty="0"/>
          </a:p>
          <a:p>
            <a:pPr hangingPunct="0"/>
            <a:r>
              <a:rPr lang="en-US" sz="1600" dirty="0"/>
              <a:t>FR2 UE requirements for non-contiguous intra-DL CA for aggregated bandwidth larger than 1400 MHz </a:t>
            </a:r>
            <a:r>
              <a:rPr lang="en-GB" sz="1600" dirty="0"/>
              <a:t>FR2 UE requirements for contiguous UL CA</a:t>
            </a:r>
            <a:endParaRPr lang="en-US" sz="1600" strike="sngStrike" dirty="0"/>
          </a:p>
          <a:p>
            <a:pPr hangingPunct="0"/>
            <a:r>
              <a:rPr lang="en-US" sz="1500" dirty="0"/>
              <a:t>FR2 UE requirements for non-contiguous intra-band UL CA  </a:t>
            </a:r>
          </a:p>
          <a:p>
            <a:pPr lvl="1" hangingPunct="0"/>
            <a:r>
              <a:rPr lang="en-US" sz="1400" dirty="0"/>
              <a:t>Phase 1: Study if both simultaneous UE transmission on aggregated UL carriers and  non-simultaneous transmission on aggregated UL carriers with UE switching between two non-contiguous carriers could and should be specified. Study potential impacts of non-simultaneous transmission on RAN1 and/or RAN2 specifications</a:t>
            </a:r>
          </a:p>
          <a:p>
            <a:pPr lvl="1" hangingPunct="0"/>
            <a:r>
              <a:rPr lang="fi-FI" sz="1400" dirty="0"/>
              <a:t>P</a:t>
            </a:r>
            <a:r>
              <a:rPr lang="en-US" sz="1400" dirty="0" err="1"/>
              <a:t>hase</a:t>
            </a:r>
            <a:r>
              <a:rPr lang="en-US" sz="1400" dirty="0"/>
              <a:t> 2: Define FR2 UE requirements for non-contiguous intra-band UL CA based on the outcome of the Phase 1 study</a:t>
            </a:r>
          </a:p>
          <a:p>
            <a:pPr lvl="0" hangingPunct="0"/>
            <a:r>
              <a:rPr lang="en-GB" sz="1600" dirty="0"/>
              <a:t>FR2 UE requirements for inter-band DL CA</a:t>
            </a:r>
          </a:p>
          <a:p>
            <a:pPr hangingPunct="0"/>
            <a:r>
              <a:rPr lang="en-GB" sz="1600" dirty="0"/>
              <a:t>FR2 UE requirements for inter-band UL CA</a:t>
            </a:r>
          </a:p>
          <a:p>
            <a:pPr lvl="1" hangingPunct="0"/>
            <a:r>
              <a:rPr lang="en-US" sz="1400" dirty="0"/>
              <a:t>Phase 1: Study if both simultaneous UE transmission on aggregated UL carriers and  non-simultaneous transmission on aggregated UL carriers with UE switching between two carriers could and should be specified. Study potential impacts of non-simultaneous transmission on RAN1 and/or RAN2 specifications</a:t>
            </a:r>
          </a:p>
          <a:p>
            <a:pPr lvl="1" hangingPunct="0"/>
            <a:r>
              <a:rPr lang="fi-FI" sz="1400" dirty="0"/>
              <a:t>P</a:t>
            </a:r>
            <a:r>
              <a:rPr lang="en-US" sz="1400" dirty="0" err="1"/>
              <a:t>hase</a:t>
            </a:r>
            <a:r>
              <a:rPr lang="en-US" sz="1400" dirty="0"/>
              <a:t> 2: Define FR2 UE requirements for inter-band UL CA based on the outcome of the Phase 1 study</a:t>
            </a:r>
            <a:endParaRPr lang="en-GB" sz="1400" dirty="0"/>
          </a:p>
          <a:p>
            <a:pPr lvl="0" hangingPunct="0"/>
            <a:r>
              <a:rPr lang="en-GB" sz="1600" dirty="0"/>
              <a:t>Enhance FR2 UE MPR requirements by balancing with in-band emission requirements</a:t>
            </a:r>
            <a:endParaRPr lang="en-US" sz="1600" dirty="0"/>
          </a:p>
          <a:p>
            <a:pPr lvl="0" hangingPunct="0"/>
            <a:r>
              <a:rPr lang="en-GB" sz="1600" dirty="0"/>
              <a:t>Finalize FR2 UE power </a:t>
            </a:r>
            <a:r>
              <a:rPr lang="en-GB" sz="1500" dirty="0"/>
              <a:t>classes 3 and related UE requirements</a:t>
            </a:r>
            <a:endParaRPr lang="en-US" sz="1500" dirty="0"/>
          </a:p>
          <a:p>
            <a:pPr lvl="0" hangingPunct="0"/>
            <a:r>
              <a:rPr lang="en-GB" sz="1500" dirty="0"/>
              <a:t>Study if </a:t>
            </a:r>
            <a:r>
              <a:rPr lang="en-GB" sz="1500"/>
              <a:t>FR2 UE </a:t>
            </a:r>
            <a:r>
              <a:rPr lang="en-GB" sz="1500" dirty="0"/>
              <a:t>spherical coverage </a:t>
            </a:r>
            <a:r>
              <a:rPr lang="en-GB" sz="1500"/>
              <a:t>requirements for PC3 </a:t>
            </a:r>
            <a:r>
              <a:rPr lang="en-GB" sz="1600" dirty="0" err="1"/>
              <a:t>for</a:t>
            </a:r>
            <a:r>
              <a:rPr lang="en-GB" sz="1600" dirty="0"/>
              <a:t> &gt;20%-tile can be defined 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8148609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1426</TotalTime>
  <Words>422</Words>
  <Application>Microsoft Office PowerPoint</Application>
  <PresentationFormat>Widescreen</PresentationFormat>
  <Paragraphs>44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WF for NR RF requirement work continuation in Rel-16</vt:lpstr>
      <vt:lpstr>References</vt:lpstr>
      <vt:lpstr>Objectives for Rel-16 RF requirement continuation work for FR1</vt:lpstr>
      <vt:lpstr>Objectives for Rel-16 RF requirement continuation work for FR2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Rel-16 RF requirement work continuation</dc:title>
  <dc:creator>Nokia</dc:creator>
  <cp:lastModifiedBy>Nokia</cp:lastModifiedBy>
  <cp:revision>58</cp:revision>
  <dcterms:created xsi:type="dcterms:W3CDTF">2019-03-18T02:16:21Z</dcterms:created>
  <dcterms:modified xsi:type="dcterms:W3CDTF">2019-03-21T01:13:54Z</dcterms:modified>
</cp:coreProperties>
</file>