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11"/>
  </p:notesMasterIdLst>
  <p:sldIdLst>
    <p:sldId id="256" r:id="rId6"/>
    <p:sldId id="266" r:id="rId7"/>
    <p:sldId id="267" r:id="rId8"/>
    <p:sldId id="264" r:id="rId9"/>
    <p:sldId id="265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shner, Michelle" initials="KM" lastIdx="9" clrIdx="0">
    <p:extLst/>
  </p:cmAuthor>
  <p:cmAuthor id="2" name="Wesley, Alison E" initials="WAE" lastIdx="1" clrIdx="1">
    <p:extLst/>
  </p:cmAuthor>
  <p:cmAuthor id="3" name="Kate Brooks" initials="KB" lastIdx="1" clrIdx="2">
    <p:extLst/>
  </p:cmAuthor>
  <p:cmAuthor id="4" name="Intel_yh" initials="Intel_yh" lastIdx="1" clrIdx="3">
    <p:extLst>
      <p:ext uri="{19B8F6BF-5375-455C-9EA6-DF929625EA0E}">
        <p15:presenceInfo xmlns:p15="http://schemas.microsoft.com/office/powerpoint/2012/main" userId="Intel_yh" providerId="None"/>
      </p:ext>
    </p:extLst>
  </p:cmAuthor>
  <p:cmAuthor id="5" name="Intel SP-1" initials="SP-1" lastIdx="4" clrIdx="4">
    <p:extLst>
      <p:ext uri="{19B8F6BF-5375-455C-9EA6-DF929625EA0E}">
        <p15:presenceInfo xmlns:p15="http://schemas.microsoft.com/office/powerpoint/2012/main" userId="Intel SP-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41" autoAdjust="0"/>
    <p:restoredTop sz="84596" autoAdjust="0"/>
  </p:normalViewPr>
  <p:slideViewPr>
    <p:cSldViewPr snapToGrid="0">
      <p:cViewPr varScale="1">
        <p:scale>
          <a:sx n="96" d="100"/>
          <a:sy n="96" d="100"/>
        </p:scale>
        <p:origin x="198" y="84"/>
      </p:cViewPr>
      <p:guideLst>
        <p:guide orient="horz" pos="936"/>
        <p:guide pos="46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DF0D95-32D8-4807-9ADD-6E311D61CAD4}" type="datetimeFigureOut">
              <a:rPr lang="en-US" smtClean="0"/>
              <a:t>3/11/2019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B18B0B-49CD-4641-83A2-6AC95B011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2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18pt Intel Clear bullet one</a:t>
            </a:r>
          </a:p>
          <a:p>
            <a:pPr lvl="2"/>
            <a:r>
              <a:rPr lang="en-US" dirty="0"/>
              <a:t>18pt Intel Clear sub-bullet</a:t>
            </a:r>
          </a:p>
          <a:p>
            <a:pPr lvl="3"/>
            <a:r>
              <a:rPr lang="en-US" dirty="0"/>
              <a:t>16pt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10D73-7DC0-4EE2-901D-6F48348B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925A1C-2E8D-4C81-A592-46134C4DD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6F2B8-6A31-4956-A471-0685A1D33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1C4E-7573-452F-ABD4-A000DB62FB8D}" type="datetimeFigureOut">
              <a:rPr lang="en-GB" smtClean="0"/>
              <a:t>11/03/2019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13FC2-E006-489F-A198-B3CBBED8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3C51E-A316-489C-B27F-2CB6C10A0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4562A-560A-458F-A864-480043B485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589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 userDrawn="1"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 userDrawn="1"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 userDrawn="1"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 userDrawn="1"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 userDrawn="1"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 userDrawn="1"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 userDrawn="1"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 userDrawn="1"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 userDrawn="1"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 userDrawn="1"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 userDrawn="1"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 userDrawn="1"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 userDrawn="1"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 userDrawn="1"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 userDrawn="1"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 userDrawn="1"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 userDrawn="1"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 userDrawn="1"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 userDrawn="1"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 userDrawn="1"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 userDrawn="1"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 userDrawn="1"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 userDrawn="1"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 userDrawn="1"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 userDrawn="1"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/>
              <a:t>40pt Intel Clear</a:t>
            </a:r>
            <a:br>
              <a:rPr lang="en-US" spc="0" dirty="0"/>
            </a:br>
            <a:r>
              <a:rPr lang="en-US" spc="0" dirty="0"/>
              <a:t>Blue Section Break</a:t>
            </a:r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>
                <a:latin typeface="Arial"/>
              </a:rPr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/>
              <a:t>“36pt Intel Clear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Intel Clear bullet one</a:t>
            </a:r>
          </a:p>
          <a:p>
            <a:pPr lvl="2"/>
            <a:r>
              <a:rPr lang="en-US" dirty="0" err="1"/>
              <a:t>14pt</a:t>
            </a:r>
            <a:r>
              <a:rPr lang="en-US" dirty="0"/>
              <a:t> Intel Clear third level</a:t>
            </a:r>
          </a:p>
          <a:p>
            <a:pPr lvl="3"/>
            <a:r>
              <a:rPr lang="en-US" dirty="0" err="1"/>
              <a:t>12pt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12pt</a:t>
            </a:r>
            <a:r>
              <a:rPr lang="en-US" dirty="0"/>
              <a:t> Intel Clear 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11803940" y="6558412"/>
            <a:ext cx="170987" cy="164148"/>
          </a:xfrm>
        </p:spPr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053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/>
              <a:t>40pt Intel Clear</a:t>
            </a:r>
            <a:br>
              <a:rPr lang="en-US" spc="0" dirty="0"/>
            </a:br>
            <a:r>
              <a:rPr lang="en-US" spc="0" dirty="0"/>
              <a:t>Blue Section Break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accent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accent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889" r:id="rId21"/>
    <p:sldLayoutId id="2147483890" r:id="rId22"/>
    <p:sldLayoutId id="2147483957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7" r:id="rId8"/>
    <p:sldLayoutId id="2147483718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846" y="4181969"/>
            <a:ext cx="11257205" cy="1551194"/>
          </a:xfrm>
        </p:spPr>
        <p:txBody>
          <a:bodyPr/>
          <a:lstStyle/>
          <a:p>
            <a:r>
              <a:rPr lang="en-GB" sz="7200" dirty="0"/>
              <a:t>Motivation for new WI on Direct data transfer in Inactive</a:t>
            </a:r>
            <a:endParaRPr lang="en-US" sz="7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86ABEE-0313-4A5D-93CA-9F3683BEDF22}"/>
              </a:ext>
            </a:extLst>
          </p:cNvPr>
          <p:cNvSpPr/>
          <p:nvPr/>
        </p:nvSpPr>
        <p:spPr>
          <a:xfrm>
            <a:off x="462846" y="2424939"/>
            <a:ext cx="6096000" cy="10002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dirty="0">
                <a:ea typeface="微软雅黑" panose="020B0503020204020204" charset="-122"/>
              </a:rPr>
              <a:t>3GPP TSG RAN #83</a:t>
            </a:r>
          </a:p>
          <a:p>
            <a:pPr>
              <a:spcBef>
                <a:spcPct val="0"/>
              </a:spcBef>
            </a:pPr>
            <a:r>
              <a:rPr lang="en-GB" dirty="0"/>
              <a:t>Shenzhen</a:t>
            </a:r>
            <a:r>
              <a:rPr lang="en-US" altLang="zh-CN" dirty="0">
                <a:ea typeface="微软雅黑" panose="020B0503020204020204" charset="-122"/>
              </a:rPr>
              <a:t>, China, </a:t>
            </a:r>
            <a:r>
              <a:rPr lang="en-GB" dirty="0"/>
              <a:t>18 - 21 Mar 2019      </a:t>
            </a:r>
            <a:endParaRPr lang="en-US" altLang="zh-CN" dirty="0">
              <a:ea typeface="微软雅黑" panose="020B0503020204020204" charset="-122"/>
            </a:endParaRPr>
          </a:p>
          <a:p>
            <a:pPr>
              <a:spcBef>
                <a:spcPts val="600"/>
              </a:spcBef>
            </a:pPr>
            <a:r>
              <a:rPr lang="en-US" altLang="zh-CN" dirty="0">
                <a:ea typeface="微软雅黑" panose="020B0503020204020204" charset="-122"/>
              </a:rPr>
              <a:t>Agenda Item: </a:t>
            </a:r>
            <a:r>
              <a:rPr lang="en-GB" dirty="0"/>
              <a:t>9.1.2</a:t>
            </a:r>
            <a:endParaRPr lang="en-US" altLang="zh-CN" dirty="0">
              <a:ea typeface="微软雅黑" panose="020B0503020204020204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77C9E1-E16E-4272-A561-3F27CC5C8A2B}"/>
              </a:ext>
            </a:extLst>
          </p:cNvPr>
          <p:cNvSpPr/>
          <p:nvPr/>
        </p:nvSpPr>
        <p:spPr>
          <a:xfrm>
            <a:off x="10280409" y="222838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RP-190490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270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6840F-B6DC-4D9A-9E73-0A09FC4CA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Background: Inactive state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1A06FA-9589-4ABF-AA4D-AB815FFFF12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2</a:t>
            </a:fld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DBB7F8E-FB15-49CE-9E05-13804EC24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96" y="1558456"/>
            <a:ext cx="11126355" cy="4284985"/>
          </a:xfrm>
        </p:spPr>
        <p:txBody>
          <a:bodyPr/>
          <a:lstStyle/>
          <a:p>
            <a:r>
              <a:rPr lang="en-GB" sz="2000" dirty="0"/>
              <a:t>Rel-15 INACTIVE State</a:t>
            </a:r>
          </a:p>
          <a:p>
            <a:pPr lvl="1"/>
            <a:r>
              <a:rPr lang="en-GB" sz="2000" dirty="0"/>
              <a:t>Provides much faster transition to connected</a:t>
            </a:r>
          </a:p>
          <a:p>
            <a:pPr lvl="1"/>
            <a:r>
              <a:rPr lang="en-GB" sz="2000" dirty="0"/>
              <a:t>Fewer signalling compared to Idle to Connected</a:t>
            </a:r>
          </a:p>
          <a:p>
            <a:pPr lvl="1"/>
            <a:r>
              <a:rPr lang="en-GB" sz="2000" dirty="0"/>
              <a:t>Possible to achieve about [30ms] transition </a:t>
            </a:r>
          </a:p>
          <a:p>
            <a:r>
              <a:rPr lang="en-GB" sz="2000" dirty="0"/>
              <a:t>2 step RACH (Rel-16) can be applicable for Resume</a:t>
            </a:r>
          </a:p>
          <a:p>
            <a:pPr lvl="1"/>
            <a:r>
              <a:rPr lang="en-GB" sz="2000" dirty="0"/>
              <a:t>Reduce delay of 4 step RACH</a:t>
            </a:r>
          </a:p>
          <a:p>
            <a:pPr lvl="1"/>
            <a:r>
              <a:rPr lang="en-GB" sz="2000" dirty="0" err="1"/>
              <a:t>Msg</a:t>
            </a:r>
            <a:r>
              <a:rPr lang="en-GB" sz="2000" dirty="0"/>
              <a:t> A is expected to be the same as </a:t>
            </a:r>
            <a:r>
              <a:rPr lang="en-GB" sz="2000" dirty="0" err="1"/>
              <a:t>msg</a:t>
            </a:r>
            <a:r>
              <a:rPr lang="en-GB" sz="2000" dirty="0"/>
              <a:t> 3 </a:t>
            </a:r>
          </a:p>
          <a:p>
            <a:pPr lvl="2"/>
            <a:r>
              <a:rPr lang="en-GB" sz="2000" dirty="0"/>
              <a:t>Resume request and Release expected to be used</a:t>
            </a:r>
          </a:p>
          <a:p>
            <a:pPr lvl="2"/>
            <a:r>
              <a:rPr lang="en-GB" sz="2000" dirty="0"/>
              <a:t>No reduction in number of messages or signalling sequence expected</a:t>
            </a:r>
          </a:p>
          <a:p>
            <a:pPr lvl="2"/>
            <a:r>
              <a:rPr lang="en-GB" sz="2000" dirty="0"/>
              <a:t>Overall concepts of INACTIVE re-used</a:t>
            </a:r>
          </a:p>
          <a:p>
            <a:pPr lvl="2"/>
            <a:r>
              <a:rPr lang="en-GB" sz="2000" dirty="0"/>
              <a:t>UE transitions to CONNECTED, even if it is just for transmission of data and back to Idle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377E78-82C1-4478-A322-8CA86E3D4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464" y="1484255"/>
            <a:ext cx="3406839" cy="306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6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803C2-6ED3-4731-BB72-45E1BFA4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Direct data transfer in </a:t>
            </a:r>
            <a:r>
              <a:rPr lang="en-GB" dirty="0" err="1"/>
              <a:t>INACtive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F62D37-880F-4EE1-AF7D-8EA6DFE4E64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3</a:t>
            </a:fld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668D81-48B1-45FF-9595-CF40B354C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696" y="1558456"/>
            <a:ext cx="11126355" cy="4284985"/>
          </a:xfrm>
        </p:spPr>
        <p:txBody>
          <a:bodyPr/>
          <a:lstStyle/>
          <a:p>
            <a:r>
              <a:rPr lang="en-GB" dirty="0"/>
              <a:t>Key aspects</a:t>
            </a:r>
          </a:p>
          <a:p>
            <a:pPr lvl="1"/>
            <a:r>
              <a:rPr lang="en-GB" dirty="0"/>
              <a:t>Resume Request/</a:t>
            </a:r>
            <a:r>
              <a:rPr lang="en-GB" dirty="0" err="1"/>
              <a:t>RRCRelease</a:t>
            </a:r>
            <a:r>
              <a:rPr lang="en-GB" dirty="0"/>
              <a:t> (to suspend) signalling to be avoided</a:t>
            </a:r>
          </a:p>
          <a:p>
            <a:pPr lvl="2"/>
            <a:r>
              <a:rPr lang="en-GB" dirty="0"/>
              <a:t>Two step could be used to further improve performance</a:t>
            </a:r>
          </a:p>
          <a:p>
            <a:pPr lvl="3"/>
            <a:r>
              <a:rPr lang="en-GB" dirty="0"/>
              <a:t>UE sends data in </a:t>
            </a:r>
            <a:r>
              <a:rPr lang="en-GB" dirty="0" err="1"/>
              <a:t>msg</a:t>
            </a:r>
            <a:r>
              <a:rPr lang="en-GB" dirty="0"/>
              <a:t> A of 2 step RACH</a:t>
            </a:r>
          </a:p>
          <a:p>
            <a:pPr lvl="2"/>
            <a:r>
              <a:rPr lang="en-GB" dirty="0"/>
              <a:t>UE may not fully transition to CONNECTED if there is no further data to send</a:t>
            </a:r>
          </a:p>
          <a:p>
            <a:pPr lvl="1"/>
            <a:r>
              <a:rPr lang="en-GB" dirty="0"/>
              <a:t>Data to be sent in same cell or within an RNA </a:t>
            </a:r>
          </a:p>
          <a:p>
            <a:pPr lvl="1"/>
            <a:r>
              <a:rPr lang="en-GB" dirty="0"/>
              <a:t>Data to be sent with security (both integrity and ciphering)</a:t>
            </a:r>
          </a:p>
          <a:p>
            <a:pPr lvl="1"/>
            <a:r>
              <a:rPr lang="en-GB" dirty="0"/>
              <a:t>Other optimisations can be considered</a:t>
            </a:r>
          </a:p>
          <a:p>
            <a:pPr lvl="2"/>
            <a:r>
              <a:rPr lang="en-GB" dirty="0"/>
              <a:t>Avoid Paging in the downlink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495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10A1D-7B43-4DAD-AEC0-F495F2DD0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BA6BF-3AD2-4CD7-A6DF-0496D74FB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Reduced latency, signalling and power consumption</a:t>
            </a:r>
          </a:p>
          <a:p>
            <a:pPr lvl="1"/>
            <a:r>
              <a:rPr lang="en-GB" dirty="0"/>
              <a:t>UE can send data directly and immediately go back to Suspend or stay connected</a:t>
            </a:r>
          </a:p>
          <a:p>
            <a:pPr lvl="1"/>
            <a:r>
              <a:rPr lang="en-GB" dirty="0"/>
              <a:t>Avoid multistep process of Resume procedure before data transmission</a:t>
            </a:r>
          </a:p>
          <a:p>
            <a:pPr lvl="1"/>
            <a:r>
              <a:rPr lang="en-GB" dirty="0"/>
              <a:t>Avoid RRC connection release with Suspend configuration related signalling</a:t>
            </a:r>
          </a:p>
          <a:p>
            <a:pPr lvl="1"/>
            <a:r>
              <a:rPr lang="en-GB" dirty="0"/>
              <a:t>Security to be supported for data, including Integrity protection and ciphering</a:t>
            </a:r>
          </a:p>
          <a:p>
            <a:pPr lvl="1"/>
            <a:r>
              <a:rPr lang="en-GB" dirty="0"/>
              <a:t>Downlink Paging optimisation to allow similar enhancements for DL traffic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582518-32AD-4D81-8A29-E89CF39703A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021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4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66880</TotalTime>
  <Words>274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微软雅黑</vt:lpstr>
      <vt:lpstr>ＭＳ Ｐゴシック</vt:lpstr>
      <vt:lpstr>Arial</vt:lpstr>
      <vt:lpstr>Calibri</vt:lpstr>
      <vt:lpstr>Intel Clear</vt:lpstr>
      <vt:lpstr>Intel Clear Light</vt:lpstr>
      <vt:lpstr>Intel Clear Pro</vt:lpstr>
      <vt:lpstr>Intel Clear Pro Bold</vt:lpstr>
      <vt:lpstr>Lucida Grande</vt:lpstr>
      <vt:lpstr>Neo Sans Intel</vt:lpstr>
      <vt:lpstr>Neo Sans Intel Medium</vt:lpstr>
      <vt:lpstr>Wingdings</vt:lpstr>
      <vt:lpstr>1_Intel 20150715</vt:lpstr>
      <vt:lpstr>2_Intel 20150715</vt:lpstr>
      <vt:lpstr>3_intel16x9</vt:lpstr>
      <vt:lpstr>4_intel16x9</vt:lpstr>
      <vt:lpstr>5_intel16x9</vt:lpstr>
      <vt:lpstr>Motivation for new WI on Direct data transfer in Inactive</vt:lpstr>
      <vt:lpstr>Background: Inactive state</vt:lpstr>
      <vt:lpstr>Direct data transfer in INACtive</vt:lpstr>
      <vt:lpstr>Key benefits</vt:lpstr>
      <vt:lpstr>PowerPoint Presentation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Kissko, Edie</dc:creator>
  <cp:keywords>CTPClassification=CTP_IC:VisualMarkings=, CTPClassification=CTP_IC</cp:keywords>
  <cp:lastModifiedBy>Intel SP-1</cp:lastModifiedBy>
  <cp:revision>785</cp:revision>
  <cp:lastPrinted>2017-07-25T21:03:23Z</cp:lastPrinted>
  <dcterms:created xsi:type="dcterms:W3CDTF">2016-08-08T15:36:45Z</dcterms:created>
  <dcterms:modified xsi:type="dcterms:W3CDTF">2019-03-11T19:03:25Z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9add49dc-9916-4dcd-a27a-1ed29f738344</vt:lpwstr>
  </property>
  <property fmtid="{D5CDD505-2E9C-101B-9397-08002B2CF9AE}" pid="3" name="CTP_BU">
    <vt:lpwstr>NEXT GEN &amp; STANDARDS GROUP</vt:lpwstr>
  </property>
  <property fmtid="{D5CDD505-2E9C-101B-9397-08002B2CF9AE}" pid="4" name="CTP_TimeStamp">
    <vt:lpwstr>2019-03-09 23:43:43Z</vt:lpwstr>
  </property>
  <property fmtid="{D5CDD505-2E9C-101B-9397-08002B2CF9AE}" pid="5" name="CTPClassification">
    <vt:lpwstr>CTP_IC</vt:lpwstr>
  </property>
</Properties>
</file>