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2" r:id="rId4"/>
    <p:sldId id="263" r:id="rId5"/>
    <p:sldId id="265" r:id="rId6"/>
    <p:sldId id="266" r:id="rId7"/>
    <p:sldId id="26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RAVES Benoit IMT/OLN" initials="GBI"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C49695-E6CD-B547-8ABB-B1447CF23130}" v="54" dt="2018-08-29T13:05:02.0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5" autoAdjust="0"/>
    <p:restoredTop sz="94660"/>
  </p:normalViewPr>
  <p:slideViewPr>
    <p:cSldViewPr snapToGrid="0">
      <p:cViewPr>
        <p:scale>
          <a:sx n="70" d="100"/>
          <a:sy n="70" d="100"/>
        </p:scale>
        <p:origin x="-444" y="-12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FF7F711-64A7-460D-941F-5CD506251E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75C7A425-19B8-4ECA-8192-7ED2B53A5B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5417D152-97AC-4088-85DD-8C7BD02A8018}"/>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5" name="Footer Placeholder 4">
            <a:extLst>
              <a:ext uri="{FF2B5EF4-FFF2-40B4-BE49-F238E27FC236}">
                <a16:creationId xmlns="" xmlns:a16="http://schemas.microsoft.com/office/drawing/2014/main" id="{411C3F02-456F-477F-B72B-D6404C5E5B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3738F2AB-9E7A-47A2-A21A-8292EBC01433}"/>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1092733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43ADDB3-D981-4924-AAD1-E90ACAD982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8712D36D-FE33-4B21-BE84-DF4FDB35287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472E24F-0165-4BC5-A90C-D65C56666414}"/>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5" name="Footer Placeholder 4">
            <a:extLst>
              <a:ext uri="{FF2B5EF4-FFF2-40B4-BE49-F238E27FC236}">
                <a16:creationId xmlns="" xmlns:a16="http://schemas.microsoft.com/office/drawing/2014/main" id="{9D6D84B8-BC39-42EF-8840-C809C9E03F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9AD5F30C-498E-460E-9A86-87C0CA29BC94}"/>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3678651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E7DF7E47-6965-4186-B86E-8DE68F4EAB5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0DE3BE95-480F-422F-96B8-16CD47AA999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2AFF6F2-6481-4770-8FCD-FBE052463F01}"/>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5" name="Footer Placeholder 4">
            <a:extLst>
              <a:ext uri="{FF2B5EF4-FFF2-40B4-BE49-F238E27FC236}">
                <a16:creationId xmlns="" xmlns:a16="http://schemas.microsoft.com/office/drawing/2014/main" id="{94DF7E39-1D1E-4A7F-A2E1-A6C610B0D5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E80FB510-4BBD-4C64-AAAA-BBA6F5B7F077}"/>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1992140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6622316-69A2-497E-B5EE-9596D948A3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3B0A492-BE3C-4574-867E-F53A56EAA40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36D7B3D-C830-45E1-A45D-1EADAF91BEB8}"/>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5" name="Footer Placeholder 4">
            <a:extLst>
              <a:ext uri="{FF2B5EF4-FFF2-40B4-BE49-F238E27FC236}">
                <a16:creationId xmlns="" xmlns:a16="http://schemas.microsoft.com/office/drawing/2014/main" id="{0771F807-C5AD-491C-8C5E-8B3C251044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91C4D03-78F8-4BAC-B4BD-B95075459F71}"/>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422605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7E9C0B9-A264-44B7-AE2E-1EC3A959F1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93C00437-D249-4533-BBCD-72B0B0B687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5A767E8A-3C99-489B-9505-8F39187C2F17}"/>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5" name="Footer Placeholder 4">
            <a:extLst>
              <a:ext uri="{FF2B5EF4-FFF2-40B4-BE49-F238E27FC236}">
                <a16:creationId xmlns="" xmlns:a16="http://schemas.microsoft.com/office/drawing/2014/main" id="{B1E06B4D-9591-4D9C-A9CD-36DA76987A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5BB42766-15C3-4481-9F69-E00A84CAB5BE}"/>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3063126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AED6DB-8EFF-4974-80B6-E69E7EC36B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9BDD1FA3-2943-4841-9E67-37033EC5675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F190A1CC-ABDB-42E6-BFA6-9607D2FFBC0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0FBEDA63-AF32-4058-B656-F1DE4D69B9D9}"/>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6" name="Footer Placeholder 5">
            <a:extLst>
              <a:ext uri="{FF2B5EF4-FFF2-40B4-BE49-F238E27FC236}">
                <a16:creationId xmlns="" xmlns:a16="http://schemas.microsoft.com/office/drawing/2014/main" id="{9ED196CE-D496-439F-95C1-E5B18D3752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88F3E17F-DD61-41EE-9932-856D91F70725}"/>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3230663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333D48-C060-4C23-822F-9B0D288CA3F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9612A92D-61A4-4EBC-A9BC-4B741C106C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6AEB34DF-73D0-47F0-A1FA-1F5A3CDACF2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A95360C8-40A2-4CA2-B7DA-26E4D29744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7B378BF9-69DE-4019-A8C1-3E4B56D2E3F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883D490B-2B54-4A12-BAA9-38137CA3B679}"/>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8" name="Footer Placeholder 7">
            <a:extLst>
              <a:ext uri="{FF2B5EF4-FFF2-40B4-BE49-F238E27FC236}">
                <a16:creationId xmlns="" xmlns:a16="http://schemas.microsoft.com/office/drawing/2014/main" id="{F43C2EFB-53B5-449A-B451-FB150A5BB29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B563DA7B-7BCD-4CD8-A298-46E5F2A8FFAF}"/>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252941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7D12679-707D-4B06-A947-40D8151378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BBB6F798-F9EE-457C-8AA3-FAA539A186CA}"/>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4" name="Footer Placeholder 3">
            <a:extLst>
              <a:ext uri="{FF2B5EF4-FFF2-40B4-BE49-F238E27FC236}">
                <a16:creationId xmlns="" xmlns:a16="http://schemas.microsoft.com/office/drawing/2014/main" id="{2056F009-8DE4-4E7D-A33A-8C4DEC1010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45231972-F0B2-4358-8DCC-ED769620E63F}"/>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1100210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882EF326-CECE-452A-BA9E-FDD2C1A25043}"/>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3" name="Footer Placeholder 2">
            <a:extLst>
              <a:ext uri="{FF2B5EF4-FFF2-40B4-BE49-F238E27FC236}">
                <a16:creationId xmlns="" xmlns:a16="http://schemas.microsoft.com/office/drawing/2014/main" id="{98F087AF-E9D6-4EE7-B23D-238DAB61C71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5762A1E0-F66C-4ACE-BEFD-335EB1460225}"/>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3547378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B097702-9953-4AE0-B104-461D319E35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C549D823-8F54-43BB-AA1A-447D09DCD6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AED16B82-1DF6-4ACB-A0D5-1614662D78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6BA1858D-36F4-4530-AB65-9F13F1EF3169}"/>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6" name="Footer Placeholder 5">
            <a:extLst>
              <a:ext uri="{FF2B5EF4-FFF2-40B4-BE49-F238E27FC236}">
                <a16:creationId xmlns="" xmlns:a16="http://schemas.microsoft.com/office/drawing/2014/main" id="{BCD2CE64-AFC9-4016-A692-5FBD9161EF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2DD779D6-3D63-46F4-AE6E-4F0D0836B0D5}"/>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1001165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7F6D7FB-8C80-40AE-9875-B2B3D3B8D5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30277172-BC28-4A28-83CF-6F95043E07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B85F32AE-9AE3-4902-B90B-91CA3D0E1B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B92B63DA-FCD2-40BB-A987-20A5720AE654}"/>
              </a:ext>
            </a:extLst>
          </p:cNvPr>
          <p:cNvSpPr>
            <a:spLocks noGrp="1"/>
          </p:cNvSpPr>
          <p:nvPr>
            <p:ph type="dt" sz="half" idx="10"/>
          </p:nvPr>
        </p:nvSpPr>
        <p:spPr/>
        <p:txBody>
          <a:bodyPr/>
          <a:lstStyle/>
          <a:p>
            <a:fld id="{399DBAB0-0B88-427F-8805-ADDFD7563253}" type="datetimeFigureOut">
              <a:rPr lang="en-US" smtClean="0"/>
              <a:t>3/11/2019</a:t>
            </a:fld>
            <a:endParaRPr lang="en-US"/>
          </a:p>
        </p:txBody>
      </p:sp>
      <p:sp>
        <p:nvSpPr>
          <p:cNvPr id="6" name="Footer Placeholder 5">
            <a:extLst>
              <a:ext uri="{FF2B5EF4-FFF2-40B4-BE49-F238E27FC236}">
                <a16:creationId xmlns="" xmlns:a16="http://schemas.microsoft.com/office/drawing/2014/main" id="{066B2203-8B7B-4766-B32B-BF8BB4FD6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9D79F407-BFDA-4314-975F-D02D5371205F}"/>
              </a:ext>
            </a:extLst>
          </p:cNvPr>
          <p:cNvSpPr>
            <a:spLocks noGrp="1"/>
          </p:cNvSpPr>
          <p:nvPr>
            <p:ph type="sldNum" sz="quarter" idx="12"/>
          </p:nvPr>
        </p:nvSpPr>
        <p:spPr/>
        <p:txBody>
          <a:bodyPr/>
          <a:lstStyle/>
          <a:p>
            <a:fld id="{91533600-0D7C-4033-B914-89E86A1CCDEA}" type="slidenum">
              <a:rPr lang="en-US" smtClean="0"/>
              <a:t>‹#›</a:t>
            </a:fld>
            <a:endParaRPr lang="en-US"/>
          </a:p>
        </p:txBody>
      </p:sp>
    </p:spTree>
    <p:extLst>
      <p:ext uri="{BB962C8B-B14F-4D97-AF65-F5344CB8AC3E}">
        <p14:creationId xmlns:p14="http://schemas.microsoft.com/office/powerpoint/2010/main" val="3597375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A46D91D-7584-495C-8435-9538520D44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C16A976B-398C-461E-9968-22303ADF47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C28B0C6-CA47-4DB4-9A8F-DC3BEFC731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9DBAB0-0B88-427F-8805-ADDFD7563253}" type="datetimeFigureOut">
              <a:rPr lang="en-US" smtClean="0"/>
              <a:t>3/11/2019</a:t>
            </a:fld>
            <a:endParaRPr lang="en-US"/>
          </a:p>
        </p:txBody>
      </p:sp>
      <p:sp>
        <p:nvSpPr>
          <p:cNvPr id="5" name="Footer Placeholder 4">
            <a:extLst>
              <a:ext uri="{FF2B5EF4-FFF2-40B4-BE49-F238E27FC236}">
                <a16:creationId xmlns="" xmlns:a16="http://schemas.microsoft.com/office/drawing/2014/main" id="{51CB8EB1-F6FB-4890-B4C4-41E96BCB4C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BF780EB2-BC2F-407A-A31C-B8A7DD25AF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533600-0D7C-4033-B914-89E86A1CCDEA}" type="slidenum">
              <a:rPr lang="en-US" smtClean="0"/>
              <a:t>‹#›</a:t>
            </a:fld>
            <a:endParaRPr lang="en-US"/>
          </a:p>
        </p:txBody>
      </p:sp>
    </p:spTree>
    <p:extLst>
      <p:ext uri="{BB962C8B-B14F-4D97-AF65-F5344CB8AC3E}">
        <p14:creationId xmlns:p14="http://schemas.microsoft.com/office/powerpoint/2010/main" val="2834609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7B4FB17-5AE4-4A98-9DCA-10D1300C2394}"/>
              </a:ext>
            </a:extLst>
          </p:cNvPr>
          <p:cNvSpPr>
            <a:spLocks noGrp="1"/>
          </p:cNvSpPr>
          <p:nvPr>
            <p:ph type="ctrTitle"/>
          </p:nvPr>
        </p:nvSpPr>
        <p:spPr>
          <a:xfrm>
            <a:off x="1524000" y="1595343"/>
            <a:ext cx="9144000" cy="2387600"/>
          </a:xfrm>
        </p:spPr>
        <p:txBody>
          <a:bodyPr/>
          <a:lstStyle/>
          <a:p>
            <a:r>
              <a:rPr lang="en-US" dirty="0"/>
              <a:t>NR enhancements for Advanced Sleep Modes</a:t>
            </a:r>
            <a:endParaRPr lang="en-US" dirty="0"/>
          </a:p>
        </p:txBody>
      </p:sp>
      <p:sp>
        <p:nvSpPr>
          <p:cNvPr id="3" name="Subtitle 2">
            <a:extLst>
              <a:ext uri="{FF2B5EF4-FFF2-40B4-BE49-F238E27FC236}">
                <a16:creationId xmlns="" xmlns:a16="http://schemas.microsoft.com/office/drawing/2014/main" id="{5251CD09-F615-4175-9501-FC1F46EDD2E4}"/>
              </a:ext>
            </a:extLst>
          </p:cNvPr>
          <p:cNvSpPr>
            <a:spLocks noGrp="1"/>
          </p:cNvSpPr>
          <p:nvPr>
            <p:ph type="subTitle" idx="1"/>
          </p:nvPr>
        </p:nvSpPr>
        <p:spPr>
          <a:xfrm>
            <a:off x="1524000" y="4106550"/>
            <a:ext cx="9144000" cy="1655762"/>
          </a:xfrm>
        </p:spPr>
        <p:txBody>
          <a:bodyPr>
            <a:normAutofit/>
          </a:bodyPr>
          <a:lstStyle/>
          <a:p>
            <a:r>
              <a:rPr lang="en-US" sz="3200" dirty="0" smtClean="0"/>
              <a:t>Orange</a:t>
            </a:r>
            <a:endParaRPr lang="en-US" sz="3200" dirty="0"/>
          </a:p>
        </p:txBody>
      </p:sp>
      <p:sp>
        <p:nvSpPr>
          <p:cNvPr id="4" name="TextBox 3">
            <a:extLst>
              <a:ext uri="{FF2B5EF4-FFF2-40B4-BE49-F238E27FC236}">
                <a16:creationId xmlns="" xmlns:a16="http://schemas.microsoft.com/office/drawing/2014/main" id="{53EE6133-727E-4936-98C8-F70313D70F63}"/>
              </a:ext>
            </a:extLst>
          </p:cNvPr>
          <p:cNvSpPr txBox="1"/>
          <p:nvPr/>
        </p:nvSpPr>
        <p:spPr>
          <a:xfrm>
            <a:off x="376518" y="358588"/>
            <a:ext cx="3514164" cy="1200329"/>
          </a:xfrm>
          <a:prstGeom prst="rect">
            <a:avLst/>
          </a:prstGeom>
          <a:noFill/>
        </p:spPr>
        <p:txBody>
          <a:bodyPr wrap="square" rtlCol="0">
            <a:spAutoFit/>
          </a:bodyPr>
          <a:lstStyle/>
          <a:p>
            <a:r>
              <a:rPr lang="en-US" dirty="0"/>
              <a:t>3GPP RAN #</a:t>
            </a:r>
            <a:r>
              <a:rPr lang="en-US" dirty="0" smtClean="0"/>
              <a:t>83</a:t>
            </a:r>
            <a:endParaRPr lang="en-US" dirty="0"/>
          </a:p>
          <a:p>
            <a:r>
              <a:rPr lang="en-US" dirty="0" smtClean="0"/>
              <a:t>March 2019</a:t>
            </a:r>
            <a:endParaRPr lang="en-US" dirty="0"/>
          </a:p>
          <a:p>
            <a:r>
              <a:rPr lang="en-US" dirty="0" smtClean="0"/>
              <a:t>Shenzhen, China</a:t>
            </a:r>
            <a:endParaRPr lang="en-US" dirty="0"/>
          </a:p>
          <a:p>
            <a:r>
              <a:rPr lang="en-US" dirty="0"/>
              <a:t>Agenda </a:t>
            </a:r>
            <a:r>
              <a:rPr lang="en-US" dirty="0" smtClean="0"/>
              <a:t>Item 9.1.2</a:t>
            </a:r>
            <a:endParaRPr lang="en-US" dirty="0"/>
          </a:p>
        </p:txBody>
      </p:sp>
      <p:sp>
        <p:nvSpPr>
          <p:cNvPr id="5" name="TextBox 4">
            <a:extLst>
              <a:ext uri="{FF2B5EF4-FFF2-40B4-BE49-F238E27FC236}">
                <a16:creationId xmlns="" xmlns:a16="http://schemas.microsoft.com/office/drawing/2014/main" id="{DA382A1D-39FA-B54A-ACFA-B06B78F3B732}"/>
              </a:ext>
            </a:extLst>
          </p:cNvPr>
          <p:cNvSpPr txBox="1"/>
          <p:nvPr/>
        </p:nvSpPr>
        <p:spPr>
          <a:xfrm>
            <a:off x="10303726" y="208967"/>
            <a:ext cx="1371599" cy="369332"/>
          </a:xfrm>
          <a:prstGeom prst="rect">
            <a:avLst/>
          </a:prstGeom>
          <a:noFill/>
        </p:spPr>
        <p:txBody>
          <a:bodyPr wrap="square" rtlCol="0">
            <a:spAutoFit/>
          </a:bodyPr>
          <a:lstStyle/>
          <a:p>
            <a:r>
              <a:rPr lang="en-US" dirty="0" smtClean="0"/>
              <a:t>RP-190326</a:t>
            </a:r>
            <a:endParaRPr lang="en-US" dirty="0"/>
          </a:p>
        </p:txBody>
      </p:sp>
    </p:spTree>
    <p:extLst>
      <p:ext uri="{BB962C8B-B14F-4D97-AF65-F5344CB8AC3E}">
        <p14:creationId xmlns:p14="http://schemas.microsoft.com/office/powerpoint/2010/main" val="6471090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23392" y="188640"/>
            <a:ext cx="10901201" cy="820515"/>
          </a:xfrm>
        </p:spPr>
        <p:txBody>
          <a:bodyPr>
            <a:normAutofit fontScale="90000"/>
          </a:bodyPr>
          <a:lstStyle/>
          <a:p>
            <a:r>
              <a:rPr lang="en-US" altLang="en-US" dirty="0" smtClean="0"/>
              <a:t>Context: What </a:t>
            </a:r>
            <a:r>
              <a:rPr lang="en-US" altLang="en-US" dirty="0"/>
              <a:t>are Advanced Sleep Modes (ASM)?</a:t>
            </a:r>
            <a:endParaRPr lang="en-US" b="1" dirty="0"/>
          </a:p>
        </p:txBody>
      </p:sp>
      <p:sp>
        <p:nvSpPr>
          <p:cNvPr id="21507" name="Content Placeholder 2"/>
          <p:cNvSpPr>
            <a:spLocks noGrp="1"/>
          </p:cNvSpPr>
          <p:nvPr>
            <p:ph idx="1"/>
          </p:nvPr>
        </p:nvSpPr>
        <p:spPr>
          <a:xfrm>
            <a:off x="431371" y="1118377"/>
            <a:ext cx="11137237" cy="1435637"/>
          </a:xfrm>
        </p:spPr>
        <p:txBody>
          <a:bodyPr>
            <a:noAutofit/>
          </a:bodyPr>
          <a:lstStyle/>
          <a:p>
            <a:pPr lvl="1"/>
            <a:r>
              <a:rPr lang="en-US" sz="1800" dirty="0" smtClean="0"/>
              <a:t>We can define Advanced Sleep Modes as </a:t>
            </a:r>
            <a:r>
              <a:rPr lang="en-US" sz="1800" b="1" dirty="0" smtClean="0"/>
              <a:t>“long sleep durations” </a:t>
            </a:r>
            <a:r>
              <a:rPr lang="en-US" sz="1800" dirty="0" smtClean="0"/>
              <a:t>for base stations to </a:t>
            </a:r>
            <a:r>
              <a:rPr lang="en-US" sz="1800" b="1" dirty="0" smtClean="0"/>
              <a:t>switch-off transmission elements</a:t>
            </a:r>
            <a:r>
              <a:rPr lang="en-US" sz="1800" dirty="0" smtClean="0"/>
              <a:t> and </a:t>
            </a:r>
            <a:r>
              <a:rPr lang="en-US" sz="1800" b="1" dirty="0" smtClean="0"/>
              <a:t>save power consumption</a:t>
            </a:r>
          </a:p>
          <a:p>
            <a:pPr lvl="1"/>
            <a:r>
              <a:rPr lang="en-US" sz="1800" dirty="0" smtClean="0"/>
              <a:t>ASM is the key mechanism to fulfill the </a:t>
            </a:r>
            <a:r>
              <a:rPr lang="en-US" sz="1800" b="1" dirty="0" smtClean="0">
                <a:solidFill>
                  <a:schemeClr val="tx2"/>
                </a:solidFill>
              </a:rPr>
              <a:t>“Zero Load - Zero Watt” </a:t>
            </a:r>
            <a:r>
              <a:rPr lang="en-US" sz="1800" dirty="0" smtClean="0"/>
              <a:t>target</a:t>
            </a:r>
            <a:endParaRPr lang="en-US" sz="1800" b="1" dirty="0"/>
          </a:p>
          <a:p>
            <a:pPr lvl="1"/>
            <a:r>
              <a:rPr lang="en-US" sz="1800" b="1" dirty="0" smtClean="0">
                <a:solidFill>
                  <a:srgbClr val="FF6600"/>
                </a:solidFill>
              </a:rPr>
              <a:t>4 </a:t>
            </a:r>
            <a:r>
              <a:rPr lang="en-US" sz="1800" b="1" dirty="0">
                <a:solidFill>
                  <a:srgbClr val="FF6600"/>
                </a:solidFill>
              </a:rPr>
              <a:t>levels </a:t>
            </a:r>
            <a:r>
              <a:rPr lang="en-US" sz="1800" b="1" dirty="0"/>
              <a:t>of sleep modes have been defined by IEEE with increasing sleep </a:t>
            </a:r>
            <a:r>
              <a:rPr lang="en-US" sz="1800" b="1" dirty="0">
                <a:solidFill>
                  <a:srgbClr val="FF6600"/>
                </a:solidFill>
              </a:rPr>
              <a:t>time and </a:t>
            </a:r>
            <a:r>
              <a:rPr lang="en-US" sz="1800" b="1" dirty="0" smtClean="0">
                <a:solidFill>
                  <a:srgbClr val="FF6600"/>
                </a:solidFill>
              </a:rPr>
              <a:t>depth</a:t>
            </a:r>
          </a:p>
          <a:p>
            <a:pPr marL="457200" lvl="1" indent="0">
              <a:buNone/>
            </a:pPr>
            <a:endParaRPr lang="en-US" sz="1800" b="1" dirty="0" smtClean="0">
              <a:solidFill>
                <a:srgbClr val="FF6600"/>
              </a:solidFill>
            </a:endParaRPr>
          </a:p>
          <a:p>
            <a:pPr lvl="1"/>
            <a:endParaRPr lang="en-US" sz="1800" b="1" dirty="0">
              <a:solidFill>
                <a:srgbClr val="FF6600"/>
              </a:solidFill>
            </a:endParaRPr>
          </a:p>
        </p:txBody>
      </p:sp>
      <p:sp>
        <p:nvSpPr>
          <p:cNvPr id="6" name="Content Placeholder 2"/>
          <p:cNvSpPr txBox="1">
            <a:spLocks/>
          </p:cNvSpPr>
          <p:nvPr/>
        </p:nvSpPr>
        <p:spPr>
          <a:xfrm>
            <a:off x="540892" y="3862556"/>
            <a:ext cx="11137237" cy="7357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1800" dirty="0" smtClean="0"/>
              <a:t>3GPP Rel15 enables </a:t>
            </a:r>
            <a:r>
              <a:rPr lang="en-US" sz="1800" dirty="0"/>
              <a:t>these long sleep durations (until SM3) by specifying different possible </a:t>
            </a:r>
            <a:r>
              <a:rPr lang="en-US" sz="1800" b="1" dirty="0" smtClean="0"/>
              <a:t>SS Burst set  periodicities</a:t>
            </a:r>
            <a:r>
              <a:rPr lang="en-US" sz="1800" b="1" dirty="0"/>
              <a:t>, from 5ms to 160ms (default periodicity </a:t>
            </a:r>
            <a:r>
              <a:rPr lang="en-US" sz="1800" b="1" dirty="0" smtClean="0"/>
              <a:t>is </a:t>
            </a:r>
            <a:r>
              <a:rPr lang="en-US" sz="1800" b="1" dirty="0"/>
              <a:t>20ms)</a:t>
            </a:r>
          </a:p>
          <a:p>
            <a:pPr lvl="1"/>
            <a:endParaRPr lang="en-US" sz="1800" b="1" dirty="0">
              <a:solidFill>
                <a:srgbClr val="FF66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755" y="2506718"/>
            <a:ext cx="10115510" cy="963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Objet 3"/>
          <p:cNvGraphicFramePr>
            <a:graphicFrameLocks noChangeAspect="1"/>
          </p:cNvGraphicFramePr>
          <p:nvPr>
            <p:extLst>
              <p:ext uri="{D42A27DB-BD31-4B8C-83A1-F6EECF244321}">
                <p14:modId xmlns:p14="http://schemas.microsoft.com/office/powerpoint/2010/main" val="940692404"/>
              </p:ext>
            </p:extLst>
          </p:nvPr>
        </p:nvGraphicFramePr>
        <p:xfrm>
          <a:off x="2268356" y="4692875"/>
          <a:ext cx="6355398" cy="1813030"/>
        </p:xfrm>
        <a:graphic>
          <a:graphicData uri="http://schemas.openxmlformats.org/presentationml/2006/ole">
            <mc:AlternateContent xmlns:mc="http://schemas.openxmlformats.org/markup-compatibility/2006">
              <mc:Choice xmlns:v="urn:schemas-microsoft-com:vml" Requires="v">
                <p:oleObj spid="_x0000_s1036" name="Visio" r:id="rId4" imgW="7724722" imgH="3566809" progId="Visio.Drawing.11">
                  <p:embed/>
                </p:oleObj>
              </mc:Choice>
              <mc:Fallback>
                <p:oleObj name="Visio" r:id="rId4" imgW="7724722" imgH="3566809" progId="Visio.Drawing.11">
                  <p:embed/>
                  <p:pic>
                    <p:nvPicPr>
                      <p:cNvPr id="0" name=""/>
                      <p:cNvPicPr/>
                      <p:nvPr/>
                    </p:nvPicPr>
                    <p:blipFill>
                      <a:blip r:embed="rId5"/>
                      <a:stretch>
                        <a:fillRect/>
                      </a:stretch>
                    </p:blipFill>
                    <p:spPr>
                      <a:xfrm>
                        <a:off x="2268356" y="4692875"/>
                        <a:ext cx="6355398" cy="1813030"/>
                      </a:xfrm>
                      <a:prstGeom prst="rect">
                        <a:avLst/>
                      </a:prstGeom>
                    </p:spPr>
                  </p:pic>
                </p:oleObj>
              </mc:Fallback>
            </mc:AlternateContent>
          </a:graphicData>
        </a:graphic>
      </p:graphicFrame>
    </p:spTree>
    <p:extLst>
      <p:ext uri="{BB962C8B-B14F-4D97-AF65-F5344CB8AC3E}">
        <p14:creationId xmlns:p14="http://schemas.microsoft.com/office/powerpoint/2010/main" val="59996997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23392" y="188640"/>
            <a:ext cx="9889067" cy="820515"/>
          </a:xfrm>
        </p:spPr>
        <p:txBody>
          <a:bodyPr>
            <a:normAutofit fontScale="90000"/>
          </a:bodyPr>
          <a:lstStyle/>
          <a:p>
            <a:r>
              <a:rPr lang="en-US" altLang="en-US" dirty="0" smtClean="0"/>
              <a:t>SSB periodicities: current Rel15 specifications</a:t>
            </a:r>
            <a:endParaRPr lang="en-US" altLang="en-US" dirty="0"/>
          </a:p>
        </p:txBody>
      </p:sp>
      <p:sp>
        <p:nvSpPr>
          <p:cNvPr id="21507" name="Content Placeholder 2"/>
          <p:cNvSpPr>
            <a:spLocks noGrp="1"/>
          </p:cNvSpPr>
          <p:nvPr>
            <p:ph idx="1"/>
          </p:nvPr>
        </p:nvSpPr>
        <p:spPr>
          <a:xfrm>
            <a:off x="239350" y="1134145"/>
            <a:ext cx="11713301" cy="5256212"/>
          </a:xfrm>
        </p:spPr>
        <p:txBody>
          <a:bodyPr>
            <a:noAutofit/>
          </a:bodyPr>
          <a:lstStyle/>
          <a:p>
            <a:pPr lvl="1"/>
            <a:r>
              <a:rPr lang="en-US" b="1" dirty="0" smtClean="0">
                <a:solidFill>
                  <a:schemeClr val="accent1"/>
                </a:solidFill>
              </a:rPr>
              <a:t>In NR, periodicities higher than LTE</a:t>
            </a:r>
            <a:r>
              <a:rPr lang="en-US" dirty="0" smtClean="0"/>
              <a:t>  have been agreed (LTE = 5ms </a:t>
            </a:r>
            <a:r>
              <a:rPr lang="en-US" dirty="0"/>
              <a:t>default </a:t>
            </a:r>
            <a:r>
              <a:rPr lang="en-US" dirty="0" smtClean="0"/>
              <a:t>periodicity), with a default periodicity of 20 </a:t>
            </a:r>
            <a:r>
              <a:rPr lang="en-US" dirty="0" err="1" smtClean="0"/>
              <a:t>ms.</a:t>
            </a:r>
            <a:endParaRPr lang="en-US" dirty="0" smtClean="0"/>
          </a:p>
          <a:p>
            <a:pPr marL="457200" lvl="1" indent="0">
              <a:buNone/>
            </a:pPr>
            <a:endParaRPr lang="en-US" dirty="0" smtClean="0"/>
          </a:p>
          <a:p>
            <a:pPr lvl="1"/>
            <a:r>
              <a:rPr lang="en-US" dirty="0" smtClean="0"/>
              <a:t>Two mechanisms have been specified:</a:t>
            </a:r>
          </a:p>
          <a:p>
            <a:pPr marL="1278435" lvl="2" indent="0">
              <a:buNone/>
            </a:pPr>
            <a:r>
              <a:rPr lang="en-US" b="1" dirty="0" smtClean="0">
                <a:solidFill>
                  <a:schemeClr val="accent1"/>
                </a:solidFill>
              </a:rPr>
              <a:t>1) For Cell Selection</a:t>
            </a:r>
          </a:p>
          <a:p>
            <a:pPr lvl="3"/>
            <a:r>
              <a:rPr lang="en-US" b="1" dirty="0"/>
              <a:t>SS </a:t>
            </a:r>
            <a:r>
              <a:rPr lang="en-US" b="1" dirty="0" smtClean="0"/>
              <a:t>Block default periodicity </a:t>
            </a:r>
            <a:r>
              <a:rPr lang="en-US" dirty="0" smtClean="0"/>
              <a:t>(expected by UE for initial access): </a:t>
            </a:r>
            <a:r>
              <a:rPr lang="en-US" b="1" dirty="0" smtClean="0"/>
              <a:t>[20 </a:t>
            </a:r>
            <a:r>
              <a:rPr lang="en-US" b="1" dirty="0" err="1"/>
              <a:t>ms</a:t>
            </a:r>
            <a:r>
              <a:rPr lang="en-US" b="1" dirty="0" smtClean="0"/>
              <a:t>]</a:t>
            </a:r>
          </a:p>
          <a:p>
            <a:pPr lvl="3"/>
            <a:r>
              <a:rPr lang="en-US" b="1" dirty="0" smtClean="0"/>
              <a:t>Signaling </a:t>
            </a:r>
            <a:r>
              <a:rPr lang="en-US" b="1" dirty="0"/>
              <a:t>periodicity </a:t>
            </a:r>
            <a:r>
              <a:rPr lang="en-US" b="1" dirty="0" smtClean="0"/>
              <a:t> remains </a:t>
            </a:r>
            <a:r>
              <a:rPr lang="en-US" b="1" dirty="0"/>
              <a:t>configurable </a:t>
            </a:r>
            <a:r>
              <a:rPr lang="en-US" dirty="0" smtClean="0"/>
              <a:t>and </a:t>
            </a:r>
            <a:r>
              <a:rPr lang="en-US" dirty="0"/>
              <a:t>be set to any value among </a:t>
            </a:r>
            <a:r>
              <a:rPr lang="en-US" b="1" dirty="0" smtClean="0"/>
              <a:t>[5</a:t>
            </a:r>
            <a:r>
              <a:rPr lang="en-US" b="1" dirty="0"/>
              <a:t>, 10, 20, 40, 80, </a:t>
            </a:r>
            <a:r>
              <a:rPr lang="en-US" b="1" dirty="0" smtClean="0"/>
              <a:t>160 </a:t>
            </a:r>
            <a:r>
              <a:rPr lang="en-US" b="1" dirty="0" err="1" smtClean="0"/>
              <a:t>ms</a:t>
            </a:r>
            <a:r>
              <a:rPr lang="en-US" b="1" dirty="0" smtClean="0"/>
              <a:t>] </a:t>
            </a:r>
          </a:p>
          <a:p>
            <a:pPr marL="1371600" lvl="3" indent="0">
              <a:buNone/>
            </a:pPr>
            <a:endParaRPr lang="en-US" b="1" dirty="0" smtClean="0"/>
          </a:p>
          <a:p>
            <a:pPr marL="1278435" lvl="2" indent="0">
              <a:buNone/>
            </a:pPr>
            <a:r>
              <a:rPr lang="en-US" b="1" dirty="0">
                <a:solidFill>
                  <a:schemeClr val="accent1"/>
                </a:solidFill>
              </a:rPr>
              <a:t>2) For </a:t>
            </a:r>
            <a:r>
              <a:rPr lang="en-US" b="1" dirty="0" smtClean="0">
                <a:solidFill>
                  <a:schemeClr val="accent1"/>
                </a:solidFill>
              </a:rPr>
              <a:t>Cell Re-selection</a:t>
            </a:r>
          </a:p>
          <a:p>
            <a:pPr marL="1621335" lvl="2" indent="-342900"/>
            <a:r>
              <a:rPr lang="en-US" sz="1800" b="1" dirty="0" smtClean="0"/>
              <a:t>Intra-frequency cell reselection: </a:t>
            </a:r>
            <a:r>
              <a:rPr lang="en-US" sz="1800" dirty="0" smtClean="0"/>
              <a:t>a single </a:t>
            </a:r>
            <a:r>
              <a:rPr lang="en-US" sz="1800" dirty="0"/>
              <a:t>SSB periodicity value is broadcasted within </a:t>
            </a:r>
            <a:r>
              <a:rPr lang="en-US" sz="1800" dirty="0" smtClean="0"/>
              <a:t>NR SIB2, referred to as “</a:t>
            </a:r>
            <a:r>
              <a:rPr lang="en-US" sz="1800" dirty="0" err="1" smtClean="0"/>
              <a:t>smtc</a:t>
            </a:r>
            <a:r>
              <a:rPr lang="en-US" sz="1800" dirty="0"/>
              <a:t>” of type </a:t>
            </a:r>
            <a:r>
              <a:rPr lang="en-US" sz="1800" dirty="0" smtClean="0"/>
              <a:t>SSB-MTC (as described in TS 38.331)</a:t>
            </a:r>
            <a:endParaRPr lang="en-US" sz="1600" dirty="0" smtClean="0"/>
          </a:p>
          <a:p>
            <a:pPr marL="1621335" lvl="2" indent="-342900"/>
            <a:r>
              <a:rPr lang="en-US" sz="1800" b="1" dirty="0" smtClean="0"/>
              <a:t>Inter-frequency cell reselection: </a:t>
            </a:r>
            <a:r>
              <a:rPr lang="en-US" sz="1800" dirty="0"/>
              <a:t>a single SSB periodicity value is broadcasted within </a:t>
            </a:r>
            <a:r>
              <a:rPr lang="en-US" sz="1800" dirty="0" smtClean="0"/>
              <a:t>NR </a:t>
            </a:r>
            <a:r>
              <a:rPr lang="en-US" sz="1800" dirty="0"/>
              <a:t>SIB4 per frequency, referred to as “</a:t>
            </a:r>
            <a:r>
              <a:rPr lang="en-US" sz="1800" dirty="0" err="1"/>
              <a:t>smtc</a:t>
            </a:r>
            <a:r>
              <a:rPr lang="en-US" sz="1800" dirty="0"/>
              <a:t>” of type SSB-MTC </a:t>
            </a:r>
            <a:r>
              <a:rPr lang="en-US" sz="1800" dirty="0" smtClean="0"/>
              <a:t>(</a:t>
            </a:r>
            <a:r>
              <a:rPr lang="en-US" sz="1800" dirty="0"/>
              <a:t>as </a:t>
            </a:r>
            <a:r>
              <a:rPr lang="en-US" sz="1800" dirty="0" smtClean="0"/>
              <a:t>described in </a:t>
            </a:r>
            <a:r>
              <a:rPr lang="en-US" sz="1800" dirty="0"/>
              <a:t>TS 38.331</a:t>
            </a:r>
            <a:r>
              <a:rPr lang="en-US" sz="1800" dirty="0" smtClean="0"/>
              <a:t>)</a:t>
            </a:r>
            <a:endParaRPr lang="en-US" sz="1800" b="1" dirty="0" smtClean="0"/>
          </a:p>
          <a:p>
            <a:pPr marL="1621335" lvl="2" indent="-342900"/>
            <a:r>
              <a:rPr lang="en-US" sz="1800" b="1" dirty="0"/>
              <a:t>Inter-RAT cell reselection (4G to 5G): </a:t>
            </a:r>
            <a:r>
              <a:rPr lang="en-US" sz="1800" dirty="0"/>
              <a:t>a single SSB periodicity value is </a:t>
            </a:r>
            <a:r>
              <a:rPr lang="en-US" sz="1800" dirty="0" smtClean="0"/>
              <a:t>broadcasted </a:t>
            </a:r>
            <a:r>
              <a:rPr lang="en-US" sz="1800" dirty="0"/>
              <a:t>within the </a:t>
            </a:r>
            <a:r>
              <a:rPr lang="en-US" sz="1800" dirty="0" smtClean="0"/>
              <a:t>LTE SIB24 </a:t>
            </a:r>
            <a:r>
              <a:rPr lang="en-US" sz="1800" dirty="0"/>
              <a:t>to assist inter-RAT cell </a:t>
            </a:r>
            <a:r>
              <a:rPr lang="en-US" sz="1800" dirty="0" smtClean="0"/>
              <a:t>reselection. The </a:t>
            </a:r>
            <a:r>
              <a:rPr lang="en-US" sz="1800" dirty="0"/>
              <a:t>single value is referred to as “</a:t>
            </a:r>
            <a:r>
              <a:rPr lang="en-US" sz="1800" dirty="0" err="1"/>
              <a:t>measTimingConfig</a:t>
            </a:r>
            <a:r>
              <a:rPr lang="en-US" sz="1800" dirty="0"/>
              <a:t>” in SIB24 per </a:t>
            </a:r>
            <a:r>
              <a:rPr lang="en-US" sz="1800" dirty="0" smtClean="0"/>
              <a:t>frequency (</a:t>
            </a:r>
            <a:r>
              <a:rPr lang="en-US" sz="1800" dirty="0"/>
              <a:t>as described in </a:t>
            </a:r>
            <a:r>
              <a:rPr lang="en-US" sz="1800" dirty="0" smtClean="0"/>
              <a:t>TS36.331)</a:t>
            </a:r>
          </a:p>
          <a:p>
            <a:pPr marL="1278435" lvl="2" indent="0">
              <a:buNone/>
            </a:pPr>
            <a:endParaRPr lang="en-US" b="1" dirty="0" smtClean="0"/>
          </a:p>
        </p:txBody>
      </p:sp>
    </p:spTree>
    <p:extLst>
      <p:ext uri="{BB962C8B-B14F-4D97-AF65-F5344CB8AC3E}">
        <p14:creationId xmlns:p14="http://schemas.microsoft.com/office/powerpoint/2010/main" val="221447299"/>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23392" y="314768"/>
            <a:ext cx="11058856" cy="1088363"/>
          </a:xfrm>
        </p:spPr>
        <p:txBody>
          <a:bodyPr>
            <a:normAutofit fontScale="90000"/>
          </a:bodyPr>
          <a:lstStyle/>
          <a:p>
            <a:r>
              <a:rPr lang="en-US" altLang="en-US" dirty="0" smtClean="0"/>
              <a:t>SSB periodicities: limitations with Rel15 specifications</a:t>
            </a:r>
            <a:endParaRPr lang="en-US" altLang="en-US" dirty="0"/>
          </a:p>
        </p:txBody>
      </p:sp>
      <p:sp>
        <p:nvSpPr>
          <p:cNvPr id="21507" name="Content Placeholder 2"/>
          <p:cNvSpPr>
            <a:spLocks noGrp="1"/>
          </p:cNvSpPr>
          <p:nvPr>
            <p:ph idx="1"/>
          </p:nvPr>
        </p:nvSpPr>
        <p:spPr>
          <a:xfrm>
            <a:off x="239350" y="1655377"/>
            <a:ext cx="11713301" cy="4530021"/>
          </a:xfrm>
        </p:spPr>
        <p:txBody>
          <a:bodyPr>
            <a:noAutofit/>
          </a:bodyPr>
          <a:lstStyle/>
          <a:p>
            <a:pPr lvl="1"/>
            <a:r>
              <a:rPr lang="en-US" sz="2000" b="1" dirty="0" smtClean="0">
                <a:solidFill>
                  <a:schemeClr val="accent1">
                    <a:lumMod val="75000"/>
                  </a:schemeClr>
                </a:solidFill>
              </a:rPr>
              <a:t>First limitation: long cell selection &amp; reselection time to camp on the expected 5G cell</a:t>
            </a:r>
          </a:p>
          <a:p>
            <a:pPr lvl="2"/>
            <a:r>
              <a:rPr lang="en-US" sz="1800" dirty="0"/>
              <a:t>5G cells set with higher periodicities than default (i.e. &gt; 20 </a:t>
            </a:r>
            <a:r>
              <a:rPr lang="en-US" sz="1800" dirty="0" err="1"/>
              <a:t>ms</a:t>
            </a:r>
            <a:r>
              <a:rPr lang="en-US" sz="1800" dirty="0"/>
              <a:t>) may be missed by the UE in cell selection, in which case UEs may need to select another 5G or 4G cell before re-selecting to the best 5G cell.</a:t>
            </a:r>
          </a:p>
          <a:p>
            <a:pPr lvl="2"/>
            <a:r>
              <a:rPr lang="en-US" sz="1800" dirty="0"/>
              <a:t>The cell reselection process takes time. The UE will need to decode the SIBs related to cell reselection (SIB3 and SIB4 in 5G, SIB24 in 4G). </a:t>
            </a:r>
            <a:endParaRPr lang="en-US" sz="1800" dirty="0" smtClean="0"/>
          </a:p>
          <a:p>
            <a:pPr lvl="2"/>
            <a:r>
              <a:rPr lang="en-US" sz="1800" dirty="0" smtClean="0"/>
              <a:t>A typical case would be for co-located 4G / 5G deployment:</a:t>
            </a:r>
          </a:p>
          <a:p>
            <a:pPr lvl="3"/>
            <a:r>
              <a:rPr lang="en-US" sz="1600" dirty="0" smtClean="0"/>
              <a:t>UE misses the 5G cell</a:t>
            </a:r>
          </a:p>
          <a:p>
            <a:pPr lvl="3"/>
            <a:r>
              <a:rPr lang="en-US" sz="1600" dirty="0" smtClean="0"/>
              <a:t>UE selects the co-located 4G cell (or a co-located 5G cell on another band)</a:t>
            </a:r>
          </a:p>
          <a:p>
            <a:pPr lvl="3"/>
            <a:r>
              <a:rPr lang="en-US" sz="1600" dirty="0" smtClean="0"/>
              <a:t>UE reads SIB24 of the 4G cell (or SIB4 in case of 5G in inter-frequency) and reselect the co-located 5G cell</a:t>
            </a:r>
            <a:endParaRPr lang="en-US" sz="1600" dirty="0"/>
          </a:p>
          <a:p>
            <a:pPr marL="914400" lvl="2" indent="0">
              <a:buNone/>
            </a:pPr>
            <a:endParaRPr lang="en-US" sz="1800" dirty="0"/>
          </a:p>
          <a:p>
            <a:pPr lvl="2"/>
            <a:endParaRPr lang="en-US" sz="1800" dirty="0"/>
          </a:p>
          <a:p>
            <a:pPr marL="1278435" lvl="2" indent="0">
              <a:buNone/>
            </a:pPr>
            <a:endParaRPr lang="en-US" sz="1800" b="1" dirty="0" smtClean="0"/>
          </a:p>
        </p:txBody>
      </p:sp>
    </p:spTree>
    <p:extLst>
      <p:ext uri="{BB962C8B-B14F-4D97-AF65-F5344CB8AC3E}">
        <p14:creationId xmlns:p14="http://schemas.microsoft.com/office/powerpoint/2010/main" val="3519499659"/>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23392" y="314768"/>
            <a:ext cx="11058856" cy="1088363"/>
          </a:xfrm>
        </p:spPr>
        <p:txBody>
          <a:bodyPr>
            <a:normAutofit fontScale="90000"/>
          </a:bodyPr>
          <a:lstStyle/>
          <a:p>
            <a:r>
              <a:rPr lang="en-US" altLang="en-US" dirty="0" smtClean="0"/>
              <a:t>SSB periodicities: limitations with Rel15 specifications</a:t>
            </a:r>
            <a:endParaRPr lang="en-US" altLang="en-US" dirty="0"/>
          </a:p>
        </p:txBody>
      </p:sp>
      <p:sp>
        <p:nvSpPr>
          <p:cNvPr id="21507" name="Content Placeholder 2"/>
          <p:cNvSpPr>
            <a:spLocks noGrp="1"/>
          </p:cNvSpPr>
          <p:nvPr>
            <p:ph idx="1"/>
          </p:nvPr>
        </p:nvSpPr>
        <p:spPr>
          <a:xfrm>
            <a:off x="239350" y="1608083"/>
            <a:ext cx="11713301" cy="4782273"/>
          </a:xfrm>
        </p:spPr>
        <p:txBody>
          <a:bodyPr>
            <a:noAutofit/>
          </a:bodyPr>
          <a:lstStyle/>
          <a:p>
            <a:pPr lvl="1"/>
            <a:r>
              <a:rPr lang="en-US" sz="2000" b="1" dirty="0" smtClean="0">
                <a:solidFill>
                  <a:schemeClr val="accent1">
                    <a:lumMod val="75000"/>
                  </a:schemeClr>
                </a:solidFill>
              </a:rPr>
              <a:t>Second </a:t>
            </a:r>
            <a:r>
              <a:rPr lang="en-US" sz="2000" b="1" dirty="0">
                <a:solidFill>
                  <a:schemeClr val="accent1">
                    <a:lumMod val="75000"/>
                  </a:schemeClr>
                </a:solidFill>
              </a:rPr>
              <a:t>limitation: lack of granularity at cell level</a:t>
            </a:r>
          </a:p>
          <a:p>
            <a:pPr lvl="2"/>
            <a:r>
              <a:rPr lang="en-US" sz="1800" dirty="0"/>
              <a:t>Only a single value of SSB periodicity is a given in the SIB, within the list of common parameters. </a:t>
            </a:r>
          </a:p>
          <a:p>
            <a:pPr lvl="2"/>
            <a:r>
              <a:rPr lang="en-US" sz="1800" dirty="0"/>
              <a:t>There are no neighbor specific parameters to differentiate cells with different SSB periodicities. </a:t>
            </a:r>
          </a:p>
          <a:p>
            <a:pPr lvl="2"/>
            <a:r>
              <a:rPr lang="en-US" sz="1800" dirty="0"/>
              <a:t>This incurs an overall increase of the SSB scanning complexity at the UE. Indeed, the UE should look for the SSB of all neighbor cells assuming the highest SSB periodicity, i.e. if only one cell is set to 160ms and the other at 20ms, the UE will have to scan all cells with the assumption of 160 </a:t>
            </a:r>
            <a:r>
              <a:rPr lang="en-US" sz="1800" dirty="0" err="1"/>
              <a:t>ms</a:t>
            </a:r>
            <a:r>
              <a:rPr lang="en-US" sz="1800" dirty="0"/>
              <a:t> periodicity</a:t>
            </a:r>
            <a:r>
              <a:rPr lang="en-US" sz="1800" dirty="0" smtClean="0"/>
              <a:t>.</a:t>
            </a:r>
          </a:p>
          <a:p>
            <a:pPr marL="914400" lvl="2" indent="0">
              <a:buNone/>
            </a:pPr>
            <a:endParaRPr lang="en-US" sz="1800" dirty="0"/>
          </a:p>
          <a:p>
            <a:pPr lvl="2"/>
            <a:endParaRPr lang="en-US" sz="1800" dirty="0"/>
          </a:p>
          <a:p>
            <a:pPr marL="1278435" lvl="2" indent="0">
              <a:buNone/>
            </a:pPr>
            <a:endParaRPr lang="en-US" sz="1800" b="1" dirty="0" smtClean="0"/>
          </a:p>
        </p:txBody>
      </p:sp>
    </p:spTree>
    <p:extLst>
      <p:ext uri="{BB962C8B-B14F-4D97-AF65-F5344CB8AC3E}">
        <p14:creationId xmlns:p14="http://schemas.microsoft.com/office/powerpoint/2010/main" val="352822478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23392" y="314768"/>
            <a:ext cx="11058856" cy="1088363"/>
          </a:xfrm>
        </p:spPr>
        <p:txBody>
          <a:bodyPr>
            <a:normAutofit/>
          </a:bodyPr>
          <a:lstStyle/>
          <a:p>
            <a:r>
              <a:rPr lang="en-US" altLang="en-US" sz="4000" dirty="0" smtClean="0"/>
              <a:t>SSB periodicities: proposed enhancements (1)</a:t>
            </a:r>
            <a:endParaRPr lang="en-US" altLang="en-US" sz="4000" dirty="0"/>
          </a:p>
        </p:txBody>
      </p:sp>
      <p:sp>
        <p:nvSpPr>
          <p:cNvPr id="21507" name="Content Placeholder 2"/>
          <p:cNvSpPr>
            <a:spLocks noGrp="1"/>
          </p:cNvSpPr>
          <p:nvPr>
            <p:ph idx="1"/>
          </p:nvPr>
        </p:nvSpPr>
        <p:spPr>
          <a:xfrm>
            <a:off x="239350" y="1466189"/>
            <a:ext cx="11713301" cy="4782273"/>
          </a:xfrm>
        </p:spPr>
        <p:txBody>
          <a:bodyPr>
            <a:noAutofit/>
          </a:bodyPr>
          <a:lstStyle/>
          <a:p>
            <a:pPr lvl="1"/>
            <a:r>
              <a:rPr lang="en-US" sz="2000" b="1" dirty="0" smtClean="0">
                <a:solidFill>
                  <a:schemeClr val="accent1">
                    <a:lumMod val="75000"/>
                  </a:schemeClr>
                </a:solidFill>
              </a:rPr>
              <a:t>Proposed enhancement for </a:t>
            </a:r>
            <a:r>
              <a:rPr lang="en-US" sz="2000" b="1" dirty="0">
                <a:solidFill>
                  <a:schemeClr val="accent1">
                    <a:lumMod val="75000"/>
                  </a:schemeClr>
                </a:solidFill>
              </a:rPr>
              <a:t>cell </a:t>
            </a:r>
            <a:r>
              <a:rPr lang="en-US" sz="2000" b="1" dirty="0" smtClean="0">
                <a:solidFill>
                  <a:schemeClr val="accent1">
                    <a:lumMod val="75000"/>
                  </a:schemeClr>
                </a:solidFill>
              </a:rPr>
              <a:t>selection to target a specific cell</a:t>
            </a:r>
          </a:p>
          <a:p>
            <a:pPr lvl="1"/>
            <a:r>
              <a:rPr lang="en-US" sz="1800" dirty="0" smtClean="0"/>
              <a:t>The cell selection of the target 5G cell could </a:t>
            </a:r>
            <a:r>
              <a:rPr lang="en-US" sz="1800" dirty="0"/>
              <a:t>be </a:t>
            </a:r>
            <a:r>
              <a:rPr lang="en-US" sz="1800" dirty="0" smtClean="0"/>
              <a:t>more efficient if </a:t>
            </a:r>
            <a:r>
              <a:rPr lang="en-US" sz="1800" dirty="0"/>
              <a:t>the UE was instructed </a:t>
            </a:r>
            <a:r>
              <a:rPr lang="en-US" sz="1800" dirty="0" smtClean="0"/>
              <a:t>immediately during the cell selection process, while reading SIB1, that </a:t>
            </a:r>
            <a:r>
              <a:rPr lang="en-US" sz="1800" b="1" dirty="0"/>
              <a:t>it should look for a specific 5G </a:t>
            </a:r>
            <a:r>
              <a:rPr lang="en-US" sz="1800" b="1" dirty="0" smtClean="0"/>
              <a:t>cell</a:t>
            </a:r>
            <a:r>
              <a:rPr lang="en-US" sz="1800" dirty="0" smtClean="0"/>
              <a:t>.</a:t>
            </a:r>
          </a:p>
          <a:p>
            <a:pPr lvl="1"/>
            <a:r>
              <a:rPr lang="en-US" sz="1800" dirty="0"/>
              <a:t>This enhancement is particularly useful for co-located deployments, with </a:t>
            </a:r>
            <a:r>
              <a:rPr lang="en-US" sz="1800" dirty="0" smtClean="0"/>
              <a:t>only the </a:t>
            </a:r>
            <a:r>
              <a:rPr lang="en-US" sz="1800" dirty="0"/>
              <a:t>target 5G cell co-located with a 4G or 5G cell on another </a:t>
            </a:r>
            <a:r>
              <a:rPr lang="en-US" sz="1800" dirty="0" smtClean="0"/>
              <a:t>band. Given the scarce resources of SIB1, it is </a:t>
            </a:r>
            <a:r>
              <a:rPr lang="en-US" sz="1800" dirty="0"/>
              <a:t>not expected </a:t>
            </a:r>
            <a:r>
              <a:rPr lang="en-US" sz="1800" dirty="0" smtClean="0"/>
              <a:t>in </a:t>
            </a:r>
            <a:r>
              <a:rPr lang="en-US" sz="1800" dirty="0"/>
              <a:t>practice </a:t>
            </a:r>
            <a:r>
              <a:rPr lang="en-US" sz="1800" dirty="0" smtClean="0"/>
              <a:t>to declare more than 1 or 2 target cells.</a:t>
            </a:r>
            <a:endParaRPr lang="en-US" sz="1800" dirty="0"/>
          </a:p>
          <a:p>
            <a:pPr marL="914400" lvl="2" indent="0">
              <a:buNone/>
            </a:pPr>
            <a:endParaRPr lang="en-US" sz="1800" dirty="0" smtClean="0"/>
          </a:p>
          <a:p>
            <a:pPr lvl="2"/>
            <a:r>
              <a:rPr lang="en-US" sz="1800" dirty="0" smtClean="0"/>
              <a:t>More precisely, it is proposed to add the following fields:</a:t>
            </a:r>
          </a:p>
          <a:p>
            <a:pPr lvl="3"/>
            <a:r>
              <a:rPr lang="en-US" dirty="0" smtClean="0"/>
              <a:t>For inter-RAT more efficient cell selection from 4G, within LTE SIB1, and for more efficient inter-frequency </a:t>
            </a:r>
            <a:r>
              <a:rPr lang="en-US" dirty="0"/>
              <a:t>cell selection from 5G, within NR SIB1</a:t>
            </a:r>
            <a:r>
              <a:rPr lang="en-US" dirty="0" smtClean="0"/>
              <a:t>:</a:t>
            </a:r>
          </a:p>
          <a:p>
            <a:pPr lvl="4"/>
            <a:r>
              <a:rPr lang="en-US" dirty="0" smtClean="0"/>
              <a:t>The DL carrier frequency of the target cell(s) identified by its GSCN</a:t>
            </a:r>
          </a:p>
          <a:p>
            <a:pPr lvl="4"/>
            <a:r>
              <a:rPr lang="en-US" dirty="0" smtClean="0"/>
              <a:t>The </a:t>
            </a:r>
            <a:r>
              <a:rPr lang="en-US" dirty="0"/>
              <a:t>Physical Cell </a:t>
            </a:r>
            <a:r>
              <a:rPr lang="en-US" dirty="0" smtClean="0"/>
              <a:t>Id of the target cell(s)</a:t>
            </a:r>
          </a:p>
          <a:p>
            <a:pPr lvl="4"/>
            <a:r>
              <a:rPr lang="en-US" b="1" dirty="0" smtClean="0"/>
              <a:t>The SSB periodicity of the target cell(s)</a:t>
            </a:r>
          </a:p>
          <a:p>
            <a:pPr marL="1828800" lvl="4" indent="0">
              <a:buNone/>
            </a:pPr>
            <a:endParaRPr lang="en-US" dirty="0" smtClean="0"/>
          </a:p>
          <a:p>
            <a:pPr lvl="4"/>
            <a:r>
              <a:rPr lang="en-US" dirty="0" smtClean="0"/>
              <a:t>In case of synchronous deployment between the source cell and the target cell, the following field will be added:</a:t>
            </a:r>
          </a:p>
          <a:p>
            <a:pPr lvl="5"/>
            <a:r>
              <a:rPr lang="en-US" b="1" dirty="0" smtClean="0"/>
              <a:t>The time location(s) of the SSB of the target cell(s)</a:t>
            </a:r>
          </a:p>
          <a:p>
            <a:pPr marL="2286000" lvl="5" indent="0">
              <a:buNone/>
            </a:pPr>
            <a:endParaRPr lang="en-US" sz="2000" dirty="0"/>
          </a:p>
          <a:p>
            <a:pPr marL="1278435" lvl="2" indent="0">
              <a:buNone/>
            </a:pPr>
            <a:endParaRPr lang="en-US" sz="1800" b="1" dirty="0" smtClean="0"/>
          </a:p>
        </p:txBody>
      </p:sp>
    </p:spTree>
    <p:extLst>
      <p:ext uri="{BB962C8B-B14F-4D97-AF65-F5344CB8AC3E}">
        <p14:creationId xmlns:p14="http://schemas.microsoft.com/office/powerpoint/2010/main" val="4289828895"/>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23392" y="314768"/>
            <a:ext cx="11058856" cy="1088363"/>
          </a:xfrm>
        </p:spPr>
        <p:txBody>
          <a:bodyPr>
            <a:normAutofit/>
          </a:bodyPr>
          <a:lstStyle/>
          <a:p>
            <a:r>
              <a:rPr lang="en-US" altLang="en-US" sz="4000" dirty="0" smtClean="0"/>
              <a:t>SSB periodicities: proposed enhancements (2)</a:t>
            </a:r>
            <a:endParaRPr lang="en-US" altLang="en-US" sz="4000" dirty="0"/>
          </a:p>
        </p:txBody>
      </p:sp>
      <p:sp>
        <p:nvSpPr>
          <p:cNvPr id="21507" name="Content Placeholder 2"/>
          <p:cNvSpPr>
            <a:spLocks noGrp="1"/>
          </p:cNvSpPr>
          <p:nvPr>
            <p:ph idx="1"/>
          </p:nvPr>
        </p:nvSpPr>
        <p:spPr>
          <a:xfrm>
            <a:off x="239350" y="1466189"/>
            <a:ext cx="11713301" cy="4782273"/>
          </a:xfrm>
        </p:spPr>
        <p:txBody>
          <a:bodyPr>
            <a:noAutofit/>
          </a:bodyPr>
          <a:lstStyle/>
          <a:p>
            <a:pPr lvl="1"/>
            <a:r>
              <a:rPr lang="en-US" sz="2000" b="1" dirty="0" smtClean="0">
                <a:solidFill>
                  <a:schemeClr val="accent1">
                    <a:lumMod val="75000"/>
                  </a:schemeClr>
                </a:solidFill>
              </a:rPr>
              <a:t>Proposed enhancement for cell reselection with granularity at neighbor cell level</a:t>
            </a:r>
          </a:p>
          <a:p>
            <a:pPr lvl="1"/>
            <a:r>
              <a:rPr lang="en-US" sz="1800" dirty="0" smtClean="0"/>
              <a:t>The cell reselection process </a:t>
            </a:r>
            <a:r>
              <a:rPr lang="en-US" sz="1800" dirty="0"/>
              <a:t>could be accelerated if the UE was instructed </a:t>
            </a:r>
            <a:r>
              <a:rPr lang="en-US" sz="1800" dirty="0" smtClean="0"/>
              <a:t>that only specific cells are set with SSB periodicities higher than the default value of 20 </a:t>
            </a:r>
            <a:r>
              <a:rPr lang="en-US" sz="1800" dirty="0" err="1" smtClean="0"/>
              <a:t>ms.</a:t>
            </a:r>
            <a:endParaRPr lang="en-US" sz="1800" dirty="0" smtClean="0"/>
          </a:p>
          <a:p>
            <a:pPr lvl="1"/>
            <a:r>
              <a:rPr lang="en-US" sz="1800" dirty="0" smtClean="0"/>
              <a:t>Indeed, if only 1 neighbor cell is set with for instance 160 </a:t>
            </a:r>
            <a:r>
              <a:rPr lang="en-US" sz="1800" dirty="0" err="1" smtClean="0"/>
              <a:t>ms</a:t>
            </a:r>
            <a:r>
              <a:rPr lang="en-US" sz="1800" dirty="0" smtClean="0"/>
              <a:t>, and others set to 20 </a:t>
            </a:r>
            <a:r>
              <a:rPr lang="en-US" sz="1800" dirty="0" err="1" smtClean="0"/>
              <a:t>ms</a:t>
            </a:r>
            <a:r>
              <a:rPr lang="en-US" sz="1800" dirty="0" smtClean="0"/>
              <a:t>, the scanning process could stop as soon as the cell with 160 </a:t>
            </a:r>
            <a:r>
              <a:rPr lang="en-US" sz="1800" dirty="0" err="1" smtClean="0"/>
              <a:t>ms</a:t>
            </a:r>
            <a:r>
              <a:rPr lang="en-US" sz="1800" dirty="0" smtClean="0"/>
              <a:t> periodicity is decoded (as long as this time is greater than 20 </a:t>
            </a:r>
            <a:r>
              <a:rPr lang="en-US" sz="1800" dirty="0" err="1" smtClean="0"/>
              <a:t>ms</a:t>
            </a:r>
            <a:r>
              <a:rPr lang="en-US" sz="1800" dirty="0" smtClean="0"/>
              <a:t>)</a:t>
            </a:r>
          </a:p>
          <a:p>
            <a:pPr marL="914400" lvl="2" indent="0">
              <a:buNone/>
            </a:pPr>
            <a:endParaRPr lang="en-US" sz="1800" dirty="0" smtClean="0"/>
          </a:p>
          <a:p>
            <a:pPr lvl="2"/>
            <a:r>
              <a:rPr lang="en-US" sz="1800" dirty="0" smtClean="0"/>
              <a:t>More precisely, it is proposed to add the following fields:</a:t>
            </a:r>
          </a:p>
          <a:p>
            <a:pPr lvl="3"/>
            <a:r>
              <a:rPr lang="en-US" dirty="0" smtClean="0"/>
              <a:t>For inter-RAT cell  re-selection from 4G, within LTE SIB24, for intra-frequency cell re-selection from 5G, within SIB3, and for inter-frequency cell re-selection from 5G, within SIB4, for each neighbor cell identified by its Physical Cell Id:</a:t>
            </a:r>
          </a:p>
          <a:p>
            <a:pPr lvl="4"/>
            <a:r>
              <a:rPr lang="en-US" b="1" dirty="0" smtClean="0"/>
              <a:t>The SSB periodicity of the target cell(s)</a:t>
            </a:r>
          </a:p>
          <a:p>
            <a:pPr marL="1828800" lvl="4" indent="0">
              <a:buNone/>
            </a:pPr>
            <a:endParaRPr lang="en-US" dirty="0" smtClean="0"/>
          </a:p>
          <a:p>
            <a:pPr lvl="4"/>
            <a:r>
              <a:rPr lang="en-US" dirty="0" smtClean="0"/>
              <a:t>In case of synchronous deployment between the source cell and the target cell, the following field will be added:</a:t>
            </a:r>
          </a:p>
          <a:p>
            <a:pPr lvl="5"/>
            <a:r>
              <a:rPr lang="en-US" b="1" dirty="0" smtClean="0"/>
              <a:t>The time location(s) of the SSB of the target cell(s)</a:t>
            </a:r>
            <a:endParaRPr lang="en-US" sz="2000" b="1" dirty="0"/>
          </a:p>
          <a:p>
            <a:pPr marL="1278435" lvl="2" indent="0">
              <a:buNone/>
            </a:pPr>
            <a:endParaRPr lang="en-US" sz="1800" b="1" dirty="0" smtClean="0"/>
          </a:p>
        </p:txBody>
      </p:sp>
    </p:spTree>
    <p:extLst>
      <p:ext uri="{BB962C8B-B14F-4D97-AF65-F5344CB8AC3E}">
        <p14:creationId xmlns:p14="http://schemas.microsoft.com/office/powerpoint/2010/main" val="416420635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563</TotalTime>
  <Words>985</Words>
  <Application>Microsoft Office PowerPoint</Application>
  <PresentationFormat>Custom</PresentationFormat>
  <Paragraphs>63</Paragraphs>
  <Slides>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9" baseType="lpstr">
      <vt:lpstr>Office Theme</vt:lpstr>
      <vt:lpstr>Visio</vt:lpstr>
      <vt:lpstr>NR enhancements for Advanced Sleep Modes</vt:lpstr>
      <vt:lpstr>Context: What are Advanced Sleep Modes (ASM)?</vt:lpstr>
      <vt:lpstr>SSB periodicities: current Rel15 specifications</vt:lpstr>
      <vt:lpstr>SSB periodicities: limitations with Rel15 specifications</vt:lpstr>
      <vt:lpstr>SSB periodicities: limitations with Rel15 specifications</vt:lpstr>
      <vt:lpstr>SSB periodicities: proposed enhancements (1)</vt:lpstr>
      <vt:lpstr>SSB periodicities: proposed enhancements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Operator Views on 5G indicator</dc:title>
  <dc:creator>Migaldi, Scott</dc:creator>
  <cp:lastModifiedBy>GRAVES Benoit IMT/OLN</cp:lastModifiedBy>
  <cp:revision>42</cp:revision>
  <dcterms:created xsi:type="dcterms:W3CDTF">2018-07-18T21:07:24Z</dcterms:created>
  <dcterms:modified xsi:type="dcterms:W3CDTF">2019-03-11T14:53:07Z</dcterms:modified>
</cp:coreProperties>
</file>