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"/>
  </p:notesMasterIdLst>
  <p:sldIdLst>
    <p:sldId id="524" r:id="rId2"/>
    <p:sldId id="525" r:id="rId3"/>
    <p:sldId id="538" r:id="rId4"/>
    <p:sldId id="526" r:id="rId5"/>
    <p:sldId id="259" r:id="rId6"/>
  </p:sldIdLst>
  <p:sldSz cx="9144000" cy="6858000" type="screen4x3"/>
  <p:notesSz cx="7099300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ueming Pan" initials="pxm" lastIdx="11" clrIdx="0"/>
  <p:cmAuthor id="1" name="CATT" initials="CATT" lastIdx="1" clrIdx="1"/>
  <p:cmAuthor id="2" name="chandrika" initials="c" lastIdx="4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15FF"/>
    <a:srgbClr val="FCFFE7"/>
    <a:srgbClr val="00FA71"/>
    <a:srgbClr val="DDE9F7"/>
    <a:srgbClr val="ACF6DA"/>
    <a:srgbClr val="1063A2"/>
    <a:srgbClr val="10386B"/>
    <a:srgbClr val="FA0E12"/>
    <a:srgbClr val="2222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60" autoAdjust="0"/>
    <p:restoredTop sz="79221" autoAdjust="0"/>
  </p:normalViewPr>
  <p:slideViewPr>
    <p:cSldViewPr snapToGrid="0">
      <p:cViewPr varScale="1">
        <p:scale>
          <a:sx n="55" d="100"/>
          <a:sy n="55" d="100"/>
        </p:scale>
        <p:origin x="-17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D2013B06-8F13-43AA-80CE-A20C31D31309}" type="datetimeFigureOut">
              <a:rPr lang="zh-CN" altLang="en-US" smtClean="0"/>
              <a:pPr/>
              <a:t>2019/3/8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859ED260-4EAD-4D2D-81E2-B6A0E2F09DE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140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3645024"/>
            <a:ext cx="7772400" cy="1109985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4941168"/>
            <a:ext cx="8928992" cy="864096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96752"/>
            <a:ext cx="2057400" cy="49294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96752"/>
            <a:ext cx="6019800" cy="49294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988840"/>
            <a:ext cx="4040188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3008313" cy="7300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268760"/>
            <a:ext cx="511175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60848"/>
            <a:ext cx="3008313" cy="40653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268759"/>
            <a:ext cx="5486400" cy="345881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6356350"/>
            <a:ext cx="3703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6" r:id="rId7"/>
    <p:sldLayoutId id="2147483657" r:id="rId8"/>
    <p:sldLayoutId id="2147483658" r:id="rId9"/>
    <p:sldLayoutId id="2147483659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11968" y="3645024"/>
            <a:ext cx="9032032" cy="1109985"/>
          </a:xfrm>
        </p:spPr>
        <p:txBody>
          <a:bodyPr>
            <a:normAutofit/>
          </a:bodyPr>
          <a:lstStyle/>
          <a:p>
            <a:pPr algn="ctr"/>
            <a:r>
              <a:rPr lang="en-US" altLang="zh-CN" sz="2800" dirty="0" smtClean="0">
                <a:latin typeface="Arial" pitchFamily="34" charset="0"/>
                <a:cs typeface="Arial" pitchFamily="34" charset="0"/>
              </a:rPr>
              <a:t>Motivation for Supporting Local Location </a:t>
            </a:r>
            <a:r>
              <a:rPr lang="en-US" altLang="zh-CN" sz="2800" dirty="0">
                <a:latin typeface="Arial" pitchFamily="34" charset="0"/>
                <a:cs typeface="Arial" pitchFamily="34" charset="0"/>
              </a:rPr>
              <a:t>M</a:t>
            </a:r>
            <a:r>
              <a:rPr lang="en-US" altLang="zh-CN" sz="2800" dirty="0" smtClean="0">
                <a:latin typeface="Arial" pitchFamily="34" charset="0"/>
                <a:cs typeface="Arial" pitchFamily="34" charset="0"/>
              </a:rPr>
              <a:t>anagement Component (LMC) in RAN in NR Rel-16</a:t>
            </a:r>
            <a:endParaRPr lang="zh-CN" alt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12213" y="5307887"/>
            <a:ext cx="3457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/>
              <a:t>CATT, CMCC, CAICT</a:t>
            </a:r>
            <a:endParaRPr lang="en-US" altLang="zh-CN" sz="2800" b="1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7240556" y="671804"/>
            <a:ext cx="1903444" cy="461665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RP-190308</a:t>
            </a:r>
            <a:endParaRPr lang="zh-CN" altLang="en-US" sz="2400" b="1" dirty="0" smtClean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7241" y="765109"/>
            <a:ext cx="5710336" cy="1938992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3GPP TSG RAN WG Meeting #83</a:t>
            </a:r>
          </a:p>
          <a:p>
            <a:r>
              <a:rPr lang="en-GB" altLang="zh-CN" sz="2400" b="1" dirty="0" smtClean="0">
                <a:solidFill>
                  <a:schemeClr val="bg1"/>
                </a:solidFill>
              </a:rPr>
              <a:t>Shenzhen, </a:t>
            </a:r>
            <a:r>
              <a:rPr lang="en-GB" altLang="zh-CN" sz="2400" b="1" dirty="0" err="1" smtClean="0">
                <a:solidFill>
                  <a:schemeClr val="bg1"/>
                </a:solidFill>
              </a:rPr>
              <a:t>P.R.China</a:t>
            </a:r>
            <a:r>
              <a:rPr lang="en-GB" altLang="zh-CN" sz="2400" b="1" dirty="0" smtClean="0">
                <a:solidFill>
                  <a:schemeClr val="bg1"/>
                </a:solidFill>
              </a:rPr>
              <a:t>, Mar. 18</a:t>
            </a:r>
            <a:r>
              <a:rPr lang="en-GB" altLang="zh-CN" sz="2400" b="1" baseline="30000" dirty="0" smtClean="0">
                <a:solidFill>
                  <a:schemeClr val="bg1"/>
                </a:solidFill>
              </a:rPr>
              <a:t>th</a:t>
            </a:r>
            <a:r>
              <a:rPr lang="en-GB" altLang="zh-CN" sz="2400" b="1" dirty="0" smtClean="0">
                <a:solidFill>
                  <a:schemeClr val="bg1"/>
                </a:solidFill>
              </a:rPr>
              <a:t> -21</a:t>
            </a:r>
            <a:r>
              <a:rPr lang="en-GB" altLang="zh-CN" sz="2400" b="1" baseline="30000" dirty="0" smtClean="0">
                <a:solidFill>
                  <a:schemeClr val="bg1"/>
                </a:solidFill>
              </a:rPr>
              <a:t>st</a:t>
            </a:r>
            <a:r>
              <a:rPr lang="en-GB" altLang="zh-CN" sz="2400" b="1" dirty="0" smtClean="0">
                <a:solidFill>
                  <a:schemeClr val="bg1"/>
                </a:solidFill>
              </a:rPr>
              <a:t>, 2019 </a:t>
            </a:r>
          </a:p>
          <a:p>
            <a:r>
              <a:rPr lang="en-GB" altLang="zh-CN" sz="2400" b="1" dirty="0" smtClean="0">
                <a:solidFill>
                  <a:schemeClr val="bg1"/>
                </a:solidFill>
              </a:rPr>
              <a:t>Document for: Discussion</a:t>
            </a:r>
          </a:p>
          <a:p>
            <a:r>
              <a:rPr lang="en-GB" altLang="zh-CN" sz="2400" b="1" dirty="0" smtClean="0">
                <a:solidFill>
                  <a:schemeClr val="bg1"/>
                </a:solidFill>
              </a:rPr>
              <a:t>Agenda Item</a:t>
            </a:r>
            <a:r>
              <a:rPr lang="en-US" altLang="zh-CN" sz="2400" b="1" dirty="0" smtClean="0">
                <a:solidFill>
                  <a:schemeClr val="bg1"/>
                </a:solidFill>
              </a:rPr>
              <a:t>:  9.3.13</a:t>
            </a:r>
          </a:p>
          <a:p>
            <a:endParaRPr lang="zh-CN" altLang="en-US" sz="24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180975" lvl="1" algn="ctr" rtl="0">
              <a:spcBef>
                <a:spcPct val="0"/>
              </a:spcBef>
            </a:pPr>
            <a:r>
              <a:rPr lang="en-US" altLang="zh-CN" sz="2800" kern="1200" dirty="0" smtClean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Back ground</a:t>
            </a:r>
            <a:endParaRPr lang="zh-CN" altLang="en-US" sz="2800" kern="1200" dirty="0">
              <a:solidFill>
                <a:schemeClr val="tx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99" y="1268761"/>
            <a:ext cx="8376249" cy="3838078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sz="2600" dirty="0" smtClean="0"/>
              <a:t>SA2 conclusion on local LCS management function in NG-RAN </a:t>
            </a:r>
            <a:r>
              <a:rPr lang="en-US" altLang="zh-CN" sz="2600" dirty="0"/>
              <a:t>which </a:t>
            </a:r>
            <a:r>
              <a:rPr lang="en-GB" altLang="zh-CN" sz="2600" dirty="0"/>
              <a:t>attempt to resolve “Key Issue 3: Support of low latency and high performance LCS”</a:t>
            </a:r>
            <a:r>
              <a:rPr lang="en-US" altLang="zh-CN" sz="2600" dirty="0"/>
              <a:t>:</a:t>
            </a:r>
          </a:p>
          <a:p>
            <a:pPr lvl="1"/>
            <a:r>
              <a:rPr lang="en-GB" altLang="zh-CN" sz="2400" dirty="0" smtClean="0"/>
              <a:t>23.731-2.0.0: “NG-RAN </a:t>
            </a:r>
            <a:r>
              <a:rPr lang="en-GB" altLang="zh-CN" sz="2400" dirty="0"/>
              <a:t>node enhanced with the support of location management functionality may be selected to perform UE positioning locally in the RAN </a:t>
            </a:r>
            <a:r>
              <a:rPr lang="en-GB" altLang="zh-CN" sz="2400" dirty="0">
                <a:solidFill>
                  <a:srgbClr val="FF0000"/>
                </a:solidFill>
              </a:rPr>
              <a:t>under the condition that RAN WG(s) concludes that NG-RAN supports location management functionality</a:t>
            </a:r>
            <a:r>
              <a:rPr lang="en-GB" altLang="zh-CN" sz="2400" dirty="0" smtClean="0">
                <a:solidFill>
                  <a:srgbClr val="FF0000"/>
                </a:solidFill>
              </a:rPr>
              <a:t>.</a:t>
            </a:r>
            <a:r>
              <a:rPr lang="en-GB" altLang="zh-CN" sz="2400" dirty="0" smtClean="0"/>
              <a:t>”</a:t>
            </a:r>
          </a:p>
          <a:p>
            <a:pPr lvl="1"/>
            <a:r>
              <a:rPr lang="en-GB" altLang="zh-CN" sz="2400" dirty="0" smtClean="0"/>
              <a:t>23.731-2.0.0 section 7.8: “allowing </a:t>
            </a:r>
            <a:r>
              <a:rPr lang="en-GB" altLang="zh-CN" sz="2400" dirty="0"/>
              <a:t>location management functionality supported in NG-RAN, as supported by Solution 15, 23, 26 and 28</a:t>
            </a:r>
            <a:r>
              <a:rPr lang="en-GB" altLang="zh-CN" sz="2400" dirty="0" smtClean="0"/>
              <a:t>.”</a:t>
            </a:r>
            <a:endParaRPr lang="en-US" altLang="zh-CN" sz="2400" dirty="0" smtClean="0"/>
          </a:p>
        </p:txBody>
      </p:sp>
      <p:sp>
        <p:nvSpPr>
          <p:cNvPr id="5" name="灯片编号占位符 9"/>
          <p:cNvSpPr>
            <a:spLocks noGrp="1"/>
          </p:cNvSpPr>
          <p:nvPr>
            <p:ph type="sldNum" sz="quarter" idx="4294967295"/>
          </p:nvPr>
        </p:nvSpPr>
        <p:spPr>
          <a:xfrm>
            <a:off x="8604448" y="6384180"/>
            <a:ext cx="539552" cy="285750"/>
          </a:xfrm>
          <a:prstGeom prst="rect">
            <a:avLst/>
          </a:prstGeom>
          <a:noFill/>
        </p:spPr>
        <p:txBody>
          <a:bodyPr/>
          <a:lstStyle/>
          <a:p>
            <a:pPr algn="l"/>
            <a:fld id="{44AB0156-B226-4A06-8B50-52773A32F8DB}" type="slidenum">
              <a:rPr lang="en-US" altLang="zh-CN" sz="1800" smtClean="0">
                <a:solidFill>
                  <a:schemeClr val="tx1"/>
                </a:solidFill>
              </a:rPr>
              <a:pPr algn="l"/>
              <a:t>2</a:t>
            </a:fld>
            <a:endParaRPr lang="en-US" altLang="zh-CN" sz="1800" dirty="0" smtClean="0">
              <a:solidFill>
                <a:schemeClr val="tx1"/>
              </a:solidFill>
            </a:endParaRPr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RAN2/RAN3 conclusion on architecture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99" y="1268760"/>
            <a:ext cx="8255479" cy="3820825"/>
          </a:xfrm>
        </p:spPr>
        <p:txBody>
          <a:bodyPr>
            <a:normAutofit lnSpcReduction="10000"/>
          </a:bodyPr>
          <a:lstStyle/>
          <a:p>
            <a:pPr hangingPunct="0"/>
            <a:r>
              <a:rPr lang="en-GB" altLang="zh-CN" sz="2400" dirty="0" smtClean="0"/>
              <a:t>RAN2 discussed this issue </a:t>
            </a:r>
            <a:r>
              <a:rPr lang="en-GB" altLang="zh-CN" sz="2400" dirty="0" smtClean="0">
                <a:solidFill>
                  <a:srgbClr val="FF0000"/>
                </a:solidFill>
              </a:rPr>
              <a:t>for two meetings </a:t>
            </a:r>
            <a:r>
              <a:rPr lang="en-GB" altLang="zh-CN" sz="2400" dirty="0" smtClean="0"/>
              <a:t>and its conclusion is captured in R2-1902478:</a:t>
            </a:r>
          </a:p>
          <a:p>
            <a:pPr lvl="1" hangingPunct="0"/>
            <a:r>
              <a:rPr lang="en-GB" altLang="zh-CN" sz="2200" dirty="0" smtClean="0"/>
              <a:t>Regarding </a:t>
            </a:r>
            <a:r>
              <a:rPr lang="en-GB" altLang="zh-CN" sz="2200" dirty="0"/>
              <a:t>location management functionality</a:t>
            </a:r>
            <a:r>
              <a:rPr lang="en-US" altLang="zh-CN" sz="2200" dirty="0"/>
              <a:t> in RAN, </a:t>
            </a:r>
            <a:r>
              <a:rPr lang="en-US" altLang="zh-CN" sz="2200" dirty="0">
                <a:solidFill>
                  <a:srgbClr val="FF0000"/>
                </a:solidFill>
              </a:rPr>
              <a:t>RAN2 conclude that this option is recommended for normative work</a:t>
            </a:r>
            <a:r>
              <a:rPr lang="en-US" altLang="zh-CN" sz="2200" dirty="0"/>
              <a:t>, provided the concerns (as described in </a:t>
            </a:r>
            <a:r>
              <a:rPr lang="en-US" altLang="zh-CN" sz="2200" dirty="0" err="1"/>
              <a:t>subclause</a:t>
            </a:r>
            <a:r>
              <a:rPr lang="en-US" altLang="zh-CN" sz="2200" dirty="0"/>
              <a:t> 9.3.1) raised in the study phase are </a:t>
            </a:r>
            <a:r>
              <a:rPr lang="en-US" altLang="zh-CN" sz="2200" dirty="0" smtClean="0"/>
              <a:t>addressed.</a:t>
            </a:r>
          </a:p>
          <a:p>
            <a:pPr hangingPunct="0"/>
            <a:r>
              <a:rPr lang="en-US" altLang="zh-CN" sz="2400" dirty="0"/>
              <a:t>RAN3 </a:t>
            </a:r>
            <a:r>
              <a:rPr lang="en-US" altLang="zh-CN" sz="2400" dirty="0" smtClean="0"/>
              <a:t>discussed this issue </a:t>
            </a:r>
            <a:r>
              <a:rPr lang="en-US" altLang="zh-CN" sz="2400" dirty="0" smtClean="0">
                <a:solidFill>
                  <a:srgbClr val="FF0000"/>
                </a:solidFill>
              </a:rPr>
              <a:t>for a few minutes</a:t>
            </a:r>
            <a:r>
              <a:rPr lang="en-US" altLang="zh-CN" sz="2400" dirty="0" smtClean="0"/>
              <a:t> and its conclusion </a:t>
            </a:r>
            <a:r>
              <a:rPr lang="en-US" altLang="zh-CN" sz="2400" dirty="0"/>
              <a:t>is captured in R3-191089:</a:t>
            </a:r>
          </a:p>
          <a:p>
            <a:pPr lvl="1" hangingPunct="0"/>
            <a:r>
              <a:rPr lang="en-GB" altLang="zh-CN" sz="2200" dirty="0"/>
              <a:t>Regarding location management functionality</a:t>
            </a:r>
            <a:r>
              <a:rPr lang="en-US" altLang="zh-CN" sz="2200" dirty="0"/>
              <a:t> in RAN, RAN3 </a:t>
            </a:r>
            <a:r>
              <a:rPr lang="en-US" altLang="zh-CN" sz="2200" dirty="0">
                <a:solidFill>
                  <a:srgbClr val="FF0000"/>
                </a:solidFill>
              </a:rPr>
              <a:t>could not reach a common understanding on any recommendation.</a:t>
            </a:r>
          </a:p>
          <a:p>
            <a:pPr lvl="1" hangingPunct="0"/>
            <a:endParaRPr lang="en-US" altLang="zh-CN" sz="2400" dirty="0" smtClean="0"/>
          </a:p>
          <a:p>
            <a:pPr marL="457200" lvl="1" indent="0" hangingPunct="0">
              <a:buNone/>
            </a:pP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457200" y="4900635"/>
            <a:ext cx="8229600" cy="14289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zh-CN" sz="1900" dirty="0" smtClean="0"/>
          </a:p>
          <a:p>
            <a:pPr>
              <a:buFont typeface="Arial" pitchFamily="34" charset="0"/>
              <a:buNone/>
            </a:pPr>
            <a:endParaRPr lang="zh-CN" altLang="en-US" dirty="0"/>
          </a:p>
        </p:txBody>
      </p:sp>
      <p:sp>
        <p:nvSpPr>
          <p:cNvPr id="8" name="内容占位符 2"/>
          <p:cNvSpPr txBox="1">
            <a:spLocks/>
          </p:cNvSpPr>
          <p:nvPr/>
        </p:nvSpPr>
        <p:spPr>
          <a:xfrm>
            <a:off x="457200" y="5090417"/>
            <a:ext cx="8462513" cy="142899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rgbClr val="0070C0"/>
                </a:solidFill>
              </a:rPr>
              <a:t>Observation1: RAN2 has already studied and analyzed the  architecture with LMC in RAN and recommended to support LMC in RAN in NR positioning in Rel-16.</a:t>
            </a:r>
            <a:endParaRPr lang="en-US" altLang="zh-CN" dirty="0"/>
          </a:p>
          <a:p>
            <a:r>
              <a:rPr lang="en-US" altLang="zh-CN" b="1" dirty="0" smtClean="0">
                <a:solidFill>
                  <a:srgbClr val="0070C0"/>
                </a:solidFill>
              </a:rPr>
              <a:t>Observation2: RAN3 has no enough time to discuss the architecture with location management functionality in RAN.</a:t>
            </a:r>
          </a:p>
          <a:p>
            <a:pPr>
              <a:buFont typeface="Arial" pitchFamily="34" charset="0"/>
              <a:buNone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Operators requirements and Proposals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US" altLang="zh-CN" sz="2400" dirty="0" smtClean="0"/>
              <a:t>Requirements of operators:</a:t>
            </a:r>
          </a:p>
          <a:p>
            <a:pPr lvl="1" hangingPunct="0"/>
            <a:r>
              <a:rPr lang="en-US" altLang="zh-CN" sz="2200" dirty="0" smtClean="0"/>
              <a:t>Low latency and high performance are required</a:t>
            </a:r>
          </a:p>
          <a:p>
            <a:pPr lvl="1" hangingPunct="0"/>
            <a:r>
              <a:rPr lang="en-GB" altLang="zh-CN" sz="2200" dirty="0" smtClean="0"/>
              <a:t>To improve </a:t>
            </a:r>
            <a:r>
              <a:rPr lang="en-GB" altLang="zh-CN" sz="2200" dirty="0"/>
              <a:t>the utilization rate of radio </a:t>
            </a:r>
            <a:r>
              <a:rPr lang="en-GB" altLang="zh-CN" sz="2200" dirty="0" smtClean="0"/>
              <a:t>resources </a:t>
            </a:r>
            <a:r>
              <a:rPr lang="en-GB" altLang="zh-CN" sz="2200" dirty="0"/>
              <a:t>through the dynamic coordination of position </a:t>
            </a:r>
            <a:r>
              <a:rPr lang="en-GB" altLang="zh-CN" sz="2200" dirty="0" smtClean="0"/>
              <a:t>resources</a:t>
            </a:r>
          </a:p>
          <a:p>
            <a:pPr lvl="1" hangingPunct="0"/>
            <a:r>
              <a:rPr lang="en-GB" altLang="zh-CN" sz="2200" dirty="0" smtClean="0"/>
              <a:t>Deployment consideration: some operators prefer distributed location management functionality in RAN</a:t>
            </a:r>
          </a:p>
          <a:p>
            <a:pPr hangingPunct="0"/>
            <a:r>
              <a:rPr lang="en-US" altLang="zh-CN" sz="2400" dirty="0" smtClean="0"/>
              <a:t>Proposals:</a:t>
            </a:r>
          </a:p>
          <a:p>
            <a:pPr hangingPunct="0"/>
            <a:r>
              <a:rPr lang="en-US" altLang="zh-CN" sz="2400" dirty="0" smtClean="0">
                <a:solidFill>
                  <a:srgbClr val="0070C0"/>
                </a:solidFill>
              </a:rPr>
              <a:t>RAN3 to further analysis and study the architecture with local location management component in RAN in NR positioning </a:t>
            </a:r>
            <a:r>
              <a:rPr lang="en-US" altLang="zh-CN" sz="2400" dirty="0" smtClean="0">
                <a:solidFill>
                  <a:srgbClr val="0070C0"/>
                </a:solidFill>
              </a:rPr>
              <a:t>WI.</a:t>
            </a:r>
            <a:endParaRPr lang="en-US" altLang="zh-CN" sz="2400" dirty="0">
              <a:solidFill>
                <a:srgbClr val="0070C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none" rtlCol="0">
        <a:spAutoFit/>
      </a:bodyPr>
      <a:lstStyle>
        <a:defPPr>
          <a:defRPr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26042</TotalTime>
  <Words>339</Words>
  <Application>Microsoft Office PowerPoint</Application>
  <PresentationFormat>全屏显示(4:3)</PresentationFormat>
  <Paragraphs>33</Paragraphs>
  <Slides>5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Motivation for Supporting Local Location Management Component (LMC) in RAN in NR Rel-16</vt:lpstr>
      <vt:lpstr>Back ground</vt:lpstr>
      <vt:lpstr>RAN2/RAN3 conclusion on architecture</vt:lpstr>
      <vt:lpstr>Operators requirements and Proposals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创新中心</dc:title>
  <dc:creator>zhangyan1</dc:creator>
  <cp:lastModifiedBy>CATT</cp:lastModifiedBy>
  <cp:revision>751</cp:revision>
  <dcterms:created xsi:type="dcterms:W3CDTF">2014-01-09T07:41:21Z</dcterms:created>
  <dcterms:modified xsi:type="dcterms:W3CDTF">2019-03-11T03:39:36Z</dcterms:modified>
</cp:coreProperties>
</file>