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524" r:id="rId2"/>
    <p:sldId id="539" r:id="rId3"/>
    <p:sldId id="540" r:id="rId4"/>
    <p:sldId id="544" r:id="rId5"/>
    <p:sldId id="541" r:id="rId6"/>
    <p:sldId id="542" r:id="rId7"/>
    <p:sldId id="543" r:id="rId8"/>
    <p:sldId id="259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5FF"/>
    <a:srgbClr val="FCFFE7"/>
    <a:srgbClr val="00FA71"/>
    <a:srgbClr val="DDE9F7"/>
    <a:srgbClr val="ACF6DA"/>
    <a:srgbClr val="1063A2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6501" autoAdjust="0"/>
  </p:normalViewPr>
  <p:slideViewPr>
    <p:cSldViewPr snapToGrid="0">
      <p:cViewPr>
        <p:scale>
          <a:sx n="66" d="100"/>
          <a:sy n="66" d="100"/>
        </p:scale>
        <p:origin x="-148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2A404-67B4-4156-80FD-80090D043B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Motivation for study on</a:t>
            </a:r>
            <a:b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device to device proximity services in NR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50970" y="5563801"/>
            <a:ext cx="4481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71825" y="588788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RP-190306</a:t>
            </a:r>
            <a:endParaRPr lang="zh-CN" altLang="en-US" sz="2000" b="1" dirty="0" smtClean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0" y="765109"/>
            <a:ext cx="6427943" cy="169277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 Meeting #83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Shenzhen,  P. R. China, Mar. 18</a:t>
            </a:r>
            <a:r>
              <a:rPr lang="en-GB" altLang="zh-CN" sz="2000" b="1" baseline="30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-21</a:t>
            </a:r>
            <a:r>
              <a:rPr lang="en-GB" altLang="zh-CN" sz="2000" b="1" baseline="300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</a:t>
            </a:r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2019 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Document for: Discussion</a:t>
            </a:r>
          </a:p>
          <a:p>
            <a:r>
              <a:rPr lang="en-GB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</a:t>
            </a:r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 9.1.2</a:t>
            </a:r>
          </a:p>
          <a:p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601" y="1"/>
            <a:ext cx="8201025" cy="1041722"/>
          </a:xfrm>
        </p:spPr>
        <p:txBody>
          <a:bodyPr>
            <a:normAutofit/>
          </a:bodyPr>
          <a:lstStyle/>
          <a:p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LTE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D2D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 background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1275531"/>
            <a:ext cx="8067675" cy="453104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D2D is specified in LTE to meet the proximity service requirements listed in TS22.278, mainly includes:</a:t>
            </a:r>
          </a:p>
          <a:p>
            <a:pPr lvl="1"/>
            <a:r>
              <a:rPr lang="en-US" altLang="zh-CN" sz="1800" dirty="0" err="1" smtClean="0"/>
              <a:t>R12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D2D</a:t>
            </a:r>
            <a:endParaRPr lang="en-US" altLang="zh-CN" sz="1800" dirty="0" smtClean="0"/>
          </a:p>
          <a:p>
            <a:pPr lvl="2"/>
            <a:r>
              <a:rPr lang="en-GB" altLang="zh-CN" sz="1600" dirty="0" err="1"/>
              <a:t>ProSe</a:t>
            </a:r>
            <a:r>
              <a:rPr lang="en-GB" altLang="zh-CN" sz="1600" dirty="0"/>
              <a:t> device to device discovery </a:t>
            </a:r>
            <a:r>
              <a:rPr lang="en-US" altLang="zh-CN" sz="1600" dirty="0" smtClean="0"/>
              <a:t>with</a:t>
            </a:r>
            <a:r>
              <a:rPr lang="en-GB" altLang="zh-CN" sz="1600" dirty="0" smtClean="0"/>
              <a:t>in </a:t>
            </a:r>
            <a:r>
              <a:rPr lang="en-GB" altLang="zh-CN" sz="1600" dirty="0"/>
              <a:t>network </a:t>
            </a:r>
            <a:r>
              <a:rPr lang="en-GB" altLang="zh-CN" sz="1600" dirty="0" smtClean="0"/>
              <a:t>coverage;</a:t>
            </a:r>
            <a:endParaRPr lang="zh-CN" altLang="zh-CN" sz="1600" dirty="0" smtClean="0"/>
          </a:p>
          <a:p>
            <a:pPr lvl="2"/>
            <a:r>
              <a:rPr lang="en-GB" altLang="zh-CN" sz="1600" dirty="0" err="1" smtClean="0"/>
              <a:t>ProSe</a:t>
            </a:r>
            <a:r>
              <a:rPr lang="en-GB" altLang="zh-CN" sz="1600" dirty="0" smtClean="0"/>
              <a:t> device to device broadcast communication</a:t>
            </a:r>
            <a:r>
              <a:rPr lang="en-US" altLang="zh-CN" sz="1600" dirty="0" smtClean="0"/>
              <a:t>;</a:t>
            </a:r>
            <a:endParaRPr lang="zh-CN" altLang="zh-CN" sz="1600" dirty="0" smtClean="0"/>
          </a:p>
          <a:p>
            <a:pPr lvl="1"/>
            <a:r>
              <a:rPr lang="en-US" altLang="zh-CN" sz="1800" dirty="0" smtClean="0"/>
              <a:t>R13 </a:t>
            </a:r>
            <a:r>
              <a:rPr lang="en-US" altLang="zh-CN" sz="1800" dirty="0"/>
              <a:t>eD2D </a:t>
            </a:r>
          </a:p>
          <a:p>
            <a:pPr lvl="2"/>
            <a:r>
              <a:rPr lang="en-US" altLang="zh-CN" sz="1600" dirty="0"/>
              <a:t>Support D2D discovery for partial and </a:t>
            </a:r>
            <a:r>
              <a:rPr lang="en-US" altLang="zh-CN" sz="1600" dirty="0" smtClean="0"/>
              <a:t>out of network </a:t>
            </a:r>
            <a:r>
              <a:rPr lang="en-US" altLang="zh-CN" sz="1600" dirty="0"/>
              <a:t>coverage;</a:t>
            </a:r>
          </a:p>
          <a:p>
            <a:pPr lvl="2"/>
            <a:r>
              <a:rPr lang="en-US" altLang="zh-CN" sz="1600" dirty="0"/>
              <a:t>Support </a:t>
            </a:r>
            <a:r>
              <a:rPr lang="en-US" altLang="zh-CN" sz="1600" dirty="0" err="1"/>
              <a:t>D2D</a:t>
            </a:r>
            <a:r>
              <a:rPr lang="en-US" altLang="zh-CN" sz="1600" dirty="0"/>
              <a:t> discovery in the presence of multiple carriers and </a:t>
            </a:r>
            <a:r>
              <a:rPr lang="en-US" altLang="zh-CN" sz="1600" dirty="0" err="1"/>
              <a:t>PLMNs</a:t>
            </a:r>
            <a:r>
              <a:rPr lang="en-US" altLang="zh-CN" sz="1600" dirty="0"/>
              <a:t>;</a:t>
            </a:r>
          </a:p>
          <a:p>
            <a:pPr lvl="2"/>
            <a:r>
              <a:rPr lang="en-US" altLang="zh-CN" sz="1600" dirty="0"/>
              <a:t>Enhancements on </a:t>
            </a:r>
            <a:r>
              <a:rPr lang="en-US" altLang="zh-CN" sz="1600" dirty="0" err="1"/>
              <a:t>D2D</a:t>
            </a:r>
            <a:r>
              <a:rPr lang="en-US" altLang="zh-CN" sz="1600" dirty="0"/>
              <a:t> communication to support </a:t>
            </a:r>
            <a:r>
              <a:rPr lang="en-US" altLang="zh-CN" sz="1600" dirty="0" err="1"/>
              <a:t>L3</a:t>
            </a:r>
            <a:r>
              <a:rPr lang="en-US" altLang="zh-CN" sz="1600" dirty="0"/>
              <a:t>-based </a:t>
            </a:r>
            <a:r>
              <a:rPr lang="en-US" altLang="zh-CN" sz="1600" dirty="0" err="1"/>
              <a:t>UE</a:t>
            </a:r>
            <a:r>
              <a:rPr lang="en-US" altLang="zh-CN" sz="1600" dirty="0"/>
              <a:t>-to-network relay;</a:t>
            </a:r>
          </a:p>
          <a:p>
            <a:pPr lvl="2"/>
            <a:r>
              <a:rPr lang="en-US" altLang="zh-CN" sz="1600" dirty="0"/>
              <a:t>Enhancements on </a:t>
            </a:r>
            <a:r>
              <a:rPr lang="en-US" altLang="zh-CN" sz="1600" dirty="0" err="1"/>
              <a:t>D2D</a:t>
            </a:r>
            <a:r>
              <a:rPr lang="en-US" altLang="zh-CN" sz="1600" dirty="0"/>
              <a:t> communication to support priority of different groups</a:t>
            </a:r>
            <a:r>
              <a:rPr lang="en-US" altLang="zh-CN" sz="1600" dirty="0" smtClean="0"/>
              <a:t>.</a:t>
            </a:r>
          </a:p>
          <a:p>
            <a:pPr marL="914400" lvl="2" indent="0">
              <a:buNone/>
            </a:pPr>
            <a:endParaRPr lang="en-US" altLang="zh-CN" sz="1600" dirty="0"/>
          </a:p>
          <a:p>
            <a:pPr marL="914400" lvl="2" indent="0">
              <a:buNone/>
            </a:pPr>
            <a:endParaRPr lang="en-US" altLang="zh-CN" sz="1600" dirty="0"/>
          </a:p>
          <a:p>
            <a:pPr marL="0" indent="0">
              <a:buNone/>
            </a:pPr>
            <a:r>
              <a:rPr lang="en-US" altLang="zh-CN" sz="1800" b="1" dirty="0" smtClean="0"/>
              <a:t>Observation 1: LTE D2D has been specified to meet the proximity service requirements listed in TS22.278.</a:t>
            </a:r>
          </a:p>
        </p:txBody>
      </p:sp>
    </p:spTree>
    <p:extLst>
      <p:ext uri="{BB962C8B-B14F-4D97-AF65-F5344CB8AC3E}">
        <p14:creationId xmlns:p14="http://schemas.microsoft.com/office/powerpoint/2010/main" val="55837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075" y="152400"/>
            <a:ext cx="8092440" cy="902824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Proximity service requirements in NR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198" y="1157468"/>
            <a:ext cx="8568160" cy="544907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lvl="1"/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r>
              <a:rPr lang="en-US" altLang="zh-CN" sz="1800" b="1" dirty="0" smtClean="0"/>
              <a:t>Observation </a:t>
            </a:r>
            <a:r>
              <a:rPr lang="en-US" altLang="zh-CN" sz="1800" b="1" dirty="0"/>
              <a:t>2: 5G D2D should not only consider the proximity </a:t>
            </a:r>
            <a:r>
              <a:rPr lang="en-US" altLang="zh-CN" sz="1800" b="1" dirty="0" smtClean="0"/>
              <a:t>service </a:t>
            </a:r>
            <a:r>
              <a:rPr lang="en-US" altLang="zh-CN" sz="1800" b="1" dirty="0"/>
              <a:t>requirements listed</a:t>
            </a:r>
            <a:r>
              <a:rPr lang="en-US" altLang="zh-CN" sz="1800" b="1" dirty="0" smtClean="0"/>
              <a:t> </a:t>
            </a:r>
            <a:r>
              <a:rPr lang="en-US" altLang="zh-CN" sz="1800" b="1" dirty="0"/>
              <a:t>in TS22.278, but also the requirements </a:t>
            </a:r>
            <a:r>
              <a:rPr lang="en-US" altLang="zh-CN" sz="1800" b="1" dirty="0" smtClean="0"/>
              <a:t>listed </a:t>
            </a:r>
            <a:r>
              <a:rPr lang="en-US" altLang="zh-CN" sz="1800" b="1" dirty="0"/>
              <a:t>in </a:t>
            </a:r>
            <a:r>
              <a:rPr lang="en-US" altLang="zh-CN" sz="1800" b="1" dirty="0" smtClean="0"/>
              <a:t>TS22.261 and TS22.125.</a:t>
            </a:r>
            <a:endParaRPr lang="en-US" altLang="zh-CN" sz="18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924160"/>
              </p:ext>
            </p:extLst>
          </p:nvPr>
        </p:nvGraphicFramePr>
        <p:xfrm>
          <a:off x="437668" y="1293134"/>
          <a:ext cx="8165216" cy="403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4249"/>
                <a:gridCol w="7070967"/>
              </a:tblGrid>
              <a:tr h="419873"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Spec</a:t>
                      </a:r>
                      <a:endParaRPr lang="zh-CN" altLang="en-US" sz="2400" b="1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/>
                        <a:t>Requirements</a:t>
                      </a:r>
                      <a:endParaRPr lang="zh-CN" altLang="en-US" sz="2400" b="1" dirty="0"/>
                    </a:p>
                  </a:txBody>
                  <a:tcPr marL="68580" marR="68580"/>
                </a:tc>
              </a:tr>
              <a:tr h="632979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TS22.278</a:t>
                      </a:r>
                      <a:endParaRPr lang="zh-CN" alt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US" altLang="zh-CN" sz="1600" dirty="0" smtClean="0"/>
                        <a:t>D2D</a:t>
                      </a:r>
                      <a:r>
                        <a:rPr lang="en-US" altLang="zh-CN" sz="1600" baseline="0" dirty="0" smtClean="0"/>
                        <a:t> discovery for both commercial and PS services should be supported;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US" altLang="zh-CN" sz="1600" baseline="0" dirty="0" smtClean="0"/>
                        <a:t>D2D communication should be supported at least for PS services.</a:t>
                      </a:r>
                      <a:endParaRPr lang="zh-CN" altLang="en-US" sz="1600" dirty="0"/>
                    </a:p>
                  </a:txBody>
                  <a:tcPr marL="68580" marR="68580"/>
                </a:tc>
              </a:tr>
              <a:tr h="155623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TS22.261</a:t>
                      </a:r>
                      <a:endParaRPr lang="zh-CN" alt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UE-to-network</a:t>
                      </a:r>
                      <a:r>
                        <a:rPr lang="zh-CN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relay should be supported: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Connection between remote UE and relay UE can be 3GPP RAT or non-3GPP RAT</a:t>
                      </a:r>
                      <a:r>
                        <a:rPr lang="zh-CN" altLang="en-US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lang="en-US" altLang="zh-CN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using simultaneous indirect and direct network connection should be supported;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Connection between remote UE and relay UE can be licensed or unlicensed band;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 system with satellite access should be considered.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902482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TS22.125</a:t>
                      </a:r>
                      <a:endParaRPr lang="zh-CN" altLang="en-US" sz="1600" dirty="0" smtClean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D2D broadcast communication should be supported for UAV: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Compared with Rel-16 V2X, higher relative speed, e.g., up to 320 km/h, should be considered.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37668" y="1216934"/>
            <a:ext cx="7886700" cy="5236194"/>
          </a:xfrm>
          <a:prstGeom prst="rect">
            <a:avLst/>
          </a:prstGeom>
        </p:spPr>
        <p:txBody>
          <a:bodyPr vert="horz" lIns="3600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itchFamily="34" charset="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589091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5250" y="95251"/>
            <a:ext cx="9239250" cy="879676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Proximity service supporting status in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SA2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26916"/>
            <a:ext cx="7886700" cy="5379624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A new SID on system </a:t>
            </a:r>
            <a:r>
              <a:rPr lang="en-US" altLang="zh-CN" dirty="0" smtClean="0"/>
              <a:t>enhancement for proximity based services in 5GS is already agreed on SA2 meeting#131:</a:t>
            </a:r>
            <a:endParaRPr lang="en-US" altLang="zh-CN" sz="2000" dirty="0" smtClean="0"/>
          </a:p>
          <a:p>
            <a:pPr lvl="1"/>
            <a:r>
              <a:rPr lang="x-none" altLang="zh-CN" sz="1800" dirty="0" smtClean="0"/>
              <a:t>Suppport </a:t>
            </a:r>
            <a:r>
              <a:rPr lang="x-none" altLang="zh-CN" sz="1800" dirty="0"/>
              <a:t>of one-to-many direct communication including out-of-coverage;</a:t>
            </a:r>
            <a:endParaRPr lang="zh-CN" altLang="zh-CN" sz="1800" dirty="0"/>
          </a:p>
          <a:p>
            <a:pPr lvl="1"/>
            <a:r>
              <a:rPr lang="x-none" altLang="zh-CN" sz="1800" dirty="0"/>
              <a:t>Support of one-to-one direct communication including out-of-coverage;</a:t>
            </a:r>
            <a:endParaRPr lang="zh-CN" altLang="zh-CN" sz="1800" dirty="0"/>
          </a:p>
          <a:p>
            <a:pPr lvl="1"/>
            <a:r>
              <a:rPr lang="x-none" altLang="zh-CN" sz="1800" dirty="0"/>
              <a:t>Support of UE-to-Network Relay (including QoS aspects);</a:t>
            </a:r>
            <a:endParaRPr lang="zh-CN" altLang="zh-CN" sz="1800" dirty="0"/>
          </a:p>
          <a:p>
            <a:pPr lvl="1"/>
            <a:r>
              <a:rPr lang="x-none" altLang="zh-CN" sz="1800" dirty="0" smtClean="0"/>
              <a:t>Support </a:t>
            </a:r>
            <a:r>
              <a:rPr lang="x-none" altLang="zh-CN" sz="1800" dirty="0"/>
              <a:t>of direct discovery including out-of-coverage</a:t>
            </a:r>
            <a:r>
              <a:rPr lang="x-none" altLang="zh-CN" sz="1800" dirty="0" smtClean="0"/>
              <a:t>;</a:t>
            </a:r>
            <a:endParaRPr lang="en-US" altLang="zh-CN" sz="1800" dirty="0" smtClean="0"/>
          </a:p>
          <a:p>
            <a:pPr lvl="1"/>
            <a:r>
              <a:rPr lang="en-GB" altLang="zh-CN" sz="1800" dirty="0" smtClean="0"/>
              <a:t>System </a:t>
            </a:r>
            <a:r>
              <a:rPr lang="en-GB" altLang="zh-CN" sz="1800" dirty="0"/>
              <a:t>enhancement to support NCIS related service requirements</a:t>
            </a:r>
            <a:r>
              <a:rPr lang="en-US" altLang="zh-CN" sz="1800" dirty="0" smtClean="0"/>
              <a:t>.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1" dirty="0" smtClean="0"/>
              <a:t>Observation 3: SA2 already agreed to study the proximity services </a:t>
            </a:r>
            <a:r>
              <a:rPr lang="en-US" altLang="zh-CN" sz="1800" b="1" dirty="0" smtClean="0"/>
              <a:t>enhancements.</a:t>
            </a:r>
            <a:endParaRPr lang="en-US" altLang="zh-CN" sz="1800" b="1" dirty="0"/>
          </a:p>
          <a:p>
            <a:pPr lvl="1"/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722133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5250" y="95251"/>
            <a:ext cx="9239250" cy="879676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Proximity service supporting status in RAN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26916"/>
            <a:ext cx="7886700" cy="5379624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In Rel-15, NR D2D is not specified.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In Rel-16, V2X </a:t>
            </a:r>
            <a:r>
              <a:rPr lang="en-US" altLang="zh-CN" sz="2000" dirty="0" smtClean="0"/>
              <a:t> SID is studied and its main objectives include:</a:t>
            </a:r>
            <a:endParaRPr lang="en-US" altLang="zh-CN" sz="2000" dirty="0"/>
          </a:p>
          <a:p>
            <a:pPr lvl="1"/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 design</a:t>
            </a:r>
          </a:p>
          <a:p>
            <a:pPr lvl="2"/>
            <a:r>
              <a:rPr lang="en-GB" altLang="zh-CN" sz="1600" dirty="0"/>
              <a:t>Study the support of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unicast,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</a:t>
            </a:r>
            <a:r>
              <a:rPr lang="en-GB" altLang="zh-CN" sz="1600" dirty="0" err="1"/>
              <a:t>groupcast</a:t>
            </a:r>
            <a:r>
              <a:rPr lang="en-GB" altLang="zh-CN" sz="1600" dirty="0"/>
              <a:t> and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broadcast </a:t>
            </a:r>
            <a:endParaRPr lang="zh-CN" altLang="zh-CN" sz="1600" dirty="0"/>
          </a:p>
          <a:p>
            <a:pPr lvl="2"/>
            <a:r>
              <a:rPr lang="en-US" altLang="zh-CN" sz="1600" dirty="0"/>
              <a:t>Study NR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physical layer structures and procedure(s)   </a:t>
            </a:r>
            <a:endParaRPr lang="zh-CN" altLang="zh-CN" sz="1600" dirty="0"/>
          </a:p>
          <a:p>
            <a:pPr lvl="2"/>
            <a:r>
              <a:rPr lang="en-GB" altLang="zh-CN" sz="1600" dirty="0"/>
              <a:t>Study </a:t>
            </a:r>
            <a:r>
              <a:rPr lang="en-GB" altLang="zh-CN" sz="1600" dirty="0" err="1"/>
              <a:t>sidelink</a:t>
            </a:r>
            <a:r>
              <a:rPr lang="en-GB" altLang="zh-CN" sz="1600" dirty="0"/>
              <a:t> synchronization mechanism  </a:t>
            </a:r>
            <a:endParaRPr lang="zh-CN" altLang="zh-CN" sz="1600" dirty="0"/>
          </a:p>
          <a:p>
            <a:pPr lvl="2"/>
            <a:r>
              <a:rPr lang="en-GB" altLang="zh-CN" sz="1600" dirty="0"/>
              <a:t>Study </a:t>
            </a:r>
            <a:r>
              <a:rPr lang="en-US" altLang="zh-CN" sz="1600" dirty="0" err="1"/>
              <a:t>sidelink</a:t>
            </a:r>
            <a:r>
              <a:rPr lang="en-US" altLang="zh-CN" sz="1600" dirty="0"/>
              <a:t> resource allocation mechanism </a:t>
            </a:r>
          </a:p>
          <a:p>
            <a:pPr lvl="2"/>
            <a:r>
              <a:rPr lang="en-US" altLang="zh-CN" sz="1600" dirty="0" smtClean="0"/>
              <a:t>Study </a:t>
            </a:r>
            <a:r>
              <a:rPr lang="en-US" altLang="zh-CN" sz="1600" dirty="0" err="1"/>
              <a:t>sidelink</a:t>
            </a:r>
            <a:r>
              <a:rPr lang="en-US" altLang="zh-CN" sz="1600" dirty="0"/>
              <a:t> L2/L3 </a:t>
            </a:r>
            <a:r>
              <a:rPr lang="en-US" altLang="zh-CN" sz="1600" dirty="0" smtClean="0"/>
              <a:t>protocols</a:t>
            </a:r>
          </a:p>
          <a:p>
            <a:pPr lvl="1"/>
            <a:r>
              <a:rPr lang="en-US" altLang="zh-CN" sz="1800" dirty="0" err="1" smtClean="0"/>
              <a:t>Uu</a:t>
            </a:r>
            <a:r>
              <a:rPr lang="en-US" altLang="zh-CN" sz="1800" dirty="0" smtClean="0"/>
              <a:t> enhancements</a:t>
            </a:r>
          </a:p>
          <a:p>
            <a:pPr lvl="1"/>
            <a:r>
              <a:rPr lang="en-US" altLang="zh-CN" sz="1800" dirty="0" err="1" smtClean="0"/>
              <a:t>Uu</a:t>
            </a:r>
            <a:r>
              <a:rPr lang="en-US" altLang="zh-CN" sz="1800" dirty="0" smtClean="0"/>
              <a:t> based </a:t>
            </a:r>
            <a:r>
              <a:rPr lang="en-US" altLang="zh-CN" sz="1800" dirty="0" err="1" smtClean="0"/>
              <a:t>sidelink</a:t>
            </a:r>
            <a:r>
              <a:rPr lang="en-US" altLang="zh-CN" sz="1800" dirty="0" smtClean="0"/>
              <a:t> resource allocation</a:t>
            </a:r>
          </a:p>
          <a:p>
            <a:pPr lvl="1"/>
            <a:r>
              <a:rPr lang="en-US" altLang="zh-CN" sz="1800" dirty="0" smtClean="0"/>
              <a:t>RAT/Interface selection </a:t>
            </a:r>
          </a:p>
          <a:p>
            <a:pPr lvl="1"/>
            <a:r>
              <a:rPr lang="en-US" altLang="zh-CN" sz="1800" dirty="0" err="1" smtClean="0"/>
              <a:t>QoS</a:t>
            </a:r>
            <a:r>
              <a:rPr lang="en-US" altLang="zh-CN" sz="1800" dirty="0" smtClean="0"/>
              <a:t> management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Coexistence</a:t>
            </a:r>
          </a:p>
        </p:txBody>
      </p:sp>
    </p:spTree>
    <p:extLst>
      <p:ext uri="{BB962C8B-B14F-4D97-AF65-F5344CB8AC3E}">
        <p14:creationId xmlns:p14="http://schemas.microsoft.com/office/powerpoint/2010/main" val="656816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257" y="123827"/>
            <a:ext cx="8806767" cy="740779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Proximity service supporting status in RAN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197" y="1157468"/>
            <a:ext cx="8958806" cy="544907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lvl="1"/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en-US" altLang="zh-CN" sz="2000" b="1" dirty="0" smtClean="0"/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r>
              <a:rPr lang="en-US" altLang="zh-CN" sz="1800" b="1" dirty="0" smtClean="0"/>
              <a:t>Observation 4: Rel-16 V2X is an incomplete D2D system, which only supports </a:t>
            </a:r>
            <a:r>
              <a:rPr lang="en-US" altLang="zh-CN" sz="1800" b="1" dirty="0" err="1" smtClean="0"/>
              <a:t>sidelink</a:t>
            </a:r>
            <a:r>
              <a:rPr lang="en-US" altLang="zh-CN" sz="1800" b="1" dirty="0" smtClean="0"/>
              <a:t> communication.</a:t>
            </a:r>
          </a:p>
          <a:p>
            <a:pPr marL="0" lvl="3" indent="0">
              <a:lnSpc>
                <a:spcPct val="110000"/>
              </a:lnSpc>
              <a:spcBef>
                <a:spcPts val="1000"/>
              </a:spcBef>
              <a:buNone/>
            </a:pPr>
            <a:endParaRPr lang="zh-CN" altLang="zh-CN" sz="20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266805"/>
              </p:ext>
            </p:extLst>
          </p:nvPr>
        </p:nvGraphicFramePr>
        <p:xfrm>
          <a:off x="268267" y="1215102"/>
          <a:ext cx="8594204" cy="4640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8691"/>
                <a:gridCol w="2822545"/>
                <a:gridCol w="2932968"/>
              </a:tblGrid>
              <a:tr h="345967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 proximity</a:t>
                      </a:r>
                      <a:r>
                        <a:rPr lang="en-US" altLang="zh-CN" baseline="0" dirty="0" smtClean="0"/>
                        <a:t> service </a:t>
                      </a:r>
                      <a:r>
                        <a:rPr lang="en-US" altLang="zh-CN" dirty="0" smtClean="0"/>
                        <a:t>requirements</a:t>
                      </a:r>
                      <a:endParaRPr lang="zh-CN" alt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Rel-16 V2X status</a:t>
                      </a:r>
                      <a:endParaRPr lang="zh-CN" alt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Should</a:t>
                      </a:r>
                      <a:r>
                        <a:rPr lang="en-US" altLang="zh-CN" baseline="0" dirty="0" smtClean="0"/>
                        <a:t> be included in </a:t>
                      </a:r>
                      <a:r>
                        <a:rPr lang="en-US" altLang="zh-CN" dirty="0" smtClean="0"/>
                        <a:t>R17 D2D</a:t>
                      </a:r>
                      <a:r>
                        <a:rPr lang="en-US" altLang="zh-CN" baseline="0" dirty="0" smtClean="0"/>
                        <a:t> SI? </a:t>
                      </a:r>
                      <a:endParaRPr lang="zh-CN" altLang="en-US" dirty="0"/>
                    </a:p>
                  </a:txBody>
                  <a:tcPr marL="68580" marR="68580"/>
                </a:tc>
              </a:tr>
              <a:tr h="345967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D2D discovery </a:t>
                      </a:r>
                      <a:endParaRPr lang="zh-CN" altLang="en-US" sz="14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Not supported</a:t>
                      </a:r>
                      <a:endParaRPr lang="zh-CN" altLang="en-US" sz="14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Yes</a:t>
                      </a:r>
                      <a:endParaRPr lang="zh-CN" altLang="en-US" sz="1400" dirty="0"/>
                    </a:p>
                  </a:txBody>
                  <a:tcPr marL="68580" marR="68580"/>
                </a:tc>
              </a:tr>
              <a:tr h="1856501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UE-network</a:t>
                      </a:r>
                      <a:r>
                        <a:rPr lang="zh-CN" altLang="en-US" sz="1400" baseline="0" dirty="0" smtClean="0"/>
                        <a:t> </a:t>
                      </a:r>
                      <a:r>
                        <a:rPr lang="en-US" altLang="zh-CN" sz="1400" baseline="0" dirty="0" smtClean="0"/>
                        <a:t>relay</a:t>
                      </a:r>
                      <a:endParaRPr lang="zh-CN" altLang="en-US" sz="14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Not supported</a:t>
                      </a:r>
                      <a:endParaRPr lang="zh-CN" altLang="en-US" sz="14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Yes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Remote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UE/relay UE uses licensed or unlicensed band</a:t>
                      </a:r>
                      <a:r>
                        <a:rPr lang="en-US" altLang="zh-CN" sz="1400" baseline="0" dirty="0" smtClean="0"/>
                        <a:t>;</a:t>
                      </a:r>
                      <a:endParaRPr lang="en-US" altLang="zh-CN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can be with indirect and direct network connection  mode simultaneously </a:t>
                      </a:r>
                      <a:r>
                        <a:rPr lang="en-US" altLang="zh-CN" sz="1400" baseline="0" dirty="0" smtClean="0"/>
                        <a:t>;</a:t>
                      </a:r>
                      <a:endParaRPr lang="en-US" altLang="zh-CN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Satellite access, e.g., relay UE </a:t>
                      </a:r>
                      <a:r>
                        <a:rPr lang="en-US" altLang="zh-CN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interface with satellite access</a:t>
                      </a:r>
                      <a:r>
                        <a:rPr lang="zh-CN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aseline="0" dirty="0" smtClean="0"/>
                        <a:t>.</a:t>
                      </a:r>
                      <a:endParaRPr lang="en-US" altLang="zh-CN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  <a:tr h="1699668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D2D communication</a:t>
                      </a:r>
                    </a:p>
                    <a:p>
                      <a:pPr marL="285750" indent="-285750" algn="l" defTabSz="914400" rtl="0" eaLnBrk="1" latinLnBrk="0" hangingPunct="1">
                        <a:buFontTx/>
                        <a:buChar char="-"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 communication range: 600m(UAV)</a:t>
                      </a:r>
                      <a:r>
                        <a:rPr lang="zh-CN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lang="en-US" altLang="zh-CN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baseline="0" dirty="0" smtClean="0"/>
                        <a:t>Max message frequency: 10 message/s;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baseline="0" dirty="0" smtClean="0"/>
                        <a:t>Max end-to-end latency: 100ms;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zh-CN" sz="1400" baseline="0" dirty="0" smtClean="0"/>
                        <a:t>Maximum relative speed 320km/h(UAV).</a:t>
                      </a:r>
                      <a:endParaRPr lang="zh-CN" altLang="en-US" sz="1400" dirty="0" smtClean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Supported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dirty="0" smtClean="0"/>
                        <a:t>Max communication range:</a:t>
                      </a:r>
                      <a:r>
                        <a:rPr lang="en-US" altLang="zh-CN" sz="1400" baseline="0" dirty="0" smtClean="0"/>
                        <a:t> </a:t>
                      </a:r>
                      <a:r>
                        <a:rPr lang="en-US" altLang="zh-CN" sz="1400" dirty="0" smtClean="0"/>
                        <a:t>1000m;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dirty="0" smtClean="0"/>
                        <a:t>Max message</a:t>
                      </a:r>
                      <a:r>
                        <a:rPr lang="en-US" altLang="zh-CN" sz="1400" baseline="0" dirty="0" smtClean="0"/>
                        <a:t> frequency: 50 message/s;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baseline="0" dirty="0" smtClean="0"/>
                        <a:t>Max end-to-end latency: 3ms;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zh-CN" sz="1400" baseline="0" dirty="0" smtClean="0"/>
                        <a:t>Max relative speed: 250km/h.</a:t>
                      </a:r>
                      <a:endParaRPr lang="zh-CN" altLang="en-US" sz="14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Yes</a:t>
                      </a:r>
                    </a:p>
                    <a:p>
                      <a:r>
                        <a:rPr lang="en-US" altLang="zh-CN" sz="1400" dirty="0" smtClean="0"/>
                        <a:t>The possible enhancements should  be considered, e.g., support</a:t>
                      </a:r>
                      <a:r>
                        <a:rPr lang="en-US" altLang="zh-CN" sz="1400" baseline="0" dirty="0" smtClean="0"/>
                        <a:t> the maximum relative speed up to 320kmph for UAV.</a:t>
                      </a:r>
                    </a:p>
                    <a:p>
                      <a:endParaRPr lang="zh-CN" altLang="en-US" sz="1400" dirty="0"/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00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9969" y="1190625"/>
            <a:ext cx="7886700" cy="5129152"/>
          </a:xfrm>
        </p:spPr>
        <p:txBody>
          <a:bodyPr>
            <a:normAutofit/>
          </a:bodyPr>
          <a:lstStyle/>
          <a:p>
            <a:r>
              <a:rPr lang="en-US" altLang="zh-CN" sz="2000" dirty="0" err="1" smtClean="0"/>
              <a:t>Sidelink</a:t>
            </a:r>
            <a:r>
              <a:rPr lang="en-US" altLang="zh-CN" sz="2000" dirty="0" smtClean="0"/>
              <a:t> discovery</a:t>
            </a:r>
          </a:p>
          <a:p>
            <a:pPr lvl="1"/>
            <a:r>
              <a:rPr lang="en-US" altLang="zh-CN" sz="1800" dirty="0" smtClean="0"/>
              <a:t>Study </a:t>
            </a:r>
            <a:r>
              <a:rPr lang="en-US" altLang="zh-CN" sz="1800" dirty="0"/>
              <a:t>NR </a:t>
            </a:r>
            <a:r>
              <a:rPr lang="en-GB" altLang="zh-CN" sz="1800" dirty="0" err="1"/>
              <a:t>sidelink</a:t>
            </a:r>
            <a:r>
              <a:rPr lang="en-GB" altLang="zh-CN" sz="1800" dirty="0"/>
              <a:t> physical layer structures and procedure(s</a:t>
            </a:r>
            <a:r>
              <a:rPr lang="en-GB" altLang="zh-CN" sz="1800" dirty="0" smtClean="0"/>
              <a:t>) ;</a:t>
            </a:r>
            <a:endParaRPr lang="zh-CN" altLang="zh-CN" sz="1800" dirty="0"/>
          </a:p>
          <a:p>
            <a:pPr lvl="1"/>
            <a:r>
              <a:rPr lang="en-GB" altLang="zh-CN" sz="1800" dirty="0"/>
              <a:t>Study </a:t>
            </a:r>
            <a:r>
              <a:rPr lang="en-GB" altLang="zh-CN" sz="1800" dirty="0" err="1"/>
              <a:t>sidelink</a:t>
            </a:r>
            <a:r>
              <a:rPr lang="en-GB" altLang="zh-CN" sz="1800" dirty="0"/>
              <a:t> synchronization mechanism;</a:t>
            </a:r>
            <a:endParaRPr lang="zh-CN" altLang="zh-CN" sz="1800" dirty="0"/>
          </a:p>
          <a:p>
            <a:pPr lvl="1"/>
            <a:r>
              <a:rPr lang="en-GB" altLang="zh-CN" sz="1800" dirty="0"/>
              <a:t>Study </a:t>
            </a:r>
            <a:r>
              <a:rPr lang="en-US" altLang="zh-CN" sz="1800" dirty="0" err="1"/>
              <a:t>sidelink</a:t>
            </a:r>
            <a:r>
              <a:rPr lang="en-US" altLang="zh-CN" sz="1800" dirty="0"/>
              <a:t> resource allocation mechanism;</a:t>
            </a:r>
            <a:endParaRPr lang="zh-CN" altLang="zh-CN" sz="1800" dirty="0"/>
          </a:p>
          <a:p>
            <a:pPr lvl="1"/>
            <a:r>
              <a:rPr lang="en-US" altLang="zh-CN" sz="1800" dirty="0"/>
              <a:t>Study </a:t>
            </a:r>
            <a:r>
              <a:rPr lang="en-US" altLang="zh-CN" sz="1800" dirty="0" err="1"/>
              <a:t>sidelink</a:t>
            </a:r>
            <a:r>
              <a:rPr lang="en-US" altLang="zh-CN" sz="1800" dirty="0"/>
              <a:t> L2/L3 protocols.</a:t>
            </a:r>
            <a:endParaRPr lang="zh-CN" altLang="zh-CN" sz="1800" dirty="0"/>
          </a:p>
          <a:p>
            <a:r>
              <a:rPr lang="en-US" altLang="zh-CN" sz="2000" dirty="0" err="1"/>
              <a:t>Sidelink</a:t>
            </a:r>
            <a:r>
              <a:rPr lang="en-US" altLang="zh-CN" sz="2000" dirty="0"/>
              <a:t> communication</a:t>
            </a:r>
          </a:p>
          <a:p>
            <a:pPr lvl="1"/>
            <a:r>
              <a:rPr lang="en-GB" altLang="zh-CN" sz="1800" dirty="0"/>
              <a:t>Identify the different requirements compared with </a:t>
            </a:r>
            <a:r>
              <a:rPr lang="en-GB" altLang="zh-CN" sz="1800" dirty="0" err="1"/>
              <a:t>R16</a:t>
            </a:r>
            <a:r>
              <a:rPr lang="en-GB" altLang="zh-CN" sz="1800" dirty="0"/>
              <a:t> </a:t>
            </a:r>
            <a:r>
              <a:rPr lang="en-GB" altLang="zh-CN" sz="1800" dirty="0" err="1"/>
              <a:t>V2X</a:t>
            </a:r>
            <a:r>
              <a:rPr lang="en-GB" altLang="zh-CN" sz="1800" dirty="0"/>
              <a:t> and if any, study the potential enhancements.</a:t>
            </a:r>
            <a:endParaRPr lang="zh-CN" altLang="zh-CN" sz="1800" dirty="0"/>
          </a:p>
          <a:p>
            <a:r>
              <a:rPr lang="en-US" altLang="zh-CN" sz="2000" dirty="0" err="1"/>
              <a:t>UE</a:t>
            </a:r>
            <a:r>
              <a:rPr lang="en-US" altLang="zh-CN" sz="2000" dirty="0"/>
              <a:t>-to-network relay</a:t>
            </a:r>
          </a:p>
          <a:p>
            <a:pPr lvl="1"/>
            <a:r>
              <a:rPr lang="en-US" altLang="zh-CN" sz="1800" dirty="0" smtClean="0"/>
              <a:t>Identify </a:t>
            </a:r>
            <a:r>
              <a:rPr lang="en-US" altLang="zh-CN" sz="1800" dirty="0"/>
              <a:t>the scenarios </a:t>
            </a:r>
            <a:r>
              <a:rPr lang="en-US" altLang="zh-CN" sz="1800" dirty="0" smtClean="0"/>
              <a:t>for </a:t>
            </a:r>
            <a:r>
              <a:rPr lang="en-US" altLang="zh-CN" sz="1800" dirty="0"/>
              <a:t>UE-to-Network relay;</a:t>
            </a:r>
            <a:endParaRPr lang="zh-CN" altLang="zh-CN" sz="1800" dirty="0"/>
          </a:p>
          <a:p>
            <a:pPr lvl="1"/>
            <a:r>
              <a:rPr lang="en-US" altLang="zh-CN" sz="1800" dirty="0"/>
              <a:t>Identify the </a:t>
            </a:r>
            <a:r>
              <a:rPr lang="en-US" altLang="zh-CN" sz="1800" dirty="0" smtClean="0"/>
              <a:t>architecture, </a:t>
            </a:r>
            <a:r>
              <a:rPr lang="en-US" altLang="zh-CN" sz="1800" dirty="0"/>
              <a:t>protocol stack </a:t>
            </a:r>
            <a:r>
              <a:rPr lang="en-US" altLang="zh-CN" sz="1800" dirty="0" smtClean="0"/>
              <a:t>and procedure(s) for </a:t>
            </a:r>
            <a:r>
              <a:rPr lang="en-US" altLang="zh-CN" sz="1800" dirty="0"/>
              <a:t>UE-to-network </a:t>
            </a:r>
            <a:r>
              <a:rPr lang="en-US" altLang="zh-CN" sz="1800" dirty="0" smtClean="0"/>
              <a:t>relay.</a:t>
            </a:r>
          </a:p>
          <a:p>
            <a:pPr marL="457200" lvl="1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1" dirty="0" smtClean="0"/>
              <a:t>Proposal</a:t>
            </a:r>
            <a:r>
              <a:rPr lang="en-US" altLang="zh-CN" sz="1800" b="1" dirty="0"/>
              <a:t>: </a:t>
            </a:r>
            <a:r>
              <a:rPr lang="en-US" altLang="zh-CN" sz="1800" b="1" dirty="0" smtClean="0"/>
              <a:t>NR </a:t>
            </a:r>
            <a:r>
              <a:rPr lang="en-US" altLang="zh-CN" sz="1800" b="1" dirty="0"/>
              <a:t>D2D </a:t>
            </a:r>
            <a:r>
              <a:rPr lang="en-US" altLang="zh-CN" sz="1800" b="1" dirty="0" smtClean="0"/>
              <a:t>SI should </a:t>
            </a:r>
            <a:r>
              <a:rPr lang="en-US" altLang="zh-CN" sz="1800" b="1" dirty="0"/>
              <a:t>be </a:t>
            </a:r>
            <a:r>
              <a:rPr lang="en-US" altLang="zh-CN" sz="1800" b="1" dirty="0" smtClean="0"/>
              <a:t>involved in Rel-17 scope </a:t>
            </a:r>
            <a:r>
              <a:rPr lang="en-US" altLang="zh-CN" sz="1800" b="1" dirty="0"/>
              <a:t>in order to meet the </a:t>
            </a:r>
            <a:r>
              <a:rPr lang="en-US" altLang="zh-CN" sz="1800" b="1" dirty="0" smtClean="0"/>
              <a:t>requirements of proximity services.</a:t>
            </a:r>
            <a:endParaRPr lang="en-US" altLang="zh-CN" sz="1800" b="1" dirty="0"/>
          </a:p>
          <a:p>
            <a:pPr lvl="1"/>
            <a:endParaRPr lang="en-US" altLang="zh-CN" sz="18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36100" y="161925"/>
            <a:ext cx="8092440" cy="902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Objectives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of R17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D2D SI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52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21989</TotalTime>
  <Words>691</Words>
  <Application>Microsoft Office PowerPoint</Application>
  <PresentationFormat>全屏显示(4:3)</PresentationFormat>
  <Paragraphs>133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for study on device to device proximity services in NR</vt:lpstr>
      <vt:lpstr>LTE D2D background</vt:lpstr>
      <vt:lpstr>Proximity service requirements in NR</vt:lpstr>
      <vt:lpstr>Proximity service supporting status in SA2</vt:lpstr>
      <vt:lpstr>Proximity service supporting status in RAN</vt:lpstr>
      <vt:lpstr>Proximity service supporting status in RAN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773</cp:revision>
  <dcterms:created xsi:type="dcterms:W3CDTF">2014-01-09T07:41:21Z</dcterms:created>
  <dcterms:modified xsi:type="dcterms:W3CDTF">2019-03-11T06:25:49Z</dcterms:modified>
</cp:coreProperties>
</file>