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60" r:id="rId4"/>
  </p:sldIdLst>
  <p:sldSz cx="9144000" cy="6858000" type="screen4x3"/>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Juho Lee" initials="JL" lastIdx="1"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680" autoAdjust="0"/>
    <p:restoredTop sz="94660"/>
  </p:normalViewPr>
  <p:slideViewPr>
    <p:cSldViewPr>
      <p:cViewPr>
        <p:scale>
          <a:sx n="110" d="100"/>
          <a:sy n="110" d="100"/>
        </p:scale>
        <p:origin x="-2070" y="-21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제목 슬라이드">
    <p:spTree>
      <p:nvGrpSpPr>
        <p:cNvPr id="1" name=""/>
        <p:cNvGrpSpPr/>
        <p:nvPr/>
      </p:nvGrpSpPr>
      <p:grpSpPr>
        <a:xfrm>
          <a:off x="0" y="0"/>
          <a:ext cx="0" cy="0"/>
          <a:chOff x="0" y="0"/>
          <a:chExt cx="0" cy="0"/>
        </a:xfrm>
      </p:grpSpPr>
      <p:sp>
        <p:nvSpPr>
          <p:cNvPr id="2" name="제목 1"/>
          <p:cNvSpPr>
            <a:spLocks noGrp="1"/>
          </p:cNvSpPr>
          <p:nvPr>
            <p:ph type="ctrTitle"/>
          </p:nvPr>
        </p:nvSpPr>
        <p:spPr>
          <a:xfrm>
            <a:off x="685800" y="2130425"/>
            <a:ext cx="7772400" cy="1470025"/>
          </a:xfrm>
        </p:spPr>
        <p:txBody>
          <a:bodyPr/>
          <a:lstStyle/>
          <a:p>
            <a:r>
              <a:rPr lang="ko-KR" altLang="en-US" smtClean="0"/>
              <a:t>마스터 제목 스타일 편집</a:t>
            </a:r>
            <a:endParaRPr lang="ko-KR" altLang="en-US"/>
          </a:p>
        </p:txBody>
      </p:sp>
      <p:sp>
        <p:nvSpPr>
          <p:cNvPr id="3" name="부제목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ko-KR" altLang="en-US" smtClean="0"/>
              <a:t>마스터 부제목 스타일 편집</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341618618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제목 및 세로 텍스트">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7203973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세로 제목 및 텍스트">
    <p:spTree>
      <p:nvGrpSpPr>
        <p:cNvPr id="1" name=""/>
        <p:cNvGrpSpPr/>
        <p:nvPr/>
      </p:nvGrpSpPr>
      <p:grpSpPr>
        <a:xfrm>
          <a:off x="0" y="0"/>
          <a:ext cx="0" cy="0"/>
          <a:chOff x="0" y="0"/>
          <a:chExt cx="0" cy="0"/>
        </a:xfrm>
      </p:grpSpPr>
      <p:sp>
        <p:nvSpPr>
          <p:cNvPr id="2" name="세로 제목 1"/>
          <p:cNvSpPr>
            <a:spLocks noGrp="1"/>
          </p:cNvSpPr>
          <p:nvPr>
            <p:ph type="title" orient="vert"/>
          </p:nvPr>
        </p:nvSpPr>
        <p:spPr>
          <a:xfrm>
            <a:off x="6629400" y="274638"/>
            <a:ext cx="2057400" cy="5851525"/>
          </a:xfrm>
        </p:spPr>
        <p:txBody>
          <a:bodyPr vert="eaVert"/>
          <a:lstStyle/>
          <a:p>
            <a:r>
              <a:rPr lang="ko-KR" altLang="en-US" smtClean="0"/>
              <a:t>마스터 제목 스타일 편집</a:t>
            </a:r>
            <a:endParaRPr lang="ko-KR" altLang="en-US"/>
          </a:p>
        </p:txBody>
      </p:sp>
      <p:sp>
        <p:nvSpPr>
          <p:cNvPr id="3" name="세로 텍스트 개체 틀 2"/>
          <p:cNvSpPr>
            <a:spLocks noGrp="1"/>
          </p:cNvSpPr>
          <p:nvPr>
            <p:ph type="body" orient="vert" idx="1"/>
          </p:nvPr>
        </p:nvSpPr>
        <p:spPr>
          <a:xfrm>
            <a:off x="457200" y="274638"/>
            <a:ext cx="6019800" cy="5851525"/>
          </a:xfrm>
        </p:spPr>
        <p:txBody>
          <a:bodyPr vert="eaVert"/>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9973477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제목 및 내용">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idx="1"/>
          </p:nvPr>
        </p:nvSpPr>
        <p:spPr/>
        <p:txBody>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2483603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구역 머리글">
    <p:spTree>
      <p:nvGrpSpPr>
        <p:cNvPr id="1" name=""/>
        <p:cNvGrpSpPr/>
        <p:nvPr/>
      </p:nvGrpSpPr>
      <p:grpSpPr>
        <a:xfrm>
          <a:off x="0" y="0"/>
          <a:ext cx="0" cy="0"/>
          <a:chOff x="0" y="0"/>
          <a:chExt cx="0" cy="0"/>
        </a:xfrm>
      </p:grpSpPr>
      <p:sp>
        <p:nvSpPr>
          <p:cNvPr id="2" name="제목 1"/>
          <p:cNvSpPr>
            <a:spLocks noGrp="1"/>
          </p:cNvSpPr>
          <p:nvPr>
            <p:ph type="title"/>
          </p:nvPr>
        </p:nvSpPr>
        <p:spPr>
          <a:xfrm>
            <a:off x="722313" y="4406900"/>
            <a:ext cx="7772400" cy="1362075"/>
          </a:xfrm>
        </p:spPr>
        <p:txBody>
          <a:bodyPr anchor="t"/>
          <a:lstStyle>
            <a:lvl1pPr algn="l">
              <a:defRPr sz="4000" b="1" cap="all"/>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ko-KR" altLang="en-US" smtClean="0"/>
              <a:t>마스터 텍스트 스타일을 편집합니다</a:t>
            </a:r>
          </a:p>
        </p:txBody>
      </p:sp>
      <p:sp>
        <p:nvSpPr>
          <p:cNvPr id="4" name="날짜 개체 틀 3"/>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11"/>
          </p:nvPr>
        </p:nvSpPr>
        <p:spPr/>
        <p:txBody>
          <a:bodyPr/>
          <a:lstStyle/>
          <a:p>
            <a:endParaRPr lang="ko-KR" altLang="en-US"/>
          </a:p>
        </p:txBody>
      </p:sp>
      <p:sp>
        <p:nvSpPr>
          <p:cNvPr id="6" name="슬라이드 번호 개체 틀 5"/>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761080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콘텐츠 2개">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내용 개체 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내용 개체 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842745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비교">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lvl1pPr>
              <a:defRPr/>
            </a:lvl1p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4" name="내용 개체 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5" name="텍스트 개체 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ko-KR" altLang="en-US" smtClean="0"/>
              <a:t>마스터 텍스트 스타일을 편집합니다</a:t>
            </a:r>
          </a:p>
        </p:txBody>
      </p:sp>
      <p:sp>
        <p:nvSpPr>
          <p:cNvPr id="6" name="내용 개체 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7" name="날짜 개체 틀 6"/>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8" name="바닥글 개체 틀 7"/>
          <p:cNvSpPr>
            <a:spLocks noGrp="1"/>
          </p:cNvSpPr>
          <p:nvPr>
            <p:ph type="ftr" sz="quarter" idx="11"/>
          </p:nvPr>
        </p:nvSpPr>
        <p:spPr/>
        <p:txBody>
          <a:bodyPr/>
          <a:lstStyle/>
          <a:p>
            <a:endParaRPr lang="ko-KR" altLang="en-US"/>
          </a:p>
        </p:txBody>
      </p:sp>
      <p:sp>
        <p:nvSpPr>
          <p:cNvPr id="9" name="슬라이드 번호 개체 틀 8"/>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40910251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제목만">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ko-KR" altLang="en-US" smtClean="0"/>
              <a:t>마스터 제목 스타일 편집</a:t>
            </a:r>
            <a:endParaRPr lang="ko-KR" altLang="en-US"/>
          </a:p>
        </p:txBody>
      </p:sp>
      <p:sp>
        <p:nvSpPr>
          <p:cNvPr id="3" name="날짜 개체 틀 2"/>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4" name="바닥글 개체 틀 3"/>
          <p:cNvSpPr>
            <a:spLocks noGrp="1"/>
          </p:cNvSpPr>
          <p:nvPr>
            <p:ph type="ftr" sz="quarter" idx="11"/>
          </p:nvPr>
        </p:nvSpPr>
        <p:spPr/>
        <p:txBody>
          <a:bodyPr/>
          <a:lstStyle/>
          <a:p>
            <a:endParaRPr lang="ko-KR" altLang="en-US"/>
          </a:p>
        </p:txBody>
      </p:sp>
      <p:sp>
        <p:nvSpPr>
          <p:cNvPr id="5" name="슬라이드 번호 개체 틀 4"/>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8166024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빈 화면">
    <p:spTree>
      <p:nvGrpSpPr>
        <p:cNvPr id="1" name=""/>
        <p:cNvGrpSpPr/>
        <p:nvPr/>
      </p:nvGrpSpPr>
      <p:grpSpPr>
        <a:xfrm>
          <a:off x="0" y="0"/>
          <a:ext cx="0" cy="0"/>
          <a:chOff x="0" y="0"/>
          <a:chExt cx="0" cy="0"/>
        </a:xfrm>
      </p:grpSpPr>
      <p:sp>
        <p:nvSpPr>
          <p:cNvPr id="2" name="날짜 개체 틀 1"/>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3" name="바닥글 개체 틀 2"/>
          <p:cNvSpPr>
            <a:spLocks noGrp="1"/>
          </p:cNvSpPr>
          <p:nvPr>
            <p:ph type="ftr" sz="quarter" idx="11"/>
          </p:nvPr>
        </p:nvSpPr>
        <p:spPr/>
        <p:txBody>
          <a:bodyPr/>
          <a:lstStyle/>
          <a:p>
            <a:endParaRPr lang="ko-KR" altLang="en-US"/>
          </a:p>
        </p:txBody>
      </p:sp>
      <p:sp>
        <p:nvSpPr>
          <p:cNvPr id="4" name="슬라이드 번호 개체 틀 3"/>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2216227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캡션 있는 콘텐츠">
    <p:spTree>
      <p:nvGrpSpPr>
        <p:cNvPr id="1" name=""/>
        <p:cNvGrpSpPr/>
        <p:nvPr/>
      </p:nvGrpSpPr>
      <p:grpSpPr>
        <a:xfrm>
          <a:off x="0" y="0"/>
          <a:ext cx="0" cy="0"/>
          <a:chOff x="0" y="0"/>
          <a:chExt cx="0" cy="0"/>
        </a:xfrm>
      </p:grpSpPr>
      <p:sp>
        <p:nvSpPr>
          <p:cNvPr id="2" name="제목 1"/>
          <p:cNvSpPr>
            <a:spLocks noGrp="1"/>
          </p:cNvSpPr>
          <p:nvPr>
            <p:ph type="title"/>
          </p:nvPr>
        </p:nvSpPr>
        <p:spPr>
          <a:xfrm>
            <a:off x="457200" y="273050"/>
            <a:ext cx="3008313" cy="1162050"/>
          </a:xfrm>
        </p:spPr>
        <p:txBody>
          <a:bodyPr anchor="b"/>
          <a:lstStyle>
            <a:lvl1pPr algn="l">
              <a:defRPr sz="2000" b="1"/>
            </a:lvl1pPr>
          </a:lstStyle>
          <a:p>
            <a:r>
              <a:rPr lang="ko-KR" altLang="en-US" smtClean="0"/>
              <a:t>마스터 제목 스타일 편집</a:t>
            </a:r>
            <a:endParaRPr lang="ko-KR" altLang="en-US"/>
          </a:p>
        </p:txBody>
      </p:sp>
      <p:sp>
        <p:nvSpPr>
          <p:cNvPr id="3" name="내용 개체 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텍스트 개체 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194011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캡션 있는 그림">
    <p:spTree>
      <p:nvGrpSpPr>
        <p:cNvPr id="1" name=""/>
        <p:cNvGrpSpPr/>
        <p:nvPr/>
      </p:nvGrpSpPr>
      <p:grpSpPr>
        <a:xfrm>
          <a:off x="0" y="0"/>
          <a:ext cx="0" cy="0"/>
          <a:chOff x="0" y="0"/>
          <a:chExt cx="0" cy="0"/>
        </a:xfrm>
      </p:grpSpPr>
      <p:sp>
        <p:nvSpPr>
          <p:cNvPr id="2" name="제목 1"/>
          <p:cNvSpPr>
            <a:spLocks noGrp="1"/>
          </p:cNvSpPr>
          <p:nvPr>
            <p:ph type="title"/>
          </p:nvPr>
        </p:nvSpPr>
        <p:spPr>
          <a:xfrm>
            <a:off x="1792288" y="4800600"/>
            <a:ext cx="5486400" cy="566738"/>
          </a:xfrm>
        </p:spPr>
        <p:txBody>
          <a:bodyPr anchor="b"/>
          <a:lstStyle>
            <a:lvl1pPr algn="l">
              <a:defRPr sz="2000" b="1"/>
            </a:lvl1pPr>
          </a:lstStyle>
          <a:p>
            <a:r>
              <a:rPr lang="ko-KR" altLang="en-US" smtClean="0"/>
              <a:t>마스터 제목 스타일 편집</a:t>
            </a:r>
            <a:endParaRPr lang="ko-KR" altLang="en-US"/>
          </a:p>
        </p:txBody>
      </p:sp>
      <p:sp>
        <p:nvSpPr>
          <p:cNvPr id="3" name="그림 개체 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ko-KR" altLang="en-US"/>
          </a:p>
        </p:txBody>
      </p:sp>
      <p:sp>
        <p:nvSpPr>
          <p:cNvPr id="4" name="텍스트 개체 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ko-KR" altLang="en-US" smtClean="0"/>
              <a:t>마스터 텍스트 스타일을 편집합니다</a:t>
            </a:r>
          </a:p>
        </p:txBody>
      </p:sp>
      <p:sp>
        <p:nvSpPr>
          <p:cNvPr id="5" name="날짜 개체 틀 4"/>
          <p:cNvSpPr>
            <a:spLocks noGrp="1"/>
          </p:cNvSpPr>
          <p:nvPr>
            <p:ph type="dt" sz="half" idx="10"/>
          </p:nvPr>
        </p:nvSpPr>
        <p:spPr/>
        <p:txBody>
          <a:bodyPr/>
          <a:lstStyle/>
          <a:p>
            <a:fld id="{1271F9EC-0F08-455E-851D-C8BEB2C4D596}" type="datetimeFigureOut">
              <a:rPr lang="ko-KR" altLang="en-US" smtClean="0"/>
              <a:t>2018-12-13</a:t>
            </a:fld>
            <a:endParaRPr lang="ko-KR" altLang="en-US"/>
          </a:p>
        </p:txBody>
      </p:sp>
      <p:sp>
        <p:nvSpPr>
          <p:cNvPr id="6" name="바닥글 개체 틀 5"/>
          <p:cNvSpPr>
            <a:spLocks noGrp="1"/>
          </p:cNvSpPr>
          <p:nvPr>
            <p:ph type="ftr" sz="quarter" idx="11"/>
          </p:nvPr>
        </p:nvSpPr>
        <p:spPr/>
        <p:txBody>
          <a:bodyPr/>
          <a:lstStyle/>
          <a:p>
            <a:endParaRPr lang="ko-KR" altLang="en-US"/>
          </a:p>
        </p:txBody>
      </p:sp>
      <p:sp>
        <p:nvSpPr>
          <p:cNvPr id="7" name="슬라이드 번호 개체 틀 6"/>
          <p:cNvSpPr>
            <a:spLocks noGrp="1"/>
          </p:cNvSpPr>
          <p:nvPr>
            <p:ph type="sldNum" sz="quarter" idx="12"/>
          </p:nvPr>
        </p:nvSpPr>
        <p:spPr/>
        <p:txBody>
          <a:body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37074092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제목 개체 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ko-KR" altLang="en-US" smtClean="0"/>
              <a:t>마스터 제목 스타일 편집</a:t>
            </a:r>
            <a:endParaRPr lang="ko-KR" altLang="en-US"/>
          </a:p>
        </p:txBody>
      </p:sp>
      <p:sp>
        <p:nvSpPr>
          <p:cNvPr id="3" name="텍스트 개체 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ko-KR" altLang="en-US" smtClean="0"/>
              <a:t>마스터 텍스트 스타일을 편집합니다</a:t>
            </a:r>
          </a:p>
          <a:p>
            <a:pPr lvl="1"/>
            <a:r>
              <a:rPr lang="ko-KR" altLang="en-US" smtClean="0"/>
              <a:t>둘째 수준</a:t>
            </a:r>
          </a:p>
          <a:p>
            <a:pPr lvl="2"/>
            <a:r>
              <a:rPr lang="ko-KR" altLang="en-US" smtClean="0"/>
              <a:t>셋째 수준</a:t>
            </a:r>
          </a:p>
          <a:p>
            <a:pPr lvl="3"/>
            <a:r>
              <a:rPr lang="ko-KR" altLang="en-US" smtClean="0"/>
              <a:t>넷째 수준</a:t>
            </a:r>
          </a:p>
          <a:p>
            <a:pPr lvl="4"/>
            <a:r>
              <a:rPr lang="ko-KR" altLang="en-US" smtClean="0"/>
              <a:t>다섯째 수준</a:t>
            </a:r>
            <a:endParaRPr lang="ko-KR" altLang="en-US"/>
          </a:p>
        </p:txBody>
      </p:sp>
      <p:sp>
        <p:nvSpPr>
          <p:cNvPr id="4" name="날짜 개체 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271F9EC-0F08-455E-851D-C8BEB2C4D596}" type="datetimeFigureOut">
              <a:rPr lang="ko-KR" altLang="en-US" smtClean="0"/>
              <a:t>2018-12-13</a:t>
            </a:fld>
            <a:endParaRPr lang="ko-KR" altLang="en-US"/>
          </a:p>
        </p:txBody>
      </p:sp>
      <p:sp>
        <p:nvSpPr>
          <p:cNvPr id="5" name="바닥글 개체 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ko-KR" altLang="en-US"/>
          </a:p>
        </p:txBody>
      </p:sp>
      <p:sp>
        <p:nvSpPr>
          <p:cNvPr id="6" name="슬라이드 번호 개체 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7F44610-7C52-4091-9D46-6D7F55368C69}" type="slidenum">
              <a:rPr lang="ko-KR" altLang="en-US" smtClean="0"/>
              <a:t>‹#›</a:t>
            </a:fld>
            <a:endParaRPr lang="ko-KR" altLang="en-US"/>
          </a:p>
        </p:txBody>
      </p:sp>
    </p:spTree>
    <p:extLst>
      <p:ext uri="{BB962C8B-B14F-4D97-AF65-F5344CB8AC3E}">
        <p14:creationId xmlns:p14="http://schemas.microsoft.com/office/powerpoint/2010/main" val="19059836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ctrTitle"/>
          </p:nvPr>
        </p:nvSpPr>
        <p:spPr/>
        <p:txBody>
          <a:bodyPr/>
          <a:lstStyle/>
          <a:p>
            <a:r>
              <a:rPr lang="en-US" altLang="ko-KR" dirty="0" smtClean="0">
                <a:latin typeface="Calibri" panose="020F0502020204030204" pitchFamily="34" charset="0"/>
                <a:cs typeface="Calibri" panose="020F0502020204030204" pitchFamily="34" charset="0"/>
              </a:rPr>
              <a:t>WF on Beam Correspondence</a:t>
            </a:r>
            <a:endParaRPr lang="ko-KR" altLang="en-US" dirty="0">
              <a:latin typeface="Calibri" panose="020F0502020204030204" pitchFamily="34" charset="0"/>
              <a:cs typeface="Calibri" panose="020F0502020204030204" pitchFamily="34" charset="0"/>
            </a:endParaRPr>
          </a:p>
        </p:txBody>
      </p:sp>
      <p:sp>
        <p:nvSpPr>
          <p:cNvPr id="3" name="부제목 2"/>
          <p:cNvSpPr>
            <a:spLocks noGrp="1"/>
          </p:cNvSpPr>
          <p:nvPr>
            <p:ph type="subTitle" idx="1"/>
          </p:nvPr>
        </p:nvSpPr>
        <p:spPr/>
        <p:txBody>
          <a:bodyPr>
            <a:normAutofit fontScale="85000" lnSpcReduction="10000"/>
          </a:bodyPr>
          <a:lstStyle/>
          <a:p>
            <a:r>
              <a:rPr lang="en-US" altLang="ko-KR" dirty="0" smtClean="0">
                <a:latin typeface="Calibri" panose="020F0502020204030204" pitchFamily="34" charset="0"/>
                <a:cs typeface="Calibri" panose="020F0502020204030204" pitchFamily="34" charset="0"/>
              </a:rPr>
              <a:t>Samsung</a:t>
            </a:r>
            <a:r>
              <a:rPr lang="en-US" altLang="ko-KR" dirty="0">
                <a:latin typeface="Calibri" panose="020F0502020204030204" pitchFamily="34" charset="0"/>
                <a:cs typeface="Calibri" panose="020F0502020204030204" pitchFamily="34" charset="0"/>
              </a:rPr>
              <a:t>, </a:t>
            </a:r>
            <a:r>
              <a:rPr lang="en-US" altLang="ko-KR" dirty="0" smtClean="0">
                <a:latin typeface="Calibri" panose="020F0502020204030204" pitchFamily="34" charset="0"/>
                <a:cs typeface="Calibri" panose="020F0502020204030204" pitchFamily="34" charset="0"/>
              </a:rPr>
              <a:t>Apple, </a:t>
            </a:r>
            <a:r>
              <a:rPr lang="en-US" altLang="ko-KR" dirty="0">
                <a:latin typeface="Calibri" panose="020F0502020204030204" pitchFamily="34" charset="0"/>
                <a:cs typeface="Calibri" panose="020F0502020204030204" pitchFamily="34" charset="0"/>
              </a:rPr>
              <a:t>Nokia</a:t>
            </a:r>
            <a:r>
              <a:rPr lang="en-US" altLang="ko-KR" dirty="0" smtClean="0">
                <a:latin typeface="Calibri" panose="020F0502020204030204" pitchFamily="34" charset="0"/>
                <a:cs typeface="Calibri" panose="020F0502020204030204" pitchFamily="34" charset="0"/>
              </a:rPr>
              <a:t>, Intel, ZTE, </a:t>
            </a:r>
            <a:r>
              <a:rPr lang="en-US" altLang="ko-KR" dirty="0" err="1" smtClean="0">
                <a:latin typeface="Calibri" panose="020F0502020204030204" pitchFamily="34" charset="0"/>
                <a:cs typeface="Calibri" panose="020F0502020204030204" pitchFamily="34" charset="0"/>
              </a:rPr>
              <a:t>Sanechips</a:t>
            </a:r>
            <a:r>
              <a:rPr lang="en-US" altLang="ko-KR" dirty="0" smtClean="0">
                <a:latin typeface="Calibri" panose="020F0502020204030204" pitchFamily="34" charset="0"/>
                <a:cs typeface="Calibri" panose="020F0502020204030204" pitchFamily="34" charset="0"/>
              </a:rPr>
              <a:t>, Qualcomm</a:t>
            </a:r>
            <a:r>
              <a:rPr lang="en-US" altLang="ko-KR" dirty="0" smtClean="0">
                <a:latin typeface="Calibri" panose="020F0502020204030204" pitchFamily="34" charset="0"/>
                <a:cs typeface="Calibri" panose="020F0502020204030204" pitchFamily="34" charset="0"/>
              </a:rPr>
              <a:t>, </a:t>
            </a:r>
            <a:r>
              <a:rPr lang="en-US" altLang="ko-KR" dirty="0" err="1" smtClean="0">
                <a:latin typeface="Calibri" panose="020F0502020204030204" pitchFamily="34" charset="0"/>
                <a:cs typeface="Calibri" panose="020F0502020204030204" pitchFamily="34" charset="0"/>
              </a:rPr>
              <a:t>MediaTek</a:t>
            </a:r>
            <a:r>
              <a:rPr lang="en-US" altLang="ko-KR" dirty="0" smtClean="0">
                <a:latin typeface="Calibri" panose="020F0502020204030204" pitchFamily="34" charset="0"/>
                <a:cs typeface="Calibri" panose="020F0502020204030204" pitchFamily="34" charset="0"/>
              </a:rPr>
              <a:t>, Panasonic, Verizon, CATT, AT&amp;T, OPPO, CMCC, Huawei, </a:t>
            </a:r>
            <a:r>
              <a:rPr lang="en-US" altLang="ko-KR" dirty="0" err="1" smtClean="0">
                <a:latin typeface="Calibri" panose="020F0502020204030204" pitchFamily="34" charset="0"/>
                <a:cs typeface="Calibri" panose="020F0502020204030204" pitchFamily="34" charset="0"/>
              </a:rPr>
              <a:t>HiSilicon</a:t>
            </a:r>
            <a:r>
              <a:rPr lang="en-US" altLang="ko-KR" dirty="0" smtClean="0">
                <a:latin typeface="Calibri" panose="020F0502020204030204" pitchFamily="34" charset="0"/>
                <a:cs typeface="Calibri" panose="020F0502020204030204" pitchFamily="34" charset="0"/>
              </a:rPr>
              <a:t>, CAICT, </a:t>
            </a:r>
            <a:r>
              <a:rPr lang="en-US" altLang="ko-KR" dirty="0" smtClean="0">
                <a:latin typeface="Calibri" panose="020F0502020204030204" pitchFamily="34" charset="0"/>
                <a:cs typeface="Calibri" panose="020F0502020204030204" pitchFamily="34" charset="0"/>
              </a:rPr>
              <a:t>vivo, LG Electronics, KT Corp. </a:t>
            </a:r>
            <a:endParaRPr lang="ko-KR" altLang="en-US" dirty="0">
              <a:latin typeface="Calibri" panose="020F0502020204030204" pitchFamily="34" charset="0"/>
              <a:cs typeface="Calibri" panose="020F0502020204030204" pitchFamily="34" charset="0"/>
            </a:endParaRPr>
          </a:p>
        </p:txBody>
      </p:sp>
      <p:sp>
        <p:nvSpPr>
          <p:cNvPr id="4" name="TextBox 3"/>
          <p:cNvSpPr txBox="1"/>
          <p:nvPr/>
        </p:nvSpPr>
        <p:spPr>
          <a:xfrm>
            <a:off x="7812360" y="35332"/>
            <a:ext cx="1200970" cy="369332"/>
          </a:xfrm>
          <a:prstGeom prst="rect">
            <a:avLst/>
          </a:prstGeom>
          <a:noFill/>
        </p:spPr>
        <p:txBody>
          <a:bodyPr wrap="none" rtlCol="0">
            <a:spAutoFit/>
          </a:bodyPr>
          <a:lstStyle/>
          <a:p>
            <a:r>
              <a:rPr lang="en-US" altLang="ko-KR" dirty="0" smtClean="0">
                <a:latin typeface="Calibri" panose="020F0502020204030204" pitchFamily="34" charset="0"/>
                <a:cs typeface="Calibri" panose="020F0502020204030204" pitchFamily="34" charset="0"/>
              </a:rPr>
              <a:t>RP-182879</a:t>
            </a:r>
            <a:endParaRPr lang="ko-KR" altLang="en-US" dirty="0">
              <a:latin typeface="Calibri" panose="020F0502020204030204" pitchFamily="34" charset="0"/>
              <a:cs typeface="Calibri" panose="020F0502020204030204" pitchFamily="34" charset="0"/>
            </a:endParaRPr>
          </a:p>
        </p:txBody>
      </p:sp>
      <p:sp>
        <p:nvSpPr>
          <p:cNvPr id="5" name="TextBox 4"/>
          <p:cNvSpPr txBox="1"/>
          <p:nvPr/>
        </p:nvSpPr>
        <p:spPr>
          <a:xfrm>
            <a:off x="0" y="0"/>
            <a:ext cx="3971023" cy="646331"/>
          </a:xfrm>
          <a:prstGeom prst="rect">
            <a:avLst/>
          </a:prstGeom>
          <a:noFill/>
        </p:spPr>
        <p:txBody>
          <a:bodyPr wrap="none" rtlCol="0">
            <a:spAutoFit/>
          </a:bodyPr>
          <a:lstStyle/>
          <a:p>
            <a:r>
              <a:rPr lang="en-US" altLang="ko-KR" dirty="0">
                <a:latin typeface="Calibri" panose="020F0502020204030204" pitchFamily="34" charset="0"/>
                <a:cs typeface="Calibri" panose="020F0502020204030204" pitchFamily="34" charset="0"/>
              </a:rPr>
              <a:t>3GPP TSG RAN meeting #</a:t>
            </a:r>
            <a:r>
              <a:rPr lang="en-US" altLang="ko-KR" dirty="0" smtClean="0">
                <a:latin typeface="Calibri" panose="020F0502020204030204" pitchFamily="34" charset="0"/>
                <a:cs typeface="Calibri" panose="020F0502020204030204" pitchFamily="34" charset="0"/>
              </a:rPr>
              <a:t>82</a:t>
            </a:r>
          </a:p>
          <a:p>
            <a:r>
              <a:rPr lang="en-US" altLang="ko-KR" dirty="0">
                <a:latin typeface="Calibri" panose="020F0502020204030204" pitchFamily="34" charset="0"/>
                <a:cs typeface="Calibri" panose="020F0502020204030204" pitchFamily="34" charset="0"/>
              </a:rPr>
              <a:t>Sorrento, Italia, December 10 – 13, 2018</a:t>
            </a:r>
            <a:endParaRPr lang="ko-KR" altLang="en-US"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394735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457200" y="44624"/>
            <a:ext cx="8229600" cy="648072"/>
          </a:xfrm>
        </p:spPr>
        <p:txBody>
          <a:bodyPr>
            <a:normAutofit fontScale="90000"/>
          </a:bodyPr>
          <a:lstStyle/>
          <a:p>
            <a:r>
              <a:rPr lang="en-US" altLang="ko-KR" dirty="0" smtClean="0">
                <a:latin typeface="Calibri" panose="020F0502020204030204" pitchFamily="34" charset="0"/>
                <a:cs typeface="Calibri" panose="020F0502020204030204" pitchFamily="34" charset="0"/>
              </a:rPr>
              <a:t>Proposal</a:t>
            </a:r>
            <a:endParaRPr lang="ko-KR" altLang="en-US" dirty="0">
              <a:latin typeface="Calibri" panose="020F0502020204030204" pitchFamily="34" charset="0"/>
              <a:cs typeface="Calibri" panose="020F0502020204030204" pitchFamily="34" charset="0"/>
            </a:endParaRPr>
          </a:p>
        </p:txBody>
      </p:sp>
      <p:sp>
        <p:nvSpPr>
          <p:cNvPr id="3" name="내용 개체 틀 2"/>
          <p:cNvSpPr>
            <a:spLocks noGrp="1"/>
          </p:cNvSpPr>
          <p:nvPr>
            <p:ph idx="1"/>
          </p:nvPr>
        </p:nvSpPr>
        <p:spPr>
          <a:xfrm>
            <a:off x="457200" y="764704"/>
            <a:ext cx="8507288" cy="5976664"/>
          </a:xfrm>
        </p:spPr>
        <p:txBody>
          <a:bodyPr>
            <a:noAutofit/>
          </a:bodyPr>
          <a:lstStyle/>
          <a:p>
            <a:r>
              <a:rPr lang="en-US" altLang="ko-KR" sz="1400" dirty="0" smtClean="0">
                <a:latin typeface="Calibri" panose="020F0502020204030204" pitchFamily="34" charset="0"/>
                <a:cs typeface="Calibri" panose="020F0502020204030204" pitchFamily="34" charset="0"/>
              </a:rPr>
              <a:t>Clarify in TS 38.306 that beam </a:t>
            </a:r>
            <a:r>
              <a:rPr lang="en-US" altLang="ko-KR" sz="1400" dirty="0">
                <a:latin typeface="Calibri" panose="020F0502020204030204" pitchFamily="34" charset="0"/>
                <a:cs typeface="Calibri" panose="020F0502020204030204" pitchFamily="34" charset="0"/>
              </a:rPr>
              <a:t>correspondence (UE feature 2-20</a:t>
            </a:r>
            <a:r>
              <a:rPr lang="en-US" altLang="ko-KR" sz="1400" dirty="0" smtClean="0">
                <a:latin typeface="Calibri" panose="020F0502020204030204" pitchFamily="34" charset="0"/>
                <a:cs typeface="Calibri" panose="020F0502020204030204" pitchFamily="34" charset="0"/>
              </a:rPr>
              <a:t>) is applicable only for FR2</a:t>
            </a:r>
            <a:endParaRPr lang="en-US" altLang="ko-KR" sz="1000" dirty="0" smtClean="0">
              <a:latin typeface="Calibri" panose="020F0502020204030204" pitchFamily="34" charset="0"/>
              <a:cs typeface="Calibri" panose="020F0502020204030204" pitchFamily="34" charset="0"/>
            </a:endParaRPr>
          </a:p>
          <a:p>
            <a:r>
              <a:rPr lang="en-US" altLang="ko-KR" sz="1400" dirty="0" smtClean="0">
                <a:latin typeface="Calibri" panose="020F0502020204030204" pitchFamily="34" charset="0"/>
                <a:cs typeface="Calibri" panose="020F0502020204030204" pitchFamily="34" charset="0"/>
              </a:rPr>
              <a:t>Beam correspondence is mandatory with the capability signaling </a:t>
            </a:r>
            <a:r>
              <a:rPr lang="en-US" altLang="ko-KR" sz="1400" dirty="0" smtClean="0">
                <a:solidFill>
                  <a:srgbClr val="FF0000"/>
                </a:solidFill>
                <a:latin typeface="Calibri" panose="020F0502020204030204" pitchFamily="34" charset="0"/>
                <a:cs typeface="Calibri" panose="020F0502020204030204" pitchFamily="34" charset="0"/>
              </a:rPr>
              <a:t>definition as below (UE </a:t>
            </a:r>
            <a:r>
              <a:rPr lang="en-US" altLang="ko-KR" sz="1400" dirty="0">
                <a:solidFill>
                  <a:srgbClr val="FF0000"/>
                </a:solidFill>
                <a:latin typeface="Calibri" panose="020F0502020204030204" pitchFamily="34" charset="0"/>
                <a:cs typeface="Calibri" panose="020F0502020204030204" pitchFamily="34" charset="0"/>
              </a:rPr>
              <a:t>feature 2-20)</a:t>
            </a:r>
            <a:r>
              <a:rPr lang="en-US" altLang="ko-KR" sz="1400" u="sng" dirty="0">
                <a:solidFill>
                  <a:srgbClr val="FF0000"/>
                </a:solidFill>
                <a:latin typeface="Calibri" panose="020F0502020204030204" pitchFamily="34" charset="0"/>
                <a:cs typeface="Calibri" panose="020F0502020204030204" pitchFamily="34" charset="0"/>
              </a:rPr>
              <a:t> </a:t>
            </a:r>
            <a:endParaRPr lang="en-US" altLang="ko-KR" sz="1400" dirty="0" smtClean="0">
              <a:latin typeface="Calibri" panose="020F0502020204030204" pitchFamily="34" charset="0"/>
              <a:cs typeface="Calibri" panose="020F0502020204030204" pitchFamily="34" charset="0"/>
            </a:endParaRPr>
          </a:p>
          <a:p>
            <a:pPr lvl="1"/>
            <a:r>
              <a:rPr lang="en-US" altLang="ko-KR" sz="1200" dirty="0">
                <a:latin typeface="Calibri" panose="020F0502020204030204" pitchFamily="34" charset="0"/>
                <a:cs typeface="Calibri" panose="020F0502020204030204" pitchFamily="34" charset="0"/>
              </a:rPr>
              <a:t>UE </a:t>
            </a:r>
            <a:r>
              <a:rPr lang="en-US" altLang="ko-KR" sz="1200" dirty="0" smtClean="0">
                <a:latin typeface="Calibri" panose="020F0502020204030204" pitchFamily="34" charset="0"/>
                <a:cs typeface="Calibri" panose="020F0502020204030204" pitchFamily="34" charset="0"/>
              </a:rPr>
              <a:t>that fulfills the beam correspondence requirement </a:t>
            </a:r>
            <a:r>
              <a:rPr lang="en-US" altLang="ko-KR" sz="1200" dirty="0">
                <a:latin typeface="Calibri" panose="020F0502020204030204" pitchFamily="34" charset="0"/>
                <a:cs typeface="Calibri" panose="020F0502020204030204" pitchFamily="34" charset="0"/>
              </a:rPr>
              <a:t>without the uplink beam sweeping </a:t>
            </a:r>
            <a:r>
              <a:rPr lang="en-US" altLang="ko-KR" sz="1200" dirty="0" smtClean="0">
                <a:solidFill>
                  <a:srgbClr val="FF0000"/>
                </a:solidFill>
                <a:latin typeface="Calibri" panose="020F0502020204030204" pitchFamily="34" charset="0"/>
                <a:cs typeface="Calibri" panose="020F0502020204030204" pitchFamily="34" charset="0"/>
              </a:rPr>
              <a:t>shall</a:t>
            </a:r>
            <a:r>
              <a:rPr lang="en-US" altLang="ko-KR" sz="1200" dirty="0" smtClean="0">
                <a:latin typeface="Calibri" panose="020F0502020204030204" pitchFamily="34" charset="0"/>
                <a:cs typeface="Calibri" panose="020F0502020204030204" pitchFamily="34" charset="0"/>
              </a:rPr>
              <a:t> set </a:t>
            </a:r>
            <a:r>
              <a:rPr lang="en-US" altLang="ko-KR" sz="1200" dirty="0">
                <a:latin typeface="Calibri" panose="020F0502020204030204" pitchFamily="34" charset="0"/>
                <a:cs typeface="Calibri" panose="020F0502020204030204" pitchFamily="34" charset="0"/>
              </a:rPr>
              <a:t>the bit to 1</a:t>
            </a:r>
          </a:p>
          <a:p>
            <a:pPr lvl="1"/>
            <a:r>
              <a:rPr lang="en-US" altLang="ko-KR" sz="1200" dirty="0">
                <a:latin typeface="Calibri" panose="020F0502020204030204" pitchFamily="34" charset="0"/>
                <a:cs typeface="Calibri" panose="020F0502020204030204" pitchFamily="34" charset="0"/>
              </a:rPr>
              <a:t>UE that </a:t>
            </a:r>
            <a:r>
              <a:rPr lang="en-US" altLang="ko-KR" sz="1200" dirty="0" smtClean="0">
                <a:latin typeface="Calibri" panose="020F0502020204030204" pitchFamily="34" charset="0"/>
                <a:cs typeface="Calibri" panose="020F0502020204030204" pitchFamily="34" charset="0"/>
              </a:rPr>
              <a:t>fulfills the beam correspondence requirement </a:t>
            </a:r>
            <a:r>
              <a:rPr lang="en-US" altLang="ko-KR" sz="1200" dirty="0">
                <a:latin typeface="Calibri" panose="020F0502020204030204" pitchFamily="34" charset="0"/>
                <a:cs typeface="Calibri" panose="020F0502020204030204" pitchFamily="34" charset="0"/>
              </a:rPr>
              <a:t>with the uplink beam sweeping </a:t>
            </a:r>
            <a:r>
              <a:rPr lang="en-US" altLang="ko-KR" sz="1200" dirty="0" smtClean="0">
                <a:solidFill>
                  <a:srgbClr val="FF0000"/>
                </a:solidFill>
                <a:latin typeface="Calibri" panose="020F0502020204030204" pitchFamily="34" charset="0"/>
                <a:cs typeface="Calibri" panose="020F0502020204030204" pitchFamily="34" charset="0"/>
              </a:rPr>
              <a:t>shall</a:t>
            </a:r>
            <a:r>
              <a:rPr lang="en-US" altLang="ko-KR" sz="1200" dirty="0" smtClean="0">
                <a:latin typeface="Calibri" panose="020F0502020204030204" pitchFamily="34" charset="0"/>
                <a:cs typeface="Calibri" panose="020F0502020204030204" pitchFamily="34" charset="0"/>
              </a:rPr>
              <a:t> set </a:t>
            </a:r>
            <a:r>
              <a:rPr lang="en-US" altLang="ko-KR" sz="1200" dirty="0">
                <a:latin typeface="Calibri" panose="020F0502020204030204" pitchFamily="34" charset="0"/>
                <a:cs typeface="Calibri" panose="020F0502020204030204" pitchFamily="34" charset="0"/>
              </a:rPr>
              <a:t>the bit to 0</a:t>
            </a:r>
          </a:p>
          <a:p>
            <a:r>
              <a:rPr lang="en-US" altLang="ko-KR" sz="1400" dirty="0" smtClean="0">
                <a:latin typeface="Calibri" panose="020F0502020204030204" pitchFamily="34" charset="0"/>
                <a:cs typeface="Calibri" panose="020F0502020204030204" pitchFamily="34" charset="0"/>
              </a:rPr>
              <a:t>Uplink beam management (UE feature 2-30) is UE optional with capability signaling</a:t>
            </a:r>
          </a:p>
          <a:p>
            <a:pPr lvl="1"/>
            <a:r>
              <a:rPr lang="en-US" altLang="ko-KR" sz="1200" dirty="0" smtClean="0">
                <a:latin typeface="Calibri" panose="020F0502020204030204" pitchFamily="34" charset="0"/>
                <a:cs typeface="Calibri" panose="020F0502020204030204" pitchFamily="34" charset="0"/>
              </a:rPr>
              <a:t>UE feature 2-30 </a:t>
            </a:r>
            <a:r>
              <a:rPr lang="en-US" altLang="ko-KR" sz="1200" dirty="0" smtClean="0">
                <a:solidFill>
                  <a:srgbClr val="FF0000"/>
                </a:solidFill>
                <a:latin typeface="Calibri" panose="020F0502020204030204" pitchFamily="34" charset="0"/>
                <a:cs typeface="Calibri" panose="020F0502020204030204" pitchFamily="34" charset="0"/>
              </a:rPr>
              <a:t>shall</a:t>
            </a:r>
            <a:r>
              <a:rPr lang="en-US" altLang="ko-KR" sz="1200" dirty="0" smtClean="0">
                <a:latin typeface="Calibri" panose="020F0502020204030204" pitchFamily="34" charset="0"/>
                <a:cs typeface="Calibri" panose="020F0502020204030204" pitchFamily="34" charset="0"/>
              </a:rPr>
              <a:t> be set to 1 if UE feature 2-20 is set to 0</a:t>
            </a:r>
          </a:p>
          <a:p>
            <a:pPr lvl="1"/>
            <a:r>
              <a:rPr lang="en-US" altLang="ko-KR" sz="1200" dirty="0" smtClean="0">
                <a:solidFill>
                  <a:srgbClr val="FF0000"/>
                </a:solidFill>
                <a:latin typeface="Calibri" panose="020F0502020204030204" pitchFamily="34" charset="0"/>
                <a:cs typeface="Calibri" panose="020F0502020204030204" pitchFamily="34" charset="0"/>
              </a:rPr>
              <a:t>For the UE meeting the </a:t>
            </a:r>
            <a:r>
              <a:rPr lang="en-US" altLang="ko-KR" sz="1200" dirty="0">
                <a:solidFill>
                  <a:srgbClr val="FF0000"/>
                </a:solidFill>
                <a:latin typeface="Calibri" panose="020F0502020204030204" pitchFamily="34" charset="0"/>
                <a:cs typeface="Calibri" panose="020F0502020204030204" pitchFamily="34" charset="0"/>
              </a:rPr>
              <a:t>minimum peak EIRP and spherical coverage requirements without the uplink beam </a:t>
            </a:r>
            <a:r>
              <a:rPr lang="en-US" altLang="ko-KR" sz="1200" dirty="0" smtClean="0">
                <a:solidFill>
                  <a:srgbClr val="FF0000"/>
                </a:solidFill>
                <a:latin typeface="Calibri" panose="020F0502020204030204" pitchFamily="34" charset="0"/>
                <a:cs typeface="Calibri" panose="020F0502020204030204" pitchFamily="34" charset="0"/>
              </a:rPr>
              <a:t>sweeping, the uplink beam management (UE feature 2-30) is optional</a:t>
            </a:r>
          </a:p>
          <a:p>
            <a:r>
              <a:rPr lang="en-US" altLang="ko-KR" sz="1400" dirty="0" smtClean="0">
                <a:latin typeface="Calibri" panose="020F0502020204030204" pitchFamily="34" charset="0"/>
                <a:cs typeface="Calibri" panose="020F0502020204030204" pitchFamily="34" charset="0"/>
              </a:rPr>
              <a:t>RAN4 to define details of the beam correspondence tolerance requirements given in the next slide </a:t>
            </a:r>
          </a:p>
          <a:p>
            <a:r>
              <a:rPr lang="en-US" altLang="ko-KR" sz="1400" dirty="0" smtClean="0">
                <a:latin typeface="Calibri" panose="020F0502020204030204" pitchFamily="34" charset="0"/>
                <a:cs typeface="Calibri" panose="020F0502020204030204" pitchFamily="34" charset="0"/>
              </a:rPr>
              <a:t>Remove the contents of section 6.6.4 of the big</a:t>
            </a:r>
            <a:r>
              <a:rPr lang="ko-KR" altLang="en-US" sz="1400" dirty="0" smtClean="0">
                <a:latin typeface="Calibri" panose="020F0502020204030204" pitchFamily="34" charset="0"/>
                <a:cs typeface="Calibri" panose="020F0502020204030204" pitchFamily="34" charset="0"/>
              </a:rPr>
              <a:t> </a:t>
            </a:r>
            <a:r>
              <a:rPr lang="en-US" altLang="ko-KR" sz="1400" dirty="0" smtClean="0">
                <a:latin typeface="Calibri" panose="020F0502020204030204" pitchFamily="34" charset="0"/>
                <a:cs typeface="Calibri" panose="020F0502020204030204" pitchFamily="34" charset="0"/>
              </a:rPr>
              <a:t>CR to 38.101-2 in RP-182359  </a:t>
            </a:r>
          </a:p>
          <a:p>
            <a:r>
              <a:rPr lang="en-US" altLang="ko-KR" sz="1400" dirty="0" smtClean="0">
                <a:latin typeface="Calibri" panose="020F0502020204030204" pitchFamily="34" charset="0"/>
                <a:cs typeface="Calibri" panose="020F0502020204030204" pitchFamily="34" charset="0"/>
              </a:rPr>
              <a:t>No change on the existing RAN4 agreement on minimum peak EIRP and spherical coverage requirements in TS 38.101-2 section 6.2.1.3 </a:t>
            </a:r>
          </a:p>
          <a:p>
            <a:r>
              <a:rPr lang="en-US" altLang="ko-KR" sz="1400" dirty="0" smtClean="0">
                <a:latin typeface="Calibri" panose="020F0502020204030204" pitchFamily="34" charset="0"/>
                <a:cs typeface="Calibri" panose="020F0502020204030204" pitchFamily="34" charset="0"/>
              </a:rPr>
              <a:t>RAN4 </a:t>
            </a:r>
            <a:r>
              <a:rPr lang="en-US" altLang="ko-KR" sz="1400" dirty="0">
                <a:latin typeface="Calibri" panose="020F0502020204030204" pitchFamily="34" charset="0"/>
                <a:cs typeface="Calibri" panose="020F0502020204030204" pitchFamily="34" charset="0"/>
              </a:rPr>
              <a:t>to revise the test procedure for minimum peak EIRP and spherical coverage requirements so that the UE may rely on uplink beam sweeping </a:t>
            </a:r>
            <a:r>
              <a:rPr lang="en-US" altLang="ko-KR" sz="1400" dirty="0" smtClean="0">
                <a:latin typeface="Calibri" panose="020F0502020204030204" pitchFamily="34" charset="0"/>
                <a:cs typeface="Calibri" panose="020F0502020204030204" pitchFamily="34" charset="0"/>
              </a:rPr>
              <a:t>during the test based on OEM declaration among the followings: </a:t>
            </a:r>
          </a:p>
          <a:p>
            <a:pPr lvl="1"/>
            <a:r>
              <a:rPr lang="en-US" altLang="ko-KR" sz="1200" dirty="0" smtClean="0">
                <a:latin typeface="Calibri" panose="020F0502020204030204" pitchFamily="34" charset="0"/>
                <a:cs typeface="Calibri" panose="020F0502020204030204" pitchFamily="34" charset="0"/>
              </a:rPr>
              <a:t>Using the downlink reference signals only</a:t>
            </a:r>
          </a:p>
          <a:p>
            <a:pPr lvl="1"/>
            <a:r>
              <a:rPr lang="en-US" altLang="ko-KR" sz="1200" dirty="0" smtClean="0">
                <a:latin typeface="Calibri" panose="020F0502020204030204" pitchFamily="34" charset="0"/>
                <a:cs typeface="Calibri" panose="020F0502020204030204" pitchFamily="34" charset="0"/>
              </a:rPr>
              <a:t>Using the downlink reference signals and uplink beam sweeping</a:t>
            </a:r>
          </a:p>
          <a:p>
            <a:r>
              <a:rPr lang="en-US" altLang="ko-KR" sz="1400" dirty="0">
                <a:solidFill>
                  <a:srgbClr val="FF0000"/>
                </a:solidFill>
                <a:latin typeface="Calibri" panose="020F0502020204030204" pitchFamily="34" charset="0"/>
                <a:cs typeface="Calibri" panose="020F0502020204030204" pitchFamily="34" charset="0"/>
              </a:rPr>
              <a:t>Beam correspondence requirement for all UEs consists of three requirements as follows:</a:t>
            </a:r>
          </a:p>
          <a:p>
            <a:pPr lvl="1"/>
            <a:r>
              <a:rPr lang="en-US" altLang="ko-KR" sz="1200" dirty="0">
                <a:solidFill>
                  <a:srgbClr val="FF0000"/>
                </a:solidFill>
                <a:latin typeface="Calibri" panose="020F0502020204030204" pitchFamily="34" charset="0"/>
                <a:cs typeface="Calibri" panose="020F0502020204030204" pitchFamily="34" charset="0"/>
              </a:rPr>
              <a:t>Req1: Minimum peak EIRP requirement</a:t>
            </a:r>
          </a:p>
          <a:p>
            <a:pPr lvl="1"/>
            <a:r>
              <a:rPr lang="en-US" altLang="ko-KR" sz="1200" dirty="0">
                <a:solidFill>
                  <a:srgbClr val="FF0000"/>
                </a:solidFill>
                <a:latin typeface="Calibri" panose="020F0502020204030204" pitchFamily="34" charset="0"/>
                <a:cs typeface="Calibri" panose="020F0502020204030204" pitchFamily="34" charset="0"/>
              </a:rPr>
              <a:t>Req2: Spherical coverage requirement</a:t>
            </a:r>
          </a:p>
          <a:p>
            <a:pPr lvl="1"/>
            <a:r>
              <a:rPr lang="en-US" altLang="ko-KR" sz="1200" dirty="0">
                <a:solidFill>
                  <a:srgbClr val="FF0000"/>
                </a:solidFill>
                <a:latin typeface="Calibri" panose="020F0502020204030204" pitchFamily="34" charset="0"/>
                <a:cs typeface="Calibri" panose="020F0502020204030204" pitchFamily="34" charset="0"/>
              </a:rPr>
              <a:t>Req3: Beam correspondence tolerance requirement</a:t>
            </a:r>
          </a:p>
          <a:p>
            <a:r>
              <a:rPr lang="en-US" altLang="ko-KR" sz="1400" dirty="0">
                <a:solidFill>
                  <a:srgbClr val="FF0000"/>
                </a:solidFill>
                <a:latin typeface="Calibri" panose="020F0502020204030204" pitchFamily="34" charset="0"/>
                <a:cs typeface="Calibri" panose="020F0502020204030204" pitchFamily="34" charset="0"/>
              </a:rPr>
              <a:t>The UE meeting Req1 and Req2 without the uplink beam sweeping is considered to </a:t>
            </a:r>
            <a:r>
              <a:rPr lang="en-US" altLang="ko-KR" sz="1400" dirty="0" smtClean="0">
                <a:solidFill>
                  <a:srgbClr val="FF0000"/>
                </a:solidFill>
                <a:latin typeface="Calibri" panose="020F0502020204030204" pitchFamily="34" charset="0"/>
                <a:cs typeface="Calibri" panose="020F0502020204030204" pitchFamily="34" charset="0"/>
              </a:rPr>
              <a:t>have met </a:t>
            </a:r>
            <a:r>
              <a:rPr lang="en-US" altLang="ko-KR" sz="1400" dirty="0">
                <a:solidFill>
                  <a:srgbClr val="FF0000"/>
                </a:solidFill>
                <a:latin typeface="Calibri" panose="020F0502020204030204" pitchFamily="34" charset="0"/>
                <a:cs typeface="Calibri" panose="020F0502020204030204" pitchFamily="34" charset="0"/>
              </a:rPr>
              <a:t>Req3</a:t>
            </a:r>
            <a:endParaRPr lang="en-US" altLang="ko-KR" sz="1000" dirty="0">
              <a:solidFill>
                <a:srgbClr val="FF0000"/>
              </a:solidFill>
              <a:latin typeface="Calibri" panose="020F0502020204030204" pitchFamily="34" charset="0"/>
              <a:cs typeface="Calibri" panose="020F0502020204030204" pitchFamily="34" charset="0"/>
            </a:endParaRPr>
          </a:p>
          <a:p>
            <a:r>
              <a:rPr lang="en-US" altLang="ko-KR" sz="1400" dirty="0">
                <a:solidFill>
                  <a:srgbClr val="FF0000"/>
                </a:solidFill>
                <a:latin typeface="Calibri" panose="020F0502020204030204" pitchFamily="34" charset="0"/>
                <a:cs typeface="Calibri" panose="020F0502020204030204" pitchFamily="34" charset="0"/>
              </a:rPr>
              <a:t>The UE meeting Req1 and Req2 with the uplink beam sweeping shall be tested against the </a:t>
            </a:r>
            <a:r>
              <a:rPr lang="en-US" altLang="ko-KR" sz="1400" dirty="0" smtClean="0">
                <a:solidFill>
                  <a:srgbClr val="FF0000"/>
                </a:solidFill>
                <a:latin typeface="Calibri" panose="020F0502020204030204" pitchFamily="34" charset="0"/>
                <a:cs typeface="Calibri" panose="020F0502020204030204" pitchFamily="34" charset="0"/>
              </a:rPr>
              <a:t>beam correspondence </a:t>
            </a:r>
            <a:r>
              <a:rPr lang="en-US" altLang="ko-KR" sz="1400" dirty="0">
                <a:solidFill>
                  <a:srgbClr val="FF0000"/>
                </a:solidFill>
                <a:latin typeface="Calibri" panose="020F0502020204030204" pitchFamily="34" charset="0"/>
                <a:cs typeface="Calibri" panose="020F0502020204030204" pitchFamily="34" charset="0"/>
              </a:rPr>
              <a:t>tolerance requirement </a:t>
            </a:r>
            <a:r>
              <a:rPr lang="en-US" altLang="ko-KR" sz="1400" dirty="0" smtClean="0">
                <a:solidFill>
                  <a:srgbClr val="FF0000"/>
                </a:solidFill>
                <a:latin typeface="Calibri" panose="020F0502020204030204" pitchFamily="34" charset="0"/>
                <a:cs typeface="Calibri" panose="020F0502020204030204" pitchFamily="34" charset="0"/>
              </a:rPr>
              <a:t>(i.e., Req3) in </a:t>
            </a:r>
            <a:r>
              <a:rPr lang="en-US" altLang="ko-KR" sz="1400" dirty="0">
                <a:solidFill>
                  <a:srgbClr val="FF0000"/>
                </a:solidFill>
                <a:latin typeface="Calibri" panose="020F0502020204030204" pitchFamily="34" charset="0"/>
                <a:cs typeface="Calibri" panose="020F0502020204030204" pitchFamily="34" charset="0"/>
              </a:rPr>
              <a:t>the next slide </a:t>
            </a:r>
            <a:endParaRPr lang="en-US" altLang="ko-KR" sz="1400" dirty="0" smtClean="0">
              <a:solidFill>
                <a:srgbClr val="FF0000"/>
              </a:solidFill>
              <a:latin typeface="Calibri" panose="020F0502020204030204" pitchFamily="34" charset="0"/>
              <a:cs typeface="Calibri" panose="020F0502020204030204" pitchFamily="34" charset="0"/>
            </a:endParaRPr>
          </a:p>
          <a:p>
            <a:pPr lvl="1"/>
            <a:endParaRPr lang="en-US" altLang="ko-KR" sz="1200" dirty="0" smtClean="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3781033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noAutofit/>
          </a:bodyPr>
          <a:lstStyle/>
          <a:p>
            <a:r>
              <a:rPr lang="en-US" altLang="ko-KR" sz="3600" smtClean="0">
                <a:latin typeface="Calibri" panose="020F0502020204030204" pitchFamily="34" charset="0"/>
                <a:cs typeface="Calibri" panose="020F0502020204030204" pitchFamily="34" charset="0"/>
              </a:rPr>
              <a:t>Beam correspondence tolerance requirements</a:t>
            </a:r>
            <a:endParaRPr lang="ko-KR" altLang="en-US" sz="3600" dirty="0">
              <a:latin typeface="Calibri" panose="020F0502020204030204" pitchFamily="34" charset="0"/>
              <a:cs typeface="Calibri" panose="020F0502020204030204" pitchFamily="34" charset="0"/>
            </a:endParaRPr>
          </a:p>
        </p:txBody>
      </p:sp>
      <p:sp>
        <p:nvSpPr>
          <p:cNvPr id="3" name="내용 개체 틀 2"/>
          <p:cNvSpPr>
            <a:spLocks noGrp="1"/>
          </p:cNvSpPr>
          <p:nvPr>
            <p:ph idx="1"/>
          </p:nvPr>
        </p:nvSpPr>
        <p:spPr>
          <a:xfrm>
            <a:off x="457200" y="1600200"/>
            <a:ext cx="8229600" cy="5141168"/>
          </a:xfrm>
        </p:spPr>
        <p:txBody>
          <a:bodyPr>
            <a:noAutofit/>
          </a:bodyPr>
          <a:lstStyle/>
          <a:p>
            <a:pPr latinLnBrk="0"/>
            <a:r>
              <a:rPr lang="en-US" altLang="ko-KR" sz="1600" dirty="0" smtClean="0">
                <a:latin typeface="Calibri" panose="020F0502020204030204" pitchFamily="34" charset="0"/>
                <a:cs typeface="Calibri" panose="020F0502020204030204" pitchFamily="34" charset="0"/>
              </a:rPr>
              <a:t>RAN4 should specify the procedure and a single tolerance level for beam correspondence by RAN#84 as follows </a:t>
            </a:r>
            <a:endParaRPr lang="ko-KR" altLang="ko-KR" sz="1600" dirty="0" smtClean="0">
              <a:latin typeface="Calibri" panose="020F0502020204030204" pitchFamily="34" charset="0"/>
              <a:cs typeface="Calibri" panose="020F0502020204030204" pitchFamily="34" charset="0"/>
            </a:endParaRPr>
          </a:p>
          <a:p>
            <a:pPr lvl="1" latinLnBrk="0"/>
            <a:r>
              <a:rPr lang="en-US" altLang="ko-KR" sz="1400" dirty="0" smtClean="0">
                <a:latin typeface="Calibri" panose="020F0502020204030204" pitchFamily="34" charset="0"/>
                <a:cs typeface="Calibri" panose="020F0502020204030204" pitchFamily="34" charset="0"/>
              </a:rPr>
              <a:t>For each of the test points in the grid, two EIRP should be calculated.</a:t>
            </a:r>
            <a:endParaRPr lang="ko-KR" altLang="ko-KR" sz="1400" dirty="0" smtClean="0">
              <a:latin typeface="Calibri" panose="020F0502020204030204" pitchFamily="34" charset="0"/>
              <a:cs typeface="Calibri" panose="020F0502020204030204" pitchFamily="34" charset="0"/>
            </a:endParaRPr>
          </a:p>
          <a:p>
            <a:pPr lvl="2" latinLnBrk="0"/>
            <a:r>
              <a:rPr lang="en-US" altLang="ko-KR" sz="1200" dirty="0" smtClean="0">
                <a:latin typeface="Calibri" panose="020F0502020204030204" pitchFamily="34" charset="0"/>
                <a:cs typeface="Calibri" panose="020F0502020204030204" pitchFamily="34" charset="0"/>
              </a:rPr>
              <a:t>EIRP1 is calculated based on the beam the UE chooses autonomously (corresponding beam) to transmit in the direction of the incoming DL signal. Procedure is based on what is described in section  5.2.1.3.7 of TR38.810 (R4-1816258)</a:t>
            </a:r>
          </a:p>
          <a:p>
            <a:pPr lvl="3" latinLnBrk="0"/>
            <a:r>
              <a:rPr lang="en-US" altLang="ko-KR" sz="1000" dirty="0">
                <a:solidFill>
                  <a:srgbClr val="FF0000"/>
                </a:solidFill>
                <a:latin typeface="Calibri" panose="020F0502020204030204" pitchFamily="34" charset="0"/>
                <a:cs typeface="Calibri" panose="020F0502020204030204" pitchFamily="34" charset="0"/>
              </a:rPr>
              <a:t>No uplink beam sweeping is assumed</a:t>
            </a:r>
            <a:endParaRPr lang="ko-KR" altLang="ko-KR" sz="1000" dirty="0" smtClean="0">
              <a:latin typeface="Calibri" panose="020F0502020204030204" pitchFamily="34" charset="0"/>
              <a:cs typeface="Calibri" panose="020F0502020204030204" pitchFamily="34" charset="0"/>
            </a:endParaRPr>
          </a:p>
          <a:p>
            <a:pPr lvl="2" latinLnBrk="0"/>
            <a:r>
              <a:rPr lang="en-US" altLang="ko-KR" sz="1200" dirty="0" smtClean="0">
                <a:latin typeface="Calibri" panose="020F0502020204030204" pitchFamily="34" charset="0"/>
                <a:cs typeface="Calibri" panose="020F0502020204030204" pitchFamily="34" charset="0"/>
              </a:rPr>
              <a:t>EIRP2 is the best EIRP (beam yielding highest EIRP in a given direction) which is based on UL beam sweeping or TE scan</a:t>
            </a:r>
            <a:endParaRPr lang="ko-KR" altLang="ko-KR" sz="1200" dirty="0" smtClean="0">
              <a:latin typeface="Calibri" panose="020F0502020204030204" pitchFamily="34" charset="0"/>
              <a:cs typeface="Calibri" panose="020F0502020204030204" pitchFamily="34" charset="0"/>
            </a:endParaRPr>
          </a:p>
          <a:p>
            <a:pPr lvl="3" latinLnBrk="0"/>
            <a:r>
              <a:rPr lang="en-US" altLang="ko-KR" sz="1000" dirty="0" smtClean="0">
                <a:latin typeface="Calibri" panose="020F0502020204030204" pitchFamily="34" charset="0"/>
                <a:cs typeface="Calibri" panose="020F0502020204030204" pitchFamily="34" charset="0"/>
              </a:rPr>
              <a:t>RAN4 should specify the procedure how the best EIRP is defined and derived</a:t>
            </a:r>
            <a:endParaRPr lang="ko-KR" altLang="ko-KR" sz="1000" dirty="0" smtClean="0">
              <a:latin typeface="Calibri" panose="020F0502020204030204" pitchFamily="34" charset="0"/>
              <a:cs typeface="Calibri" panose="020F0502020204030204" pitchFamily="34" charset="0"/>
            </a:endParaRPr>
          </a:p>
          <a:p>
            <a:pPr lvl="2" latinLnBrk="0"/>
            <a:r>
              <a:rPr lang="en-US" altLang="ko-KR" sz="1200" dirty="0" smtClean="0">
                <a:latin typeface="Calibri" panose="020F0502020204030204" pitchFamily="34" charset="0"/>
                <a:cs typeface="Calibri" panose="020F0502020204030204" pitchFamily="34" charset="0"/>
              </a:rPr>
              <a:t>Delta EIRP = EIRP2-EIRP1</a:t>
            </a:r>
            <a:endParaRPr lang="ko-KR" altLang="ko-KR" sz="1200" dirty="0" smtClean="0">
              <a:latin typeface="Calibri" panose="020F0502020204030204" pitchFamily="34" charset="0"/>
              <a:cs typeface="Calibri" panose="020F0502020204030204" pitchFamily="34" charset="0"/>
            </a:endParaRPr>
          </a:p>
          <a:p>
            <a:pPr lvl="2" latinLnBrk="0"/>
            <a:r>
              <a:rPr lang="en-US" altLang="ko-KR" sz="1200" dirty="0" smtClean="0">
                <a:latin typeface="Calibri" panose="020F0502020204030204" pitchFamily="34" charset="0"/>
                <a:cs typeface="Calibri" panose="020F0502020204030204" pitchFamily="34" charset="0"/>
              </a:rPr>
              <a:t>The test grid points where beam correspondence is verified are the grid points where the UE meets the spherical coverage requirements as specified in 6.2.1.3 of TS38.101-2</a:t>
            </a:r>
            <a:endParaRPr lang="ko-KR" altLang="ko-KR" sz="1200" dirty="0" smtClean="0">
              <a:latin typeface="Calibri" panose="020F0502020204030204" pitchFamily="34" charset="0"/>
              <a:cs typeface="Calibri" panose="020F0502020204030204" pitchFamily="34" charset="0"/>
            </a:endParaRPr>
          </a:p>
          <a:p>
            <a:pPr lvl="1" latinLnBrk="0"/>
            <a:r>
              <a:rPr lang="en-US" altLang="ko-KR" sz="1400" dirty="0" smtClean="0">
                <a:latin typeface="Calibri" panose="020F0502020204030204" pitchFamily="34" charset="0"/>
                <a:cs typeface="Calibri" panose="020F0502020204030204" pitchFamily="34" charset="0"/>
              </a:rPr>
              <a:t>The Delta EIRP CDF is obtained from the Cumulative Distribution Function (CDF) computed using Delta EIRP from all test points.</a:t>
            </a:r>
          </a:p>
          <a:p>
            <a:pPr lvl="2" latinLnBrk="0"/>
            <a:r>
              <a:rPr lang="en-US" altLang="ko-KR" sz="1200" dirty="0" smtClean="0">
                <a:latin typeface="Calibri" panose="020F0502020204030204" pitchFamily="34" charset="0"/>
                <a:cs typeface="Calibri" panose="020F0502020204030204" pitchFamily="34" charset="0"/>
              </a:rPr>
              <a:t>For power class 3 UEs which support beam correspondence in single FR2 band, the requirement is fulfilled if the UE’s corresponding UL beams satisfy the following conditions</a:t>
            </a:r>
            <a:endParaRPr lang="ko-KR" altLang="ko-KR" sz="1200" dirty="0" smtClean="0">
              <a:latin typeface="Calibri" panose="020F0502020204030204" pitchFamily="34" charset="0"/>
              <a:cs typeface="Calibri" panose="020F0502020204030204" pitchFamily="34" charset="0"/>
            </a:endParaRPr>
          </a:p>
          <a:p>
            <a:pPr lvl="3" latinLnBrk="0"/>
            <a:r>
              <a:rPr lang="en-US" altLang="ko-KR" sz="1000" dirty="0" smtClean="0">
                <a:latin typeface="Calibri" panose="020F0502020204030204" pitchFamily="34" charset="0"/>
                <a:cs typeface="Calibri" panose="020F0502020204030204" pitchFamily="34" charset="0"/>
              </a:rPr>
              <a:t>[X]-percentile of delta EIRP CDF is no more than [Y] dB</a:t>
            </a:r>
          </a:p>
          <a:p>
            <a:pPr lvl="2" latinLnBrk="0"/>
            <a:r>
              <a:rPr lang="en-US" altLang="ko-KR" sz="1200" dirty="0" smtClean="0">
                <a:latin typeface="Calibri" panose="020F0502020204030204" pitchFamily="34" charset="0"/>
                <a:cs typeface="Calibri" panose="020F0502020204030204" pitchFamily="34" charset="0"/>
              </a:rPr>
              <a:t>RAN4 to choose X between 80 and 100 by RAN#83  </a:t>
            </a:r>
          </a:p>
          <a:p>
            <a:pPr lvl="2" latinLnBrk="0"/>
            <a:r>
              <a:rPr lang="en-US" altLang="ko-KR" sz="1200" dirty="0" smtClean="0">
                <a:latin typeface="Calibri" panose="020F0502020204030204" pitchFamily="34" charset="0"/>
                <a:cs typeface="Calibri" panose="020F0502020204030204" pitchFamily="34" charset="0"/>
              </a:rPr>
              <a:t>RAN4 to choose Y by RAN#84</a:t>
            </a:r>
            <a:endParaRPr lang="ko-KR" altLang="ko-KR" sz="1200" dirty="0" smtClean="0">
              <a:latin typeface="Calibri" panose="020F0502020204030204" pitchFamily="34" charset="0"/>
              <a:cs typeface="Calibri" panose="020F0502020204030204" pitchFamily="34" charset="0"/>
            </a:endParaRPr>
          </a:p>
          <a:p>
            <a:pPr lvl="1" latinLnBrk="0"/>
            <a:r>
              <a:rPr lang="en-US" altLang="ko-KR" sz="1400" dirty="0" smtClean="0">
                <a:latin typeface="Calibri" panose="020F0502020204030204" pitchFamily="34" charset="0"/>
                <a:cs typeface="Calibri" panose="020F0502020204030204" pitchFamily="34" charset="0"/>
              </a:rPr>
              <a:t>The presence of both SSB and CSI-RS signals is assumed and Type D QCL is maintained between SSB and CSI-RS.</a:t>
            </a:r>
          </a:p>
          <a:p>
            <a:pPr lvl="2" latinLnBrk="0"/>
            <a:r>
              <a:rPr lang="en-US" altLang="ko-KR" sz="1200" dirty="0" smtClean="0">
                <a:latin typeface="Calibri" panose="020F0502020204030204" pitchFamily="34" charset="0"/>
                <a:cs typeface="Calibri" panose="020F0502020204030204" pitchFamily="34" charset="0"/>
              </a:rPr>
              <a:t>The presence of both SSB and CSI-RS signals is defined in either RAN4 or RAN5 specs. </a:t>
            </a:r>
          </a:p>
          <a:p>
            <a:pPr lvl="1" latinLnBrk="0"/>
            <a:endParaRPr lang="ko-KR" altLang="ko-KR" sz="1400" dirty="0">
              <a:solidFill>
                <a:srgbClr val="FF0000"/>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12621185"/>
      </p:ext>
    </p:extLst>
  </p:cSld>
  <p:clrMapOvr>
    <a:masterClrMapping/>
  </p:clrMapOvr>
</p:sld>
</file>

<file path=ppt/theme/theme1.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2821</TotalTime>
  <Words>398</Words>
  <Application>Microsoft Office PowerPoint</Application>
  <PresentationFormat>화면 슬라이드 쇼(4:3)</PresentationFormat>
  <Paragraphs>41</Paragraphs>
  <Slides>3</Slides>
  <Notes>0</Notes>
  <HiddenSlides>0</HiddenSlides>
  <MMClips>0</MMClips>
  <ScaleCrop>false</ScaleCrop>
  <HeadingPairs>
    <vt:vector size="4" baseType="variant">
      <vt:variant>
        <vt:lpstr>테마</vt:lpstr>
      </vt:variant>
      <vt:variant>
        <vt:i4>1</vt:i4>
      </vt:variant>
      <vt:variant>
        <vt:lpstr>슬라이드 제목</vt:lpstr>
      </vt:variant>
      <vt:variant>
        <vt:i4>3</vt:i4>
      </vt:variant>
    </vt:vector>
  </HeadingPairs>
  <TitlesOfParts>
    <vt:vector size="4" baseType="lpstr">
      <vt:lpstr>Office 테마</vt:lpstr>
      <vt:lpstr>WF on Beam Correspondence</vt:lpstr>
      <vt:lpstr>Proposal</vt:lpstr>
      <vt:lpstr>Beam correspondence tolerance requirements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Beam Correspondence</dc:title>
  <dc:creator>Juho Lee</dc:creator>
  <cp:lastModifiedBy>Juho Lee</cp:lastModifiedBy>
  <cp:revision>107</cp:revision>
  <dcterms:created xsi:type="dcterms:W3CDTF">2018-12-10T13:45:07Z</dcterms:created>
  <dcterms:modified xsi:type="dcterms:W3CDTF">2018-12-13T12:11:05Z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NSCPROP_SA">
    <vt:lpwstr>C:\Users\juho95.lee\Desktop\MyData\표준화회의\3GPP\tsg_ran\RAN\RAN#82 2018-12 Sorrento\Samsung\Beam correspondence\WF on BC.pptx</vt:lpwstr>
  </property>
  <property fmtid="{5C58129F-E5B8-477A-9B38-B3E54BFA04C8}" pid="2">
    <vt:lpwstr>C467E5330E8AD872ACF335D746F5D4311B69CF2D57FD7468EA8434014ECC176B</vt:lpwstr>
  </property>
</Properties>
</file>