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3" r:id="rId1"/>
  </p:sld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5"/>
  </p:normalViewPr>
  <p:slideViewPr>
    <p:cSldViewPr snapToGrid="0" snapToObjects="1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5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03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06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6852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81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51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8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8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684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2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90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7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8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25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FD9A6-6A3B-DF42-9619-3A66DE66BC36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D597A-4991-5641-A0FA-10DCD41FD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8423" y="1182029"/>
            <a:ext cx="8915399" cy="2402171"/>
          </a:xfrm>
        </p:spPr>
        <p:txBody>
          <a:bodyPr/>
          <a:lstStyle/>
          <a:p>
            <a:r>
              <a:rPr lang="en-US" dirty="0"/>
              <a:t>Motivation for SI on 6 -24 GHz frequency range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1A325C-BBCC-8848-B9C7-CB5ED35C4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8422" y="3918735"/>
            <a:ext cx="8915399" cy="1126283"/>
          </a:xfrm>
        </p:spPr>
        <p:txBody>
          <a:bodyPr/>
          <a:lstStyle/>
          <a:p>
            <a:r>
              <a:rPr lang="en-US" dirty="0"/>
              <a:t>3GPP RAN#82											RP-182618</a:t>
            </a:r>
          </a:p>
          <a:p>
            <a:r>
              <a:rPr lang="en-US" dirty="0"/>
              <a:t>Sorrento, Italy</a:t>
            </a:r>
          </a:p>
        </p:txBody>
      </p:sp>
    </p:spTree>
    <p:extLst>
      <p:ext uri="{BB962C8B-B14F-4D97-AF65-F5344CB8AC3E}">
        <p14:creationId xmlns:p14="http://schemas.microsoft.com/office/powerpoint/2010/main" val="3909511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E0423-4CFF-B14E-A6AD-88E44818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19989"/>
          </a:xfrm>
        </p:spPr>
        <p:txBody>
          <a:bodyPr/>
          <a:lstStyle/>
          <a:p>
            <a:r>
              <a:rPr lang="en-US" dirty="0"/>
              <a:t>Motivation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7F74-0E73-574C-89FD-D7D50FB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438507"/>
            <a:ext cx="9905999" cy="283241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NR system should support frequencies up to 100GHz according to the WI description</a:t>
            </a:r>
          </a:p>
          <a:p>
            <a:r>
              <a:rPr lang="en-US" dirty="0"/>
              <a:t>So far NR work has been done for two frequency ranges, &lt;6GHz and 24-52.6GHz </a:t>
            </a:r>
          </a:p>
          <a:p>
            <a:pPr lvl="1"/>
            <a:r>
              <a:rPr lang="en-US" dirty="0"/>
              <a:t>LTE/NR-U SI has been done for up to 7.125GHz, hence this SI does not need to include those frequencies</a:t>
            </a:r>
          </a:p>
          <a:p>
            <a:pPr lvl="1"/>
            <a:r>
              <a:rPr lang="en-US" dirty="0"/>
              <a:t>Also, a RAN SI is working on frequencies &gt;52.6GHz</a:t>
            </a:r>
          </a:p>
          <a:p>
            <a:r>
              <a:rPr lang="en-US" dirty="0"/>
              <a:t>7.125-24GHz is a large spectrum range, which applicable RF characteristics (conducted and OTA) and regulatory aspects have not been studied yet</a:t>
            </a:r>
          </a:p>
          <a:p>
            <a:r>
              <a:rPr lang="en-US" dirty="0"/>
              <a:t>Based on RAN e-mail discussions, at least the following frequency ranges have operator interest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5E5E95-1B8B-7D43-9355-0C48C73FAC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75303"/>
              </p:ext>
            </p:extLst>
          </p:nvPr>
        </p:nvGraphicFramePr>
        <p:xfrm>
          <a:off x="2782336" y="4405103"/>
          <a:ext cx="6082884" cy="1917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7654">
                  <a:extLst>
                    <a:ext uri="{9D8B030D-6E8A-4147-A177-3AD203B41FA5}">
                      <a16:colId xmlns:a16="http://schemas.microsoft.com/office/drawing/2014/main" val="404647073"/>
                    </a:ext>
                  </a:extLst>
                </a:gridCol>
                <a:gridCol w="1864143">
                  <a:extLst>
                    <a:ext uri="{9D8B030D-6E8A-4147-A177-3AD203B41FA5}">
                      <a16:colId xmlns:a16="http://schemas.microsoft.com/office/drawing/2014/main" val="2166535372"/>
                    </a:ext>
                  </a:extLst>
                </a:gridCol>
                <a:gridCol w="2651087">
                  <a:extLst>
                    <a:ext uri="{9D8B030D-6E8A-4147-A177-3AD203B41FA5}">
                      <a16:colId xmlns:a16="http://schemas.microsoft.com/office/drawing/2014/main" val="2784196769"/>
                    </a:ext>
                  </a:extLst>
                </a:gridCol>
              </a:tblGrid>
              <a:tr h="21307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Frequencies of interest between 7.125 – 24 GHz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167089"/>
                  </a:ext>
                </a:extLst>
              </a:tr>
              <a:tr h="426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Company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Frequency range [GHz]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Region/Country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78005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Dish Network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12.2 - 12.7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2/USA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4364854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Orange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7.125 - 8.5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1/Europe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3573744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Orange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21.4 - 22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1/Europe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3637897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Etisalat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10.7 - 11.7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1/MENA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15109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89501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 dirty="0">
                          <a:effectLst/>
                        </a:rPr>
                        <a:t> 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574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34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E0423-4CFF-B14E-A6AD-88E44818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19989"/>
          </a:xfrm>
        </p:spPr>
        <p:txBody>
          <a:bodyPr/>
          <a:lstStyle/>
          <a:p>
            <a:r>
              <a:rPr lang="en-US" dirty="0"/>
              <a:t>Motivation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7F74-0E73-574C-89FD-D7D50FB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438507"/>
            <a:ext cx="9905999" cy="283241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 completely new &amp; large frequency range requires significant effort </a:t>
            </a:r>
          </a:p>
          <a:p>
            <a:pPr lvl="1"/>
            <a:r>
              <a:rPr lang="en-US" dirty="0" err="1"/>
              <a:t>mmWave</a:t>
            </a:r>
            <a:r>
              <a:rPr lang="en-US" dirty="0"/>
              <a:t> was also studied in a release before the WI in Rel-15</a:t>
            </a:r>
          </a:p>
          <a:p>
            <a:r>
              <a:rPr lang="en-US" dirty="0"/>
              <a:t>Study on Applicable RF characteristics </a:t>
            </a:r>
          </a:p>
          <a:p>
            <a:pPr lvl="1"/>
            <a:r>
              <a:rPr lang="en-US" dirty="0"/>
              <a:t>Identifies the impact to existing frequencies (FR1, FR2) </a:t>
            </a:r>
          </a:p>
          <a:p>
            <a:pPr lvl="1"/>
            <a:r>
              <a:rPr lang="en-US" dirty="0"/>
              <a:t>Allows equipment vendors time for an analysis on the development</a:t>
            </a:r>
          </a:p>
          <a:p>
            <a:pPr lvl="1"/>
            <a:r>
              <a:rPr lang="en-US" dirty="0"/>
              <a:t>Allows test equipment vendors to consider this in their FR1 and FR2 design</a:t>
            </a:r>
          </a:p>
          <a:p>
            <a:r>
              <a:rPr lang="en-US" dirty="0"/>
              <a:t>RAN5 can take the outcome into account in the existing TS 38.5xx conformance specifications by Rel-17 Band WIs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62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C81EF-8BFC-E149-AE75-B8D696F6C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43014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B277C-ECB9-034A-B0CC-E9883231E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583473"/>
            <a:ext cx="9905999" cy="4207728"/>
          </a:xfrm>
        </p:spPr>
        <p:txBody>
          <a:bodyPr/>
          <a:lstStyle/>
          <a:p>
            <a:r>
              <a:rPr lang="en-US" dirty="0"/>
              <a:t>Study the basic characteristics for the 7.125-24GHz frequency range in Rel16</a:t>
            </a:r>
          </a:p>
          <a:p>
            <a:pPr lvl="1"/>
            <a:r>
              <a:rPr lang="en-US" dirty="0"/>
              <a:t>Regulatory landscape survey</a:t>
            </a:r>
          </a:p>
          <a:p>
            <a:pPr lvl="1"/>
            <a:r>
              <a:rPr lang="en-US" dirty="0"/>
              <a:t>Boundary frequency for conductive/OTA requirements, and related boundary conditions</a:t>
            </a:r>
          </a:p>
          <a:p>
            <a:pPr lvl="1"/>
            <a:r>
              <a:rPr lang="en-US" dirty="0"/>
              <a:t>Basic RF characteristics evaluations for chosen frequency ranges</a:t>
            </a:r>
          </a:p>
          <a:p>
            <a:pPr lvl="1"/>
            <a:r>
              <a:rPr lang="en-US" dirty="0"/>
              <a:t>Co-existence analysis, preferably around the boundary frequency</a:t>
            </a:r>
          </a:p>
          <a:p>
            <a:r>
              <a:rPr lang="en-US" dirty="0"/>
              <a:t>RAN4 study as no impacts for other WG’s are foreseen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4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B496CA-B174-AF47-8D3F-C01736127675}"/>
              </a:ext>
            </a:extLst>
          </p:cNvPr>
          <p:cNvSpPr txBox="1"/>
          <p:nvPr/>
        </p:nvSpPr>
        <p:spPr>
          <a:xfrm>
            <a:off x="4282069" y="2642839"/>
            <a:ext cx="378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THANK YOU!</a:t>
            </a:r>
          </a:p>
        </p:txBody>
      </p:sp>
    </p:spTree>
    <p:extLst>
      <p:ext uri="{BB962C8B-B14F-4D97-AF65-F5344CB8AC3E}">
        <p14:creationId xmlns:p14="http://schemas.microsoft.com/office/powerpoint/2010/main" val="397120760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{F23B97F3-FEA0-EA4E-A905-4EC30A857E29}tf10001069</Template>
  <TotalTime>630</TotalTime>
  <Words>302</Words>
  <Application>Microsoft Macintosh PowerPoint</Application>
  <PresentationFormat>Widescreen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Wisp</vt:lpstr>
      <vt:lpstr>Motivation for SI on 6 -24 GHz frequency range</vt:lpstr>
      <vt:lpstr>Motivation 1/2</vt:lpstr>
      <vt:lpstr>Motivation 2/2</vt:lpstr>
      <vt:lpstr>Proposal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SI on 7.125-24GHz frequency range</dc:title>
  <dc:creator>Antti Immonen</dc:creator>
  <cp:lastModifiedBy>Antti Immonen</cp:lastModifiedBy>
  <cp:revision>38</cp:revision>
  <dcterms:created xsi:type="dcterms:W3CDTF">2018-08-27T06:46:11Z</dcterms:created>
  <dcterms:modified xsi:type="dcterms:W3CDTF">2018-12-03T12:07:11Z</dcterms:modified>
</cp:coreProperties>
</file>