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fntdata" ContentType="application/x-fontdata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4">
  <p:sldMasterIdLst>
    <p:sldMasterId id="2147483676" r:id="rId1"/>
    <p:sldMasterId id="2147483701" r:id="rId2"/>
  </p:sldMasterIdLst>
  <p:notesMasterIdLst>
    <p:notesMasterId r:id="rId9"/>
  </p:notesMasterIdLst>
  <p:handoutMasterIdLst>
    <p:handoutMasterId r:id="rId10"/>
  </p:handoutMasterIdLst>
  <p:sldIdLst>
    <p:sldId id="259" r:id="rId3"/>
    <p:sldId id="603" r:id="rId4"/>
    <p:sldId id="2286" r:id="rId5"/>
    <p:sldId id="2285" r:id="rId6"/>
    <p:sldId id="607" r:id="rId7"/>
    <p:sldId id="261" r:id="rId8"/>
  </p:sldIdLst>
  <p:sldSz cx="12192000" cy="6858000"/>
  <p:notesSz cx="7315200" cy="96012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Ericsson Capital TT" panose="02000503000000020004" pitchFamily="2" charset="0"/>
      <p:regular r:id="rId15"/>
    </p:embeddedFont>
    <p:embeddedFont>
      <p:font typeface="Segoe UI" panose="020B0502040204020203" pitchFamily="34" charset="0"/>
      <p:regular r:id="rId16"/>
      <p:bold r:id="rId17"/>
      <p:italic r:id="rId18"/>
      <p:boldItalic r:id="rId19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603"/>
            <p14:sldId id="2286"/>
            <p14:sldId id="2285"/>
            <p14:sldId id="607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 userDrawn="1">
          <p15:clr>
            <a:srgbClr val="A4A3A4"/>
          </p15:clr>
        </p15:guide>
        <p15:guide id="2" pos="2303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ipeng LIN" initials="ZL" lastIdx="11" clrIdx="0">
    <p:extLst>
      <p:ext uri="{19B8F6BF-5375-455C-9EA6-DF929625EA0E}">
        <p15:presenceInfo xmlns:p15="http://schemas.microsoft.com/office/powerpoint/2012/main" userId="S-1-5-21-1538607324-3213881460-940295383-169457" providerId="AD"/>
      </p:ext>
    </p:extLst>
  </p:cmAuthor>
  <p:cmAuthor id="2" name="Mark Harrison" initials="rmh" lastIdx="2" clrIdx="1">
    <p:extLst>
      <p:ext uri="{19B8F6BF-5375-455C-9EA6-DF929625EA0E}">
        <p15:presenceInfo xmlns:p15="http://schemas.microsoft.com/office/powerpoint/2012/main" userId="Mark Harriso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F39D9"/>
    <a:srgbClr val="121DF6"/>
    <a:srgbClr val="3BF81C"/>
    <a:srgbClr val="7BFA66"/>
    <a:srgbClr val="58585A"/>
    <a:srgbClr val="00A9D4"/>
    <a:srgbClr val="9FB7D3"/>
    <a:srgbClr val="8BC5F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030" autoAdjust="0"/>
    <p:restoredTop sz="95319" autoAdjust="0"/>
  </p:normalViewPr>
  <p:slideViewPr>
    <p:cSldViewPr snapToGrid="0" snapToObjects="1">
      <p:cViewPr varScale="1">
        <p:scale>
          <a:sx n="105" d="100"/>
          <a:sy n="105" d="100"/>
        </p:scale>
        <p:origin x="1728" y="108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51" d="100"/>
          <a:sy n="51" d="100"/>
        </p:scale>
        <p:origin x="2964" y="96"/>
      </p:cViewPr>
      <p:guideLst>
        <p:guide orient="horz" pos="3024"/>
        <p:guide pos="230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6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1.fntdata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font" Target="fonts/font5.fntdata"/><Relationship Id="rId23" Type="http://schemas.openxmlformats.org/officeDocument/2006/relationships/theme" Target="theme/theme1.xml"/><Relationship Id="rId10" Type="http://schemas.openxmlformats.org/officeDocument/2006/relationships/handoutMaster" Target="handoutMasters/handoutMaster1.xml"/><Relationship Id="rId19" Type="http://schemas.openxmlformats.org/officeDocument/2006/relationships/font" Target="fonts/font9.fntdata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4.fntdata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588" y="0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2018-12-03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119473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588" y="9119473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4144212" y="0"/>
            <a:ext cx="3169301" cy="48074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2018-12-03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4144212" y="9118933"/>
            <a:ext cx="3169301" cy="480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302" cy="48074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455613" y="719138"/>
            <a:ext cx="6403975" cy="36020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8933"/>
            <a:ext cx="3169302" cy="480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732026" y="4560988"/>
            <a:ext cx="5851148" cy="432061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5613" y="719138"/>
            <a:ext cx="6403975" cy="3602037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1520" y="4560571"/>
            <a:ext cx="5852160" cy="432054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2018-12-03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2A271-9C6A-4DC2-87D2-7544C26B68A2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2018-12-03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3B2A0E-0BAB-459A-8BBE-64798E1D2460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35844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2018-12-03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28DA08-5B2A-4EE3-8C14-DDDD30CC5894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0414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2018-12-03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BD43E4F-FB2E-4FAA-8088-F86DE173DD8F}" type="slidenum">
              <a:rPr lang="en-US" altLang="sv-SE" smtClean="0"/>
              <a:t>4</a:t>
            </a:fld>
            <a:endParaRPr lang="en-US" altLang="sv-SE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29599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2018-12-03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8BEDA0-69C3-4163-B349-F2C50784DEF3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56845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5613" y="719138"/>
            <a:ext cx="6403975" cy="36020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2018-12-03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7E2E67-F7BA-4EB3-B105-08EA4528C942}" type="slidenum">
              <a:rPr lang="en-US" smtClean="0"/>
              <a:t>6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1605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8483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09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502970520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>
            <a:normAutofit/>
          </a:bodyPr>
          <a:lstStyle>
            <a:lvl1pPr>
              <a:defRPr b="1">
                <a:solidFill>
                  <a:srgbClr val="7030A0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>
            <a:lvl1pPr>
              <a:defRPr>
                <a:solidFill>
                  <a:srgbClr val="7030A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91162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910836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109825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>
            <a:lvl1pPr>
              <a:defRPr>
                <a:solidFill>
                  <a:srgbClr val="7030A0"/>
                </a:solidFill>
              </a:defRPr>
            </a:lvl1pPr>
          </a:lstStyle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>
            <a:lvl1pPr>
              <a:defRPr>
                <a:solidFill>
                  <a:srgbClr val="7030A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5756450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665878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7440268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04943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775338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45995392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0113249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6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57399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4690865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0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7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7272904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0" y="4022725"/>
            <a:ext cx="5467351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7" y="4022725"/>
            <a:ext cx="5465233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0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9085132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1446626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2064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1209564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0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1A1816"/>
                </a:solidFill>
              </a:rPr>
              <a:t>2018-12-03  |  Ericsson Internal  |  Page </a:t>
            </a:r>
            <a:fld id="{5BED5A18-22EC-40BE-8684-AAE8CF866DB4}" type="slidenum">
              <a:rPr lang="en-US" sz="800" b="0" i="0" u="none" smtClean="0">
                <a:solidFill>
                  <a:srgbClr val="1A1816"/>
                </a:solidFill>
              </a:rPr>
              <a:t>‹#›</a:t>
            </a:fld>
            <a:endParaRPr lang="en-US" sz="800" b="0" i="0" u="none" dirty="0">
              <a:solidFill>
                <a:srgbClr val="1A1816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0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1A1816"/>
                </a:solidFill>
              </a:rPr>
              <a:t>2018-12-03  |  Ericsson Internal  |  Page </a:t>
            </a:r>
            <a:fld id="{EB9681CE-FE01-4765-ADF6-52EAD22CB0F2}" type="slidenum">
              <a:rPr lang="en-US" sz="800" b="0" i="0" u="none" smtClean="0">
                <a:solidFill>
                  <a:srgbClr val="1A1816"/>
                </a:solidFill>
              </a:rPr>
              <a:t>‹#›</a:t>
            </a:fld>
            <a:endParaRPr lang="en-US" sz="800" b="0" i="0" u="none" dirty="0">
              <a:solidFill>
                <a:srgbClr val="1A1816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7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  <p:extLst>
      <p:ext uri="{BB962C8B-B14F-4D97-AF65-F5344CB8AC3E}">
        <p14:creationId xmlns:p14="http://schemas.microsoft.com/office/powerpoint/2010/main" val="3740404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  <p:sldLayoutId id="2147483716" r:id="rId15"/>
    <p:sldLayoutId id="2147483717" r:id="rId16"/>
    <p:sldLayoutId id="2147483718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package" Target="../embeddings/Microsoft_Word_Document.docx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6600" dirty="0"/>
              <a:t>On the NOMA Study outcome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 anchor="t"/>
          <a:lstStyle/>
          <a:p>
            <a:pPr algn="ctr"/>
            <a:r>
              <a:rPr lang="en-US" dirty="0"/>
              <a:t>Ericsson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28E4421-A50D-42EE-A3AA-9366401F4EAC}"/>
              </a:ext>
            </a:extLst>
          </p:cNvPr>
          <p:cNvSpPr txBox="1"/>
          <p:nvPr/>
        </p:nvSpPr>
        <p:spPr>
          <a:xfrm>
            <a:off x="524932" y="437322"/>
            <a:ext cx="235542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ighlight>
                  <a:srgbClr val="FFFFFF"/>
                </a:highlight>
              </a:rPr>
              <a:t>RP-</a:t>
            </a:r>
            <a:r>
              <a:rPr lang="en-US" dirty="0">
                <a:solidFill>
                  <a:srgbClr val="333333"/>
                </a:solidFill>
                <a:highlight>
                  <a:srgbClr val="FFFFFF"/>
                </a:highlight>
                <a:latin typeface="Segoe UI" panose="020B0502040204020203" pitchFamily="34" charset="0"/>
                <a:ea typeface="Calibri" panose="020F0502020204030204" pitchFamily="34" charset="0"/>
              </a:rPr>
              <a:t>182577</a:t>
            </a:r>
            <a:endParaRPr lang="en-US" dirty="0">
              <a:highlight>
                <a:srgbClr val="FFFFFF"/>
              </a:highlight>
            </a:endParaRPr>
          </a:p>
          <a:p>
            <a:r>
              <a:rPr lang="en-US" dirty="0">
                <a:highlight>
                  <a:srgbClr val="FFFFFF"/>
                </a:highlight>
              </a:rPr>
              <a:t>Agenda Item: 9.3.4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61E807-984B-464B-8DD8-DD02CAC4E5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4935" y="1337848"/>
            <a:ext cx="11135785" cy="4980655"/>
          </a:xfrm>
        </p:spPr>
        <p:txBody>
          <a:bodyPr>
            <a:normAutofit fontScale="62500" lnSpcReduction="20000"/>
          </a:bodyPr>
          <a:lstStyle/>
          <a:p>
            <a:r>
              <a:rPr lang="en-US" dirty="0">
                <a:solidFill>
                  <a:schemeClr val="tx1"/>
                </a:solidFill>
              </a:rPr>
              <a:t>NOMA study objectives (RP-181403) include the following mechanisms impacted by NOMA operation: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Transmission schemes</a:t>
            </a:r>
          </a:p>
          <a:p>
            <a:pPr lvl="2"/>
            <a:r>
              <a:rPr lang="en-US" dirty="0"/>
              <a:t>Including DMRS enhancements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Receivers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Procedures needed to support NOMA</a:t>
            </a:r>
          </a:p>
          <a:p>
            <a:pPr lvl="2"/>
            <a:r>
              <a:rPr lang="en-US" dirty="0"/>
              <a:t>Including synchronous and asynchronous operation</a:t>
            </a:r>
          </a:p>
          <a:p>
            <a:r>
              <a:rPr lang="en-US" dirty="0">
                <a:solidFill>
                  <a:schemeClr val="tx1"/>
                </a:solidFill>
              </a:rPr>
              <a:t>Not all mechanisms were studied in detail, and most were link level studies</a:t>
            </a:r>
          </a:p>
          <a:p>
            <a:pPr lvl="1"/>
            <a:r>
              <a:rPr lang="en-US" dirty="0"/>
              <a:t>Many hundreds of link level simulations of transmission schemes and corresponding receivers were carried out and captured in the TR</a:t>
            </a:r>
          </a:p>
          <a:p>
            <a:pPr lvl="2"/>
            <a:r>
              <a:rPr lang="en-US" dirty="0">
                <a:highlight>
                  <a:srgbClr val="FFFFFF"/>
                </a:highlight>
              </a:rPr>
              <a:t>35 cases were studied, some with as many as 125 different BLER curves</a:t>
            </a:r>
          </a:p>
          <a:p>
            <a:pPr lvl="2"/>
            <a:r>
              <a:rPr lang="en-US" dirty="0">
                <a:highlight>
                  <a:srgbClr val="FFFFFF"/>
                </a:highlight>
              </a:rPr>
              <a:t>14 </a:t>
            </a:r>
            <a:r>
              <a:rPr lang="en-US" dirty="0"/>
              <a:t>companies provided link level results for the TR</a:t>
            </a:r>
          </a:p>
          <a:p>
            <a:pPr lvl="2"/>
            <a:r>
              <a:rPr lang="en-US" dirty="0"/>
              <a:t>Link level parameters were generally well aligned among companies, allowing easy comparison</a:t>
            </a:r>
          </a:p>
          <a:p>
            <a:pPr lvl="1"/>
            <a:r>
              <a:rPr lang="en-US" dirty="0"/>
              <a:t>Tens of system level simulations of transmission schemes and corresponding receivers were carried out and captured in the TR</a:t>
            </a:r>
          </a:p>
          <a:p>
            <a:pPr lvl="2"/>
            <a:r>
              <a:rPr lang="en-US" dirty="0">
                <a:highlight>
                  <a:srgbClr val="FFFFFF"/>
                </a:highlight>
              </a:rPr>
              <a:t>37 </a:t>
            </a:r>
            <a:r>
              <a:rPr lang="en-US" dirty="0"/>
              <a:t>different sets of NOMA vs. baseline results were provided</a:t>
            </a:r>
          </a:p>
          <a:p>
            <a:pPr lvl="2"/>
            <a:r>
              <a:rPr lang="en-US" dirty="0">
                <a:highlight>
                  <a:srgbClr val="FFFFFF"/>
                </a:highlight>
              </a:rPr>
              <a:t>8 </a:t>
            </a:r>
            <a:r>
              <a:rPr lang="en-US" dirty="0"/>
              <a:t>companies provided results</a:t>
            </a:r>
          </a:p>
          <a:p>
            <a:pPr lvl="2"/>
            <a:r>
              <a:rPr lang="en-US" dirty="0"/>
              <a:t>Widely different parameter sets were used, and with different baselines, making comparisons intractable</a:t>
            </a:r>
          </a:p>
          <a:p>
            <a:pPr lvl="3"/>
            <a:r>
              <a:rPr lang="en-US" dirty="0"/>
              <a:t>Baselines used linear or advanced receivers, while NOMA used advanced receivers</a:t>
            </a:r>
          </a:p>
          <a:p>
            <a:pPr lvl="3"/>
            <a:r>
              <a:rPr lang="en-US" dirty="0"/>
              <a:t>Different numbers of slots or numbers of PRBs were used for baseline and NOMA and between companies</a:t>
            </a:r>
          </a:p>
          <a:p>
            <a:pPr lvl="3"/>
            <a:r>
              <a:rPr lang="en-US" dirty="0"/>
              <a:t>Different amounts of HARQ retransmissions were used in different scenarios and between companies</a:t>
            </a:r>
          </a:p>
          <a:p>
            <a:pPr lvl="3"/>
            <a:r>
              <a:rPr lang="en-US" dirty="0"/>
              <a:t>Etc.</a:t>
            </a:r>
          </a:p>
          <a:p>
            <a:pPr lvl="1"/>
            <a:r>
              <a:rPr lang="en-US" dirty="0"/>
              <a:t>Example DMRS enhancements were simulated, but not really studied</a:t>
            </a:r>
          </a:p>
          <a:p>
            <a:pPr lvl="2"/>
            <a:r>
              <a:rPr lang="en-US" dirty="0"/>
              <a:t>A single configuration was generally studied by a company at 3 kmph, </a:t>
            </a:r>
          </a:p>
          <a:p>
            <a:pPr lvl="2"/>
            <a:r>
              <a:rPr lang="en-US" dirty="0"/>
              <a:t>Alternative designs, higher speeds, sensitivity to impairments, etc., were not considered</a:t>
            </a:r>
          </a:p>
          <a:p>
            <a:pPr lvl="1"/>
            <a:r>
              <a:rPr lang="en-US" dirty="0"/>
              <a:t>Asynchronous operation (with 0..1.5 CP timing offset) had link sims from 3 companies, while all 13 companies simulated synchronous operation</a:t>
            </a:r>
          </a:p>
          <a:p>
            <a:pPr lvl="2"/>
            <a:r>
              <a:rPr lang="en-US" dirty="0" err="1"/>
              <a:t>Preamble+data</a:t>
            </a:r>
            <a:r>
              <a:rPr lang="en-US" dirty="0"/>
              <a:t> operation for use with asynchronous operation was simulated by one company (at link level)</a:t>
            </a:r>
          </a:p>
          <a:p>
            <a:pPr lvl="3"/>
            <a:endParaRPr lang="en-US" dirty="0"/>
          </a:p>
          <a:p>
            <a:pPr lvl="2"/>
            <a:endParaRPr lang="en-US" dirty="0"/>
          </a:p>
          <a:p>
            <a:pPr lvl="2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7A0CF52-38CB-4E21-9875-3E0CB003C4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NOMA study objectives &amp; results</a:t>
            </a:r>
          </a:p>
        </p:txBody>
      </p:sp>
    </p:spTree>
    <p:extLst>
      <p:ext uri="{BB962C8B-B14F-4D97-AF65-F5344CB8AC3E}">
        <p14:creationId xmlns:p14="http://schemas.microsoft.com/office/powerpoint/2010/main" val="27580293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43666326-DB7C-49D4-BA8D-FE52F0877A3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957" r="3935"/>
          <a:stretch/>
        </p:blipFill>
        <p:spPr>
          <a:xfrm>
            <a:off x="6192165" y="1247899"/>
            <a:ext cx="5739687" cy="4081454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BFAF3F3-41A2-446E-B4CE-FF383130E40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6114" y="1315148"/>
            <a:ext cx="6145992" cy="4713765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MU-MIMO can outperform or underperform NOMA according to how it is configured</a:t>
            </a:r>
          </a:p>
          <a:p>
            <a:pPr lvl="1"/>
            <a:r>
              <a:rPr lang="en-US" dirty="0"/>
              <a:t>NOMA with e.g. 4x spreading requires 4x more PRBs per UE –or- 4x higher code rate</a:t>
            </a:r>
          </a:p>
          <a:p>
            <a:pPr lvl="1"/>
            <a:r>
              <a:rPr lang="en-US" dirty="0"/>
              <a:t>MU-MIMO therefore can have 4x fewer UEs / PRB, allowing more spatial interference suppression for a given number of Rx antennas</a:t>
            </a:r>
          </a:p>
          <a:p>
            <a:pPr lvl="2"/>
            <a:r>
              <a:rPr lang="en-US" dirty="0"/>
              <a:t>Breaking PRBs into groups improves MU-MIMO performance substantially</a:t>
            </a:r>
          </a:p>
          <a:p>
            <a:r>
              <a:rPr lang="en-US" dirty="0"/>
              <a:t>Packet drop rate statistics are highly sensitive and not indicative of user experience over a cell</a:t>
            </a:r>
          </a:p>
          <a:p>
            <a:pPr lvl="1"/>
            <a:r>
              <a:rPr lang="en-US" dirty="0"/>
              <a:t>Curves are very flat, so small changes in drop rate result in large changes in packet arrival rate</a:t>
            </a:r>
          </a:p>
          <a:p>
            <a:pPr lvl="2"/>
            <a:r>
              <a:rPr lang="en-US" dirty="0"/>
              <a:t>Some results* show going from 1% to 2% packet loss results in 200% change in packet arrival rate</a:t>
            </a:r>
          </a:p>
          <a:p>
            <a:pPr lvl="1"/>
            <a:r>
              <a:rPr lang="en-US" dirty="0"/>
              <a:t>Cell throughput differences can be small at a given arrival rate</a:t>
            </a:r>
          </a:p>
          <a:p>
            <a:pPr lvl="2"/>
            <a:r>
              <a:rPr lang="en-US" dirty="0"/>
              <a:t>In example shown, </a:t>
            </a:r>
            <a:r>
              <a:rPr lang="en-US" b="1" dirty="0">
                <a:solidFill>
                  <a:srgbClr val="FF0000"/>
                </a:solidFill>
              </a:rPr>
              <a:t>arrival rate</a:t>
            </a:r>
            <a:r>
              <a:rPr lang="en-US" dirty="0"/>
              <a:t> for 4 group MU-MIMO vs. NOMA is </a:t>
            </a:r>
            <a:r>
              <a:rPr lang="en-US" b="1" dirty="0">
                <a:solidFill>
                  <a:srgbClr val="FF0000"/>
                </a:solidFill>
              </a:rPr>
              <a:t>56%</a:t>
            </a:r>
            <a:r>
              <a:rPr lang="en-US" dirty="0"/>
              <a:t> better at 1% drop rate, while its </a:t>
            </a:r>
            <a:r>
              <a:rPr lang="en-US" b="1" dirty="0">
                <a:solidFill>
                  <a:srgbClr val="00B050"/>
                </a:solidFill>
              </a:rPr>
              <a:t>cell throughput </a:t>
            </a:r>
            <a:r>
              <a:rPr lang="en-US" dirty="0"/>
              <a:t>is </a:t>
            </a:r>
            <a:r>
              <a:rPr lang="en-US" b="1" dirty="0">
                <a:solidFill>
                  <a:srgbClr val="00B050"/>
                </a:solidFill>
              </a:rPr>
              <a:t>6%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/>
              <a:t>better than NOMA at 1700 packets/sec/cell.</a:t>
            </a:r>
          </a:p>
          <a:p>
            <a:pPr marL="0" indent="0">
              <a:buNone/>
            </a:pPr>
            <a:endParaRPr lang="en-US" sz="15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sz="1500" dirty="0">
                <a:solidFill>
                  <a:schemeClr val="tx1"/>
                </a:solidFill>
              </a:rPr>
              <a:t>*NOMA curve in figure 2a of R1-1812175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7EC7727-E557-46BE-8398-CABA17C40B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System level performance</a:t>
            </a:r>
          </a:p>
        </p:txBody>
      </p:sp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EA1BF467-85C0-49D8-A4DF-A3655C7955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1201034"/>
              </p:ext>
            </p:extLst>
          </p:nvPr>
        </p:nvGraphicFramePr>
        <p:xfrm>
          <a:off x="6657975" y="5359333"/>
          <a:ext cx="5279373" cy="14325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759791">
                  <a:extLst>
                    <a:ext uri="{9D8B030D-6E8A-4147-A177-3AD203B41FA5}">
                      <a16:colId xmlns:a16="http://schemas.microsoft.com/office/drawing/2014/main" val="522475980"/>
                    </a:ext>
                  </a:extLst>
                </a:gridCol>
                <a:gridCol w="1759791">
                  <a:extLst>
                    <a:ext uri="{9D8B030D-6E8A-4147-A177-3AD203B41FA5}">
                      <a16:colId xmlns:a16="http://schemas.microsoft.com/office/drawing/2014/main" val="1458057714"/>
                    </a:ext>
                  </a:extLst>
                </a:gridCol>
                <a:gridCol w="1759791">
                  <a:extLst>
                    <a:ext uri="{9D8B030D-6E8A-4147-A177-3AD203B41FA5}">
                      <a16:colId xmlns:a16="http://schemas.microsoft.com/office/drawing/2014/main" val="948958977"/>
                    </a:ext>
                  </a:extLst>
                </a:gridCol>
              </a:tblGrid>
              <a:tr h="321496"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NOMA &amp; MU-MIMO Cell Throughput </a:t>
                      </a:r>
                    </a:p>
                    <a:p>
                      <a:pPr algn="ctr"/>
                      <a:r>
                        <a:rPr lang="en-US" sz="1400" dirty="0"/>
                        <a:t>@ 1700 packets/sec/cell Offered Load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456998"/>
                  </a:ext>
                </a:extLst>
              </a:tr>
              <a:tr h="189115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4 Group MU-MIMO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NOMA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/>
                        <a:t>1 Group MU-MIMO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3494731"/>
                  </a:ext>
                </a:extLst>
              </a:tr>
              <a:tr h="18911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1.39 Mbps/cell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1.32 </a:t>
                      </a:r>
                      <a:r>
                        <a:rPr lang="en-US" sz="1400" dirty="0" err="1"/>
                        <a:t>Mpbs</a:t>
                      </a:r>
                      <a:r>
                        <a:rPr lang="en-US" sz="1400" dirty="0"/>
                        <a:t>/cell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1.28 Mbps/cell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1627214"/>
                  </a:ext>
                </a:extLst>
              </a:tr>
              <a:tr h="18911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00B050"/>
                          </a:solidFill>
                        </a:rPr>
                        <a:t>6% Gain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0% (reference)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-3% Gain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7521891"/>
                  </a:ext>
                </a:extLst>
              </a:tr>
            </a:tbl>
          </a:graphicData>
        </a:graphic>
      </p:graphicFrame>
      <p:sp>
        <p:nvSpPr>
          <p:cNvPr id="27" name="TextBox 26">
            <a:extLst>
              <a:ext uri="{FF2B5EF4-FFF2-40B4-BE49-F238E27FC236}">
                <a16:creationId xmlns:a16="http://schemas.microsoft.com/office/drawing/2014/main" id="{FAAF4CA9-3986-45D3-9950-BEC3182C52F3}"/>
              </a:ext>
            </a:extLst>
          </p:cNvPr>
          <p:cNvSpPr txBox="1"/>
          <p:nvPr/>
        </p:nvSpPr>
        <p:spPr>
          <a:xfrm>
            <a:off x="305118" y="5727297"/>
            <a:ext cx="5601185" cy="881463"/>
          </a:xfrm>
          <a:prstGeom prst="rect">
            <a:avLst/>
          </a:prstGeom>
          <a:noFill/>
        </p:spPr>
        <p:txBody>
          <a:bodyPr wrap="square" lIns="0" tIns="0" rIns="0" bIns="0" rtlCol="0">
            <a:normAutofit fontScale="92500" lnSpcReduction="20000"/>
          </a:bodyPr>
          <a:lstStyle/>
          <a:p>
            <a:pPr>
              <a:spcBef>
                <a:spcPts val="0"/>
              </a:spcBef>
            </a:pPr>
            <a:r>
              <a:rPr lang="en-US" sz="1200" b="1" dirty="0"/>
              <a:t>Assumptions</a:t>
            </a:r>
            <a:r>
              <a:rPr lang="en-US" sz="1200" dirty="0"/>
              <a:t>:</a:t>
            </a:r>
          </a:p>
          <a:p>
            <a:pPr>
              <a:spcBef>
                <a:spcPts val="0"/>
              </a:spcBef>
            </a:pPr>
            <a:r>
              <a:rPr lang="en-US" sz="1200" dirty="0"/>
              <a:t>Embedded link level simulator with real channel estimation used (L2S mapping not needed)</a:t>
            </a:r>
          </a:p>
          <a:p>
            <a:pPr>
              <a:spcBef>
                <a:spcPts val="0"/>
              </a:spcBef>
            </a:pPr>
            <a:r>
              <a:rPr lang="en-US" sz="1200" dirty="0"/>
              <a:t>4 Rx, 12 PRBs occupied, 1 slot transmission, 75 byte TBS</a:t>
            </a:r>
          </a:p>
          <a:p>
            <a:pPr>
              <a:spcBef>
                <a:spcPts val="0"/>
              </a:spcBef>
              <a:tabLst>
                <a:tab pos="4057650" algn="l"/>
              </a:tabLst>
            </a:pPr>
            <a:r>
              <a:rPr lang="en-US" sz="1200" dirty="0"/>
              <a:t>				</a:t>
            </a:r>
            <a:r>
              <a:rPr lang="en-US" sz="1200" b="1" dirty="0"/>
              <a:t>Details</a:t>
            </a:r>
            <a:r>
              <a:rPr lang="en-US" sz="1200" dirty="0"/>
              <a:t>: </a:t>
            </a:r>
          </a:p>
        </p:txBody>
      </p:sp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8BED0970-1AD0-42F4-8B1C-0524699279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2380284"/>
              </p:ext>
            </p:extLst>
          </p:nvPr>
        </p:nvGraphicFramePr>
        <p:xfrm>
          <a:off x="4762500" y="6168028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6" name="Document" showAsIcon="1" r:id="rId5" imgW="914400" imgH="771480" progId="Word.Document.12">
                  <p:embed/>
                </p:oleObj>
              </mc:Choice>
              <mc:Fallback>
                <p:oleObj name="Document" showAsIcon="1" r:id="rId5" imgW="914400" imgH="7714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62500" y="6168028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98F8A21D-83F6-4509-BA42-38FCDB50B807}"/>
              </a:ext>
            </a:extLst>
          </p:cNvPr>
          <p:cNvCxnSpPr>
            <a:cxnSpLocks/>
          </p:cNvCxnSpPr>
          <p:nvPr/>
        </p:nvCxnSpPr>
        <p:spPr bwMode="auto">
          <a:xfrm flipH="1">
            <a:off x="9440713" y="3767482"/>
            <a:ext cx="1112039" cy="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A99D60EE-6550-4F10-A0F4-6C32E3CC26E2}"/>
              </a:ext>
            </a:extLst>
          </p:cNvPr>
          <p:cNvCxnSpPr>
            <a:cxnSpLocks/>
          </p:cNvCxnSpPr>
          <p:nvPr/>
        </p:nvCxnSpPr>
        <p:spPr bwMode="auto">
          <a:xfrm flipH="1">
            <a:off x="9297661" y="3767482"/>
            <a:ext cx="143051" cy="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677EE22A-FF99-4360-A7D5-FD487F995D66}"/>
              </a:ext>
            </a:extLst>
          </p:cNvPr>
          <p:cNvSpPr txBox="1"/>
          <p:nvPr/>
        </p:nvSpPr>
        <p:spPr>
          <a:xfrm>
            <a:off x="9078209" y="3450458"/>
            <a:ext cx="41817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0"/>
              </a:spcBef>
            </a:pPr>
            <a:r>
              <a:rPr lang="en-US" sz="1600" b="1" dirty="0"/>
              <a:t>2%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373CBC4-CCD5-46CB-84E3-54B463EB06A3}"/>
              </a:ext>
            </a:extLst>
          </p:cNvPr>
          <p:cNvSpPr txBox="1"/>
          <p:nvPr/>
        </p:nvSpPr>
        <p:spPr>
          <a:xfrm>
            <a:off x="9970237" y="3523814"/>
            <a:ext cx="48310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0"/>
              </a:spcBef>
            </a:pPr>
            <a:r>
              <a:rPr lang="en-US" sz="1600" b="1" dirty="0">
                <a:solidFill>
                  <a:srgbClr val="FF0000"/>
                </a:solidFill>
              </a:rPr>
              <a:t>56%</a:t>
            </a:r>
          </a:p>
        </p:txBody>
      </p:sp>
    </p:spTree>
    <p:extLst>
      <p:ext uri="{BB962C8B-B14F-4D97-AF65-F5344CB8AC3E}">
        <p14:creationId xmlns:p14="http://schemas.microsoft.com/office/powerpoint/2010/main" val="1663702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AD2D445-855A-47B3-938E-6934B96C51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935" y="116540"/>
            <a:ext cx="10539755" cy="1085371"/>
          </a:xfrm>
        </p:spPr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Link Level Performance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A1DB9E1E-77B4-4096-A9A2-805BC6282D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F6168BA-ABBE-45EF-9B62-B7EFB4D718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2480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6FF0CDD-7992-4E7F-AA41-5464F4DE57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4959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8DB1926-8F9E-48F3-9566-438812FC49E1}"/>
              </a:ext>
            </a:extLst>
          </p:cNvPr>
          <p:cNvGrpSpPr/>
          <p:nvPr/>
        </p:nvGrpSpPr>
        <p:grpSpPr>
          <a:xfrm>
            <a:off x="4173918" y="2524550"/>
            <a:ext cx="4177319" cy="3484080"/>
            <a:chOff x="7270838" y="1288717"/>
            <a:chExt cx="4842281" cy="3484080"/>
          </a:xfrm>
        </p:grpSpPr>
        <p:pic>
          <p:nvPicPr>
            <p:cNvPr id="1025" name="Picture 8">
              <a:extLst>
                <a:ext uri="{FF2B5EF4-FFF2-40B4-BE49-F238E27FC236}">
                  <a16:creationId xmlns:a16="http://schemas.microsoft.com/office/drawing/2014/main" id="{C9E4F739-78AD-420B-BBFA-B0FD5731A75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70838" y="1288717"/>
              <a:ext cx="4842281" cy="34840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988D85DD-8449-4BFE-A322-B79067272DDA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9552480" y="2560238"/>
              <a:ext cx="144020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523090F-A777-49CE-9A56-35DD3F740061}"/>
                </a:ext>
              </a:extLst>
            </p:cNvPr>
            <p:cNvSpPr txBox="1"/>
            <p:nvPr/>
          </p:nvSpPr>
          <p:spPr>
            <a:xfrm>
              <a:off x="8912612" y="2458457"/>
              <a:ext cx="8641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rgbClr val="FF0000"/>
                  </a:solidFill>
                </a:rPr>
                <a:t>1.3 dB NOMA Loss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50B6C34-DDCE-47C0-856A-998D4FED4F5F}"/>
                </a:ext>
              </a:extLst>
            </p:cNvPr>
            <p:cNvSpPr txBox="1"/>
            <p:nvPr/>
          </p:nvSpPr>
          <p:spPr>
            <a:xfrm>
              <a:off x="10632630" y="3165548"/>
              <a:ext cx="8641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rgbClr val="FF0000"/>
                  </a:solidFill>
                </a:rPr>
                <a:t>3.0 dB NOMA Loss</a:t>
              </a:r>
            </a:p>
          </p:txBody>
        </p: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15D1F2FF-A9EA-4B76-8345-27BBCD5280E0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10128560" y="3496368"/>
              <a:ext cx="389158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F70C4BD4-74C2-4A59-9DC5-811AA7D902E6}"/>
              </a:ext>
            </a:extLst>
          </p:cNvPr>
          <p:cNvGrpSpPr/>
          <p:nvPr/>
        </p:nvGrpSpPr>
        <p:grpSpPr>
          <a:xfrm>
            <a:off x="263190" y="2506284"/>
            <a:ext cx="4012585" cy="3560411"/>
            <a:chOff x="3071580" y="1288717"/>
            <a:chExt cx="4222813" cy="3560411"/>
          </a:xfrm>
        </p:grpSpPr>
        <p:pic>
          <p:nvPicPr>
            <p:cNvPr id="1026" name="Picture 10">
              <a:extLst>
                <a:ext uri="{FF2B5EF4-FFF2-40B4-BE49-F238E27FC236}">
                  <a16:creationId xmlns:a16="http://schemas.microsoft.com/office/drawing/2014/main" id="{616DE947-FDC4-4AE5-A680-033001A9E2A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64" r="3786"/>
            <a:stretch>
              <a:fillRect/>
            </a:stretch>
          </p:blipFill>
          <p:spPr bwMode="auto">
            <a:xfrm>
              <a:off x="3071580" y="1288717"/>
              <a:ext cx="4222813" cy="35604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C5BC2266-6F1F-4F46-8AAC-2AE885D12D8E}"/>
                </a:ext>
              </a:extLst>
            </p:cNvPr>
            <p:cNvCxnSpPr/>
            <p:nvPr/>
          </p:nvCxnSpPr>
          <p:spPr bwMode="auto">
            <a:xfrm>
              <a:off x="5015850" y="2560238"/>
              <a:ext cx="144020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81F2207-234D-4D9B-977B-FC171F9E181B}"/>
                </a:ext>
              </a:extLst>
            </p:cNvPr>
            <p:cNvSpPr txBox="1"/>
            <p:nvPr/>
          </p:nvSpPr>
          <p:spPr>
            <a:xfrm>
              <a:off x="4440913" y="2358098"/>
              <a:ext cx="8641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rgbClr val="00B050"/>
                  </a:solidFill>
                </a:rPr>
                <a:t>0.5 dB NOMA Gain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CD25111-A910-4D97-8BC1-35BC63AFC3D6}"/>
                </a:ext>
              </a:extLst>
            </p:cNvPr>
            <p:cNvSpPr txBox="1"/>
            <p:nvPr/>
          </p:nvSpPr>
          <p:spPr>
            <a:xfrm>
              <a:off x="5663942" y="3496368"/>
              <a:ext cx="841896" cy="553998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>
                  <a:solidFill>
                    <a:srgbClr val="00B050"/>
                  </a:solidFill>
                </a:rPr>
                <a:t>1.3 dB NOMA Gain</a:t>
              </a:r>
            </a:p>
          </p:txBody>
        </p: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3748E26B-DA02-4DAA-B22E-CE205610FED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447910" y="3580802"/>
              <a:ext cx="216030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2652E69-F3D3-4E51-A1BE-857EC31AF697}"/>
              </a:ext>
            </a:extLst>
          </p:cNvPr>
          <p:cNvGrpSpPr/>
          <p:nvPr/>
        </p:nvGrpSpPr>
        <p:grpSpPr>
          <a:xfrm>
            <a:off x="8186503" y="2709229"/>
            <a:ext cx="3926616" cy="3114721"/>
            <a:chOff x="8080559" y="2623805"/>
            <a:chExt cx="4032560" cy="3114721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5577C8D-0E16-45A2-8625-B1B0D72AB4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2882"/>
            <a:stretch/>
          </p:blipFill>
          <p:spPr>
            <a:xfrm>
              <a:off x="8080559" y="2623805"/>
              <a:ext cx="4032560" cy="3114721"/>
            </a:xfrm>
            <a:prstGeom prst="rect">
              <a:avLst/>
            </a:prstGeom>
          </p:spPr>
        </p:pic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EBF2ED52-3239-4530-B8EC-7F7E228CE625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10607040" y="4526280"/>
              <a:ext cx="320040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782D894-5BD8-4A98-A3A1-8F4DA26BEE44}"/>
                </a:ext>
              </a:extLst>
            </p:cNvPr>
            <p:cNvSpPr txBox="1"/>
            <p:nvPr/>
          </p:nvSpPr>
          <p:spPr>
            <a:xfrm>
              <a:off x="9453433" y="3527642"/>
              <a:ext cx="7454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rgbClr val="FF0000"/>
                  </a:solidFill>
                </a:rPr>
                <a:t>1.0 dB NOMA Loss</a:t>
              </a:r>
            </a:p>
          </p:txBody>
        </p: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E1A36ADA-71DD-44E8-AD27-E2FB5A0EB08A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10066438" y="3645030"/>
              <a:ext cx="124243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B8F5A8A-885F-4571-8BDC-277E91378683}"/>
                </a:ext>
              </a:extLst>
            </p:cNvPr>
            <p:cNvSpPr txBox="1"/>
            <p:nvPr/>
          </p:nvSpPr>
          <p:spPr>
            <a:xfrm>
              <a:off x="11183355" y="4133088"/>
              <a:ext cx="7454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rgbClr val="FF0000"/>
                  </a:solidFill>
                </a:rPr>
                <a:t>3.7 dB NOMA Loss</a:t>
              </a: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642C7919-9E2B-4955-B305-0B8BCC31A30C}"/>
              </a:ext>
            </a:extLst>
          </p:cNvPr>
          <p:cNvSpPr txBox="1"/>
          <p:nvPr/>
        </p:nvSpPr>
        <p:spPr>
          <a:xfrm>
            <a:off x="8351237" y="5875050"/>
            <a:ext cx="37936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</a:pPr>
            <a:r>
              <a:rPr lang="en-US" sz="1200" b="1" dirty="0"/>
              <a:t>Assumptions</a:t>
            </a:r>
            <a:r>
              <a:rPr lang="en-US" sz="1200" dirty="0"/>
              <a:t>: </a:t>
            </a:r>
          </a:p>
          <a:p>
            <a:pPr>
              <a:spcBef>
                <a:spcPts val="0"/>
              </a:spcBef>
            </a:pPr>
            <a:r>
              <a:rPr lang="en-US" sz="1200" dirty="0"/>
              <a:t>WSMA: spreading length 4, TDL-C, MMSE-SLIC</a:t>
            </a:r>
          </a:p>
          <a:p>
            <a:pPr>
              <a:spcBef>
                <a:spcPts val="0"/>
              </a:spcBef>
            </a:pPr>
            <a:r>
              <a:rPr lang="en-US" sz="1200" dirty="0"/>
              <a:t>‘ICE’ == Ideal channel estimation</a:t>
            </a:r>
          </a:p>
          <a:p>
            <a:pPr>
              <a:spcBef>
                <a:spcPts val="0"/>
              </a:spcBef>
            </a:pPr>
            <a:r>
              <a:rPr lang="en-US" sz="1200" dirty="0"/>
              <a:t>‘RCE’ == Realistic channel estimation</a:t>
            </a:r>
          </a:p>
          <a:p>
            <a:pPr>
              <a:spcBef>
                <a:spcPts val="0"/>
              </a:spcBef>
            </a:pPr>
            <a:r>
              <a:rPr lang="en-US" sz="1200" dirty="0"/>
              <a:t>Additional results &amp; details in R1-1813258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535691-0212-45FC-B2CD-D3AD3FED9A8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11191" y="1123535"/>
            <a:ext cx="11617619" cy="1278392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NOMA vs. MU-MIMO performance is a function of BLER and overloading</a:t>
            </a:r>
          </a:p>
          <a:p>
            <a:pPr lvl="1"/>
            <a:r>
              <a:rPr lang="en-US" dirty="0"/>
              <a:t>In ideal conditions, NOMA can be better or worse than MU-MIMO, depending on the number of UEs</a:t>
            </a:r>
          </a:p>
          <a:p>
            <a:r>
              <a:rPr lang="en-US" dirty="0"/>
              <a:t>With realistic channel estimation in multipath </a:t>
            </a:r>
            <a:r>
              <a:rPr lang="en-US" dirty="0">
                <a:highlight>
                  <a:srgbClr val="FFFFFF"/>
                </a:highlight>
              </a:rPr>
              <a:t>and with 2Rx, </a:t>
            </a:r>
            <a:r>
              <a:rPr lang="en-US" dirty="0"/>
              <a:t>NOMA can perform worse than MU-MIMO</a:t>
            </a:r>
          </a:p>
        </p:txBody>
      </p:sp>
    </p:spTree>
    <p:extLst>
      <p:ext uri="{BB962C8B-B14F-4D97-AF65-F5344CB8AC3E}">
        <p14:creationId xmlns:p14="http://schemas.microsoft.com/office/powerpoint/2010/main" val="14461322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EE55D8B-8CC1-471D-80E3-D0719E91D9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167" y="1325086"/>
            <a:ext cx="11135785" cy="5170964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No clear gain from NOMA over Rel-15 mechanisms in studied scenarios</a:t>
            </a:r>
          </a:p>
          <a:p>
            <a:pPr lvl="1"/>
            <a:r>
              <a:rPr lang="en-US" dirty="0"/>
              <a:t>Link level results from many companies in a large number of conditions show no gain over Rel-15 techniques</a:t>
            </a:r>
          </a:p>
          <a:p>
            <a:pPr lvl="2"/>
            <a:r>
              <a:rPr lang="en-US" dirty="0"/>
              <a:t>All NOMA schemes, including those supported by </a:t>
            </a:r>
            <a:r>
              <a:rPr lang="en-US" dirty="0">
                <a:highlight>
                  <a:srgbClr val="FFFFFF"/>
                </a:highlight>
              </a:rPr>
              <a:t>Rel-15, perform similarly at link level in key conditions</a:t>
            </a:r>
          </a:p>
          <a:p>
            <a:pPr lvl="1"/>
            <a:r>
              <a:rPr lang="en-US" dirty="0"/>
              <a:t>System simulations do not show conclusive gain</a:t>
            </a:r>
          </a:p>
          <a:p>
            <a:pPr lvl="2"/>
            <a:r>
              <a:rPr lang="en-US" dirty="0"/>
              <a:t>Baselines not aligned and/or not the best of Rel-15 </a:t>
            </a:r>
          </a:p>
          <a:p>
            <a:pPr lvl="3"/>
            <a:r>
              <a:rPr lang="en-US" dirty="0"/>
              <a:t>Inefficient resource utilization of baseline was used in in some cases: NOMA was 3-5x higher</a:t>
            </a:r>
          </a:p>
          <a:p>
            <a:pPr lvl="2"/>
            <a:r>
              <a:rPr lang="en-US" dirty="0"/>
              <a:t>Commonly used packet drop rate metric is highly sensitive &amp; not indicative of user experience over a cell</a:t>
            </a:r>
          </a:p>
          <a:p>
            <a:pPr lvl="2"/>
            <a:r>
              <a:rPr lang="en-US" dirty="0"/>
              <a:t>Not all companies show gains from NOMA</a:t>
            </a:r>
          </a:p>
          <a:p>
            <a:r>
              <a:rPr lang="en-US" dirty="0"/>
              <a:t>Need for DMRS enhancements not yet shown</a:t>
            </a:r>
          </a:p>
          <a:p>
            <a:pPr lvl="1"/>
            <a:r>
              <a:rPr lang="en-US" dirty="0"/>
              <a:t>DMRS design enhancements were not a focus of NOMA study; </a:t>
            </a:r>
          </a:p>
          <a:p>
            <a:pPr lvl="1"/>
            <a:r>
              <a:rPr lang="en-US" dirty="0"/>
              <a:t>Need for more ports vs. Rel-15 (including with different scrambling IDs) not clear</a:t>
            </a:r>
          </a:p>
          <a:p>
            <a:pPr lvl="1"/>
            <a:r>
              <a:rPr lang="en-US" dirty="0"/>
              <a:t>DMRS limitations driven by </a:t>
            </a:r>
            <a:r>
              <a:rPr lang="en-US" dirty="0">
                <a:highlight>
                  <a:srgbClr val="FFFFFF"/>
                </a:highlight>
              </a:rPr>
              <a:t>NOMA spreading: spreading by N means N x fewer DMRS resources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If NOMA does not benefit capacity, then DMRS enhancements are not motivated by NOMA</a:t>
            </a:r>
          </a:p>
          <a:p>
            <a:r>
              <a:rPr lang="en-US" dirty="0"/>
              <a:t>Benefits of </a:t>
            </a:r>
            <a:r>
              <a:rPr lang="en-US" dirty="0" err="1"/>
              <a:t>preamble+data</a:t>
            </a:r>
            <a:r>
              <a:rPr lang="en-US" dirty="0"/>
              <a:t> structures not established for NOMA</a:t>
            </a:r>
          </a:p>
          <a:p>
            <a:pPr lvl="1"/>
            <a:r>
              <a:rPr lang="en-US" dirty="0"/>
              <a:t>Few results available</a:t>
            </a:r>
          </a:p>
          <a:p>
            <a:pPr lvl="1"/>
            <a:r>
              <a:rPr lang="en-US" dirty="0"/>
              <a:t>Higher layer packets generally segmented into multiple slots in NOMA simulations; leads to high overhead if preamble is always used</a:t>
            </a:r>
          </a:p>
          <a:p>
            <a:pPr lvl="1"/>
            <a:r>
              <a:rPr lang="en-US" dirty="0"/>
              <a:t>Use case of asynchronous operation driving interest in </a:t>
            </a:r>
            <a:r>
              <a:rPr lang="en-US" dirty="0" err="1"/>
              <a:t>preamble+data</a:t>
            </a:r>
            <a:r>
              <a:rPr lang="en-US" dirty="0"/>
              <a:t> in scenarios studied is unclear</a:t>
            </a:r>
          </a:p>
          <a:p>
            <a:pPr lvl="2"/>
            <a:r>
              <a:rPr lang="en-US" dirty="0"/>
              <a:t>Round trip time is less than CP length except for very large cell</a:t>
            </a:r>
          </a:p>
          <a:p>
            <a:pPr lvl="2"/>
            <a:r>
              <a:rPr lang="en-US" dirty="0">
                <a:highlight>
                  <a:srgbClr val="FFFFFF"/>
                </a:highlight>
              </a:rPr>
              <a:t>Unclear why Rel-15 procedures to maintain and recover timing alignment are insufficient</a:t>
            </a:r>
          </a:p>
          <a:p>
            <a:pPr lvl="2"/>
            <a:endParaRPr lang="en-US" dirty="0"/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7FD9850-B41F-495A-9A5F-FA8C59B60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</p:spTree>
    <p:extLst>
      <p:ext uri="{BB962C8B-B14F-4D97-AF65-F5344CB8AC3E}">
        <p14:creationId xmlns:p14="http://schemas.microsoft.com/office/powerpoint/2010/main" val="25493314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_ChapterSlide_Wide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32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1_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2780</TotalTime>
  <Words>930</Words>
  <Application>Microsoft Office PowerPoint</Application>
  <PresentationFormat>Widescreen</PresentationFormat>
  <Paragraphs>118</Paragraphs>
  <Slides>6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Ericsson Capital TT</vt:lpstr>
      <vt:lpstr>Arial</vt:lpstr>
      <vt:lpstr>Segoe UI</vt:lpstr>
      <vt:lpstr>Calibri</vt:lpstr>
      <vt:lpstr>PresentationTemplate2011</vt:lpstr>
      <vt:lpstr>1_PresentationTemplate2011</vt:lpstr>
      <vt:lpstr>Document</vt:lpstr>
      <vt:lpstr>On the NOMA Study outcome</vt:lpstr>
      <vt:lpstr>NOMA study objectives &amp; results</vt:lpstr>
      <vt:lpstr>System level performance</vt:lpstr>
      <vt:lpstr>Link Level Performance</vt:lpstr>
      <vt:lpstr>Conclusions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the NOMA Study outcome</dc:title>
  <dc:creator/>
  <cp:keywords/>
  <dc:description>Rev PA1</dc:description>
  <cp:lastModifiedBy>Mark Harrison</cp:lastModifiedBy>
  <cp:revision>827</cp:revision>
  <cp:lastPrinted>2018-04-11T13:54:21Z</cp:lastPrinted>
  <dcterms:created xsi:type="dcterms:W3CDTF">2017-01-10T23:54:18Z</dcterms:created>
  <dcterms:modified xsi:type="dcterms:W3CDTF">2018-12-03T14:04:33Z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R6A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Commercial in confidence</vt:lpwstr>
  </property>
  <property fmtid="{D5CDD505-2E9C-101B-9397-08002B2CF9AE}" pid="16" name="optUseConfClass">
    <vt:bool>false</vt:bool>
  </property>
  <property fmtid="{D5CDD505-2E9C-101B-9397-08002B2CF9AE}" pid="17" name="optUseConfLabel">
    <vt:bool>true</vt:bool>
  </property>
  <property fmtid="{D5CDD505-2E9C-101B-9397-08002B2CF9AE}" pid="18" name="optFooterCVLDocNo">
    <vt:bool>true</vt:bool>
  </property>
  <property fmtid="{D5CDD505-2E9C-101B-9397-08002B2CF9AE}" pid="19" name="optFooterCVLCopyright">
    <vt:bool>false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/>
  </property>
  <property fmtid="{D5CDD505-2E9C-101B-9397-08002B2CF9AE}" pid="29" name="MiddleFooterField">
    <vt:lpwstr>Commercial in confidence</vt:lpwstr>
  </property>
  <property fmtid="{D5CDD505-2E9C-101B-9397-08002B2CF9AE}" pid="30" name="RightFooterField">
    <vt:lpwstr/>
  </property>
  <property fmtid="{D5CDD505-2E9C-101B-9397-08002B2CF9AE}" pid="31" name="RightFooterField2">
    <vt:lpwstr>2018-12-03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2018-12-03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  <property fmtid="{D5CDD505-2E9C-101B-9397-08002B2CF9AE}" pid="48" name="chkShowAll">
    <vt:bool>false</vt:bool>
  </property>
  <property fmtid="{D5CDD505-2E9C-101B-9397-08002B2CF9AE}" pid="49" name="chkOnlyTitle">
    <vt:bool>false</vt:bool>
  </property>
  <property fmtid="{D5CDD505-2E9C-101B-9397-08002B2CF9AE}" pid="50" name="chkPrep">
    <vt:bool>false</vt:bool>
  </property>
  <property fmtid="{D5CDD505-2E9C-101B-9397-08002B2CF9AE}" pid="51" name="chkAppr">
    <vt:bool>false</vt:bool>
  </property>
  <property fmtid="{D5CDD505-2E9C-101B-9397-08002B2CF9AE}" pid="52" name="chkDocNo">
    <vt:bool>false</vt:bool>
  </property>
  <property fmtid="{D5CDD505-2E9C-101B-9397-08002B2CF9AE}" pid="53" name="chkRev">
    <vt:bool>false</vt:bool>
  </property>
  <property fmtid="{D5CDD505-2E9C-101B-9397-08002B2CF9AE}" pid="54" name="chkTitle">
    <vt:bool>false</vt:bool>
  </property>
  <property fmtid="{D5CDD505-2E9C-101B-9397-08002B2CF9AE}" pid="55" name="BCategory">
    <vt:lpwstr/>
  </property>
  <property fmtid="{D5CDD505-2E9C-101B-9397-08002B2CF9AE}" pid="56" name="BSubject">
    <vt:lpwstr/>
  </property>
  <property fmtid="{D5CDD505-2E9C-101B-9397-08002B2CF9AE}" pid="57" name="DocType">
    <vt:lpwstr/>
  </property>
</Properties>
</file>