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33" r:id="rId5"/>
    <p:sldId id="335" r:id="rId6"/>
    <p:sldId id="341" r:id="rId7"/>
    <p:sldId id="336" r:id="rId8"/>
    <p:sldId id="337" r:id="rId9"/>
    <p:sldId id="338" r:id="rId10"/>
    <p:sldId id="339" r:id="rId11"/>
    <p:sldId id="340" r:id="rId12"/>
    <p:sldId id="284" r:id="rId13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3012" userDrawn="1">
          <p15:clr>
            <a:srgbClr val="A4A3A4"/>
          </p15:clr>
        </p15:guide>
        <p15:guide id="6" orient="horz" pos="1644" userDrawn="1">
          <p15:clr>
            <a:srgbClr val="A4A3A4"/>
          </p15:clr>
        </p15:guide>
        <p15:guide id="7" pos="5616" userDrawn="1">
          <p15:clr>
            <a:srgbClr val="A4A3A4"/>
          </p15:clr>
        </p15:guide>
        <p15:guide id="8" pos="287">
          <p15:clr>
            <a:srgbClr val="A4A3A4"/>
          </p15:clr>
        </p15:guide>
        <p15:guide id="9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undi Brewer-Griffin" initials="SBG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83CB"/>
    <a:srgbClr val="F3D54E"/>
    <a:srgbClr val="074382"/>
    <a:srgbClr val="F49E06"/>
    <a:srgbClr val="E96009"/>
    <a:srgbClr val="003C71"/>
    <a:srgbClr val="0B6DB3"/>
    <a:srgbClr val="11205D"/>
    <a:srgbClr val="118DD3"/>
    <a:srgbClr val="1932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8" autoAdjust="0"/>
    <p:restoredTop sz="82878" autoAdjust="0"/>
  </p:normalViewPr>
  <p:slideViewPr>
    <p:cSldViewPr snapToGrid="0">
      <p:cViewPr varScale="1">
        <p:scale>
          <a:sx n="118" d="100"/>
          <a:sy n="118" d="100"/>
        </p:scale>
        <p:origin x="427" y="77"/>
      </p:cViewPr>
      <p:guideLst>
        <p:guide orient="horz" pos="3012"/>
        <p:guide orient="horz" pos="1644"/>
        <p:guide pos="5616"/>
        <p:guide pos="28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744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7FC5FE-6F0D-D34A-8EE6-C95B4F5F4DC8}" type="datetimeFigureOut">
              <a:rPr lang="en-US" smtClean="0"/>
              <a:pPr/>
              <a:t>11/30/2018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3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280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40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37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838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087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72001-0164-4B94-B78A-AB0640DA9BC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746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535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Radial Gradi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140755"/>
            <a:ext cx="8212886" cy="1102519"/>
          </a:xfrm>
          <a:effectLst/>
        </p:spPr>
        <p:txBody>
          <a:bodyPr lIns="0" rIns="0" anchor="b" anchorCtr="0">
            <a:noAutofit/>
          </a:bodyPr>
          <a:lstStyle>
            <a:lvl1pPr algn="ctr">
              <a:lnSpc>
                <a:spcPct val="75000"/>
              </a:lnSpc>
              <a:defRPr sz="6000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65pt Intel Clear pro Title</a:t>
            </a:r>
            <a:br>
              <a:rPr lang="en-US" dirty="0"/>
            </a:br>
            <a:r>
              <a:rPr lang="en-US" dirty="0"/>
              <a:t>with radial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86024" y="3175508"/>
            <a:ext cx="6330212" cy="925360"/>
          </a:xfrm>
          <a:effectLst/>
        </p:spPr>
        <p:txBody>
          <a:bodyPr lIns="0" rIns="0">
            <a:noAutofit/>
          </a:bodyPr>
          <a:lstStyle>
            <a:lvl1pPr marL="0" indent="0" algn="ctr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Subhead, Date, Etc.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46373" y="868236"/>
            <a:ext cx="1210030" cy="8298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  <a:effectLst/>
        </p:spPr>
        <p:txBody>
          <a:bodyPr anchor="b" anchorCtr="0">
            <a:noAutofit/>
          </a:bodyPr>
          <a:lstStyle>
            <a:lvl1pPr algn="ctr">
              <a:lnSpc>
                <a:spcPct val="75000"/>
              </a:lnSpc>
              <a:defRPr sz="5400" b="0" cap="none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/>
              <a:t>54pt Intel Clear Pro</a:t>
            </a:r>
            <a:br>
              <a:rPr lang="en-US" dirty="0"/>
            </a:br>
            <a:r>
              <a:rPr lang="en-US" dirty="0"/>
              <a:t>blue section break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129618"/>
            <a:ext cx="7772400" cy="1125140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Intel Clear Subhead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+mj-lt"/>
                <a:cs typeface="Intel Clear"/>
              </a:defRPr>
            </a:lvl1pPr>
          </a:lstStyle>
          <a:p>
            <a:r>
              <a:rPr lang="en-US" dirty="0"/>
              <a:t>28pt Intel Clear Headline</a:t>
            </a:r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Phot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47012" y="4830589"/>
            <a:ext cx="350142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 userDrawn="1"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250" y="4810671"/>
            <a:ext cx="342265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Intel Clear Light" panose="020B0404020203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4026" y="4915796"/>
            <a:ext cx="1910779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Neo Sans Intel"/>
              </a:rPr>
              <a:t>Placeholder Footer Copy / BU Logo or Name Goes Here</a:t>
            </a:r>
          </a:p>
        </p:txBody>
      </p:sp>
      <p:pic>
        <p:nvPicPr>
          <p:cNvPr id="7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54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B506B-5387-4998-9718-569509ABE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1BCDC8-7836-4BC3-A435-5776C1FEB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ECE2B2E-85E5-483F-A633-592868C3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FA8112-8620-4DCA-BAD9-C7CBC41C6531}" type="datetime1">
              <a:rPr lang="sv-SE" smtClean="0"/>
              <a:t>2018-12-03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189525-8597-4F0D-B451-5831E2BA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DDD3FAF-E48B-497D-8C20-207ABDBE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7904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FB5220B6-23D4-4AD0-829A-AED7EB49E8E6}"/>
              </a:ext>
            </a:extLst>
          </p:cNvPr>
          <p:cNvSpPr/>
          <p:nvPr userDrawn="1"/>
        </p:nvSpPr>
        <p:spPr>
          <a:xfrm>
            <a:off x="0" y="4753669"/>
            <a:ext cx="9144000" cy="389831"/>
          </a:xfrm>
          <a:prstGeom prst="rect">
            <a:avLst/>
          </a:prstGeom>
          <a:solidFill>
            <a:schemeClr val="tx2"/>
          </a:solidFill>
        </p:spPr>
        <p:txBody>
          <a:bodyPr wrap="square" rtlCol="0" anchor="ctr">
            <a:noAutofit/>
          </a:bodyPr>
          <a:lstStyle/>
          <a:p>
            <a:pPr algn="ctr">
              <a:spcBef>
                <a:spcPts val="800"/>
              </a:spcBef>
              <a:buClr>
                <a:schemeClr val="bg1"/>
              </a:buClr>
              <a:tabLst>
                <a:tab pos="173038" algn="l"/>
              </a:tabLst>
            </a:pPr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err="1"/>
              <a:t>44pt</a:t>
            </a:r>
            <a:r>
              <a:rPr lang="en-US" dirty="0"/>
              <a:t> Intel Clear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18pt Intel Clear body text</a:t>
            </a:r>
          </a:p>
          <a:p>
            <a:pPr lvl="1"/>
            <a:r>
              <a:rPr lang="en-US" dirty="0"/>
              <a:t>16pt Intel Clear bullet one</a:t>
            </a:r>
          </a:p>
          <a:p>
            <a:pPr lvl="2"/>
            <a:r>
              <a:rPr lang="en-US" dirty="0"/>
              <a:t>16pt Intel Clear sub-bullet</a:t>
            </a:r>
          </a:p>
          <a:p>
            <a:pPr lvl="3"/>
            <a:r>
              <a:rPr lang="en-US" dirty="0" err="1"/>
              <a:t>14pt</a:t>
            </a:r>
            <a:r>
              <a:rPr lang="en-US" dirty="0"/>
              <a:t> Intel Clear fourth level</a:t>
            </a:r>
          </a:p>
          <a:p>
            <a:pPr lvl="4"/>
            <a:r>
              <a:rPr lang="en-US" dirty="0" err="1"/>
              <a:t>14pt</a:t>
            </a:r>
            <a:r>
              <a:rPr lang="en-US" dirty="0"/>
              <a:t> Intel Clear 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4250" y="4810671"/>
            <a:ext cx="342265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Intel Clear Light" panose="020B0404020203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7C988E5-A100-49C2-93C5-1F9ADC34DAAC}"/>
              </a:ext>
            </a:extLst>
          </p:cNvPr>
          <p:cNvGrpSpPr/>
          <p:nvPr userDrawn="1"/>
        </p:nvGrpSpPr>
        <p:grpSpPr>
          <a:xfrm>
            <a:off x="8267442" y="4859643"/>
            <a:ext cx="377521" cy="202612"/>
            <a:chOff x="1876050" y="875589"/>
            <a:chExt cx="7002313" cy="375808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4396906E-1B70-4FD6-BBC8-6E4BC117BEC3}"/>
                </a:ext>
              </a:extLst>
            </p:cNvPr>
            <p:cNvSpPr/>
            <p:nvPr/>
          </p:nvSpPr>
          <p:spPr>
            <a:xfrm>
              <a:off x="5551167" y="875589"/>
              <a:ext cx="3327196" cy="3327196"/>
            </a:xfrm>
            <a:custGeom>
              <a:avLst/>
              <a:gdLst>
                <a:gd name="connsiteX0" fmla="*/ 1663598 w 3327196"/>
                <a:gd name="connsiteY0" fmla="*/ 221636 h 3327196"/>
                <a:gd name="connsiteX1" fmla="*/ 221636 w 3327196"/>
                <a:gd name="connsiteY1" fmla="*/ 1663598 h 3327196"/>
                <a:gd name="connsiteX2" fmla="*/ 1663598 w 3327196"/>
                <a:gd name="connsiteY2" fmla="*/ 3105560 h 3327196"/>
                <a:gd name="connsiteX3" fmla="*/ 3105560 w 3327196"/>
                <a:gd name="connsiteY3" fmla="*/ 1663598 h 3327196"/>
                <a:gd name="connsiteX4" fmla="*/ 1663598 w 3327196"/>
                <a:gd name="connsiteY4" fmla="*/ 221636 h 3327196"/>
                <a:gd name="connsiteX5" fmla="*/ 1663598 w 3327196"/>
                <a:gd name="connsiteY5" fmla="*/ 0 h 3327196"/>
                <a:gd name="connsiteX6" fmla="*/ 3327196 w 3327196"/>
                <a:gd name="connsiteY6" fmla="*/ 1663598 h 3327196"/>
                <a:gd name="connsiteX7" fmla="*/ 1663598 w 3327196"/>
                <a:gd name="connsiteY7" fmla="*/ 3327196 h 3327196"/>
                <a:gd name="connsiteX8" fmla="*/ 0 w 3327196"/>
                <a:gd name="connsiteY8" fmla="*/ 1663598 h 3327196"/>
                <a:gd name="connsiteX9" fmla="*/ 1663598 w 3327196"/>
                <a:gd name="connsiteY9" fmla="*/ 0 h 332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27196" h="3327196">
                  <a:moveTo>
                    <a:pt x="1663598" y="221636"/>
                  </a:moveTo>
                  <a:cubicBezTo>
                    <a:pt x="867224" y="221636"/>
                    <a:pt x="221636" y="867224"/>
                    <a:pt x="221636" y="1663598"/>
                  </a:cubicBezTo>
                  <a:cubicBezTo>
                    <a:pt x="221636" y="2459972"/>
                    <a:pt x="867224" y="3105560"/>
                    <a:pt x="1663598" y="3105560"/>
                  </a:cubicBezTo>
                  <a:cubicBezTo>
                    <a:pt x="2459972" y="3105560"/>
                    <a:pt x="3105560" y="2459972"/>
                    <a:pt x="3105560" y="1663598"/>
                  </a:cubicBezTo>
                  <a:cubicBezTo>
                    <a:pt x="3105560" y="867224"/>
                    <a:pt x="2459972" y="221636"/>
                    <a:pt x="1663598" y="221636"/>
                  </a:cubicBezTo>
                  <a:close/>
                  <a:moveTo>
                    <a:pt x="1663598" y="0"/>
                  </a:moveTo>
                  <a:cubicBezTo>
                    <a:pt x="2582378" y="0"/>
                    <a:pt x="3327196" y="744818"/>
                    <a:pt x="3327196" y="1663598"/>
                  </a:cubicBezTo>
                  <a:cubicBezTo>
                    <a:pt x="3327196" y="2582378"/>
                    <a:pt x="2582378" y="3327196"/>
                    <a:pt x="1663598" y="3327196"/>
                  </a:cubicBezTo>
                  <a:cubicBezTo>
                    <a:pt x="744818" y="3327196"/>
                    <a:pt x="0" y="2582378"/>
                    <a:pt x="0" y="1663598"/>
                  </a:cubicBezTo>
                  <a:cubicBezTo>
                    <a:pt x="0" y="744818"/>
                    <a:pt x="744818" y="0"/>
                    <a:pt x="1663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49F49328-2197-4E41-88EA-7303EB5948FD}"/>
                </a:ext>
              </a:extLst>
            </p:cNvPr>
            <p:cNvSpPr/>
            <p:nvPr/>
          </p:nvSpPr>
          <p:spPr>
            <a:xfrm>
              <a:off x="2722912" y="951384"/>
              <a:ext cx="139590" cy="15878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62B04251-4FAF-4ACE-8B02-EB3C72B5430D}"/>
                </a:ext>
              </a:extLst>
            </p:cNvPr>
            <p:cNvSpPr/>
            <p:nvPr/>
          </p:nvSpPr>
          <p:spPr>
            <a:xfrm flipV="1">
              <a:off x="2722913" y="946242"/>
              <a:ext cx="2682309" cy="2233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D5EEAB95-77B9-4087-BFFD-11B0AE180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76050" y="2073130"/>
              <a:ext cx="3859102" cy="25605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1" r:id="rId2"/>
    <p:sldLayoutId id="2147483654" r:id="rId3"/>
    <p:sldLayoutId id="2147483655" r:id="rId4"/>
    <p:sldLayoutId id="2147483676" r:id="rId5"/>
    <p:sldLayoutId id="2147483683" r:id="rId6"/>
    <p:sldLayoutId id="2147483731" r:id="rId7"/>
  </p:sldLayoutIdLst>
  <p:hf hdr="0" ft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400" b="0" i="0" kern="1200" spc="0" baseline="0">
          <a:solidFill>
            <a:schemeClr val="bg1"/>
          </a:solidFill>
          <a:latin typeface="Intel Clear Pro" panose="020B0804020202060201" pitchFamily="34" charset="0"/>
          <a:ea typeface="Intel Clear Pro" panose="020B0804020202060201" pitchFamily="34" charset="0"/>
          <a:cs typeface="Intel Clear Pro" panose="020B0804020202060201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chemeClr val="bg1"/>
          </a:solidFill>
          <a:latin typeface="+mn-lt"/>
          <a:ea typeface="+mn-ea"/>
          <a:cs typeface="Intel Clear" panose="020B0604020203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bg1"/>
          </a:solidFill>
          <a:latin typeface="+mn-lt"/>
          <a:ea typeface="+mn-ea"/>
          <a:cs typeface="Intel Clear" panose="020B0604020203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Intel Clear" panose="020B0604020203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bg1"/>
          </a:solidFill>
          <a:latin typeface="+mn-lt"/>
          <a:ea typeface="+mn-ea"/>
          <a:cs typeface="Intel Clear" panose="020B0604020203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bg1"/>
          </a:solidFill>
          <a:latin typeface="+mn-lt"/>
          <a:ea typeface="+mn-ea"/>
          <a:cs typeface="Intel Clear" panose="020B0604020203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EBDC34-0444-4925-8BCF-DB85F0B57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5807" y="1874866"/>
            <a:ext cx="8212886" cy="1102519"/>
          </a:xfrm>
        </p:spPr>
        <p:txBody>
          <a:bodyPr/>
          <a:lstStyle/>
          <a:p>
            <a:r>
              <a:rPr lang="sv-SE" dirty="0"/>
              <a:t>On Beam Correspondence Optionality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7761A0B-9B68-4642-BF90-FB0A5AFCB5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dirty="0" smtClean="0"/>
              <a:t>Intel </a:t>
            </a:r>
            <a:endParaRPr lang="sv-SE" dirty="0"/>
          </a:p>
          <a:p>
            <a:r>
              <a:rPr lang="sv-SE" dirty="0"/>
              <a:t>Agenda item: </a:t>
            </a:r>
            <a:r>
              <a:rPr lang="sv-SE" dirty="0" smtClean="0"/>
              <a:t>9.6</a:t>
            </a:r>
            <a:endParaRPr lang="sv-SE" dirty="0"/>
          </a:p>
          <a:p>
            <a:r>
              <a:rPr lang="sv-SE" dirty="0"/>
              <a:t>Document for: Approval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3F080CBC-39F0-4ABD-BBEB-79ED1A29E5FB}"/>
              </a:ext>
            </a:extLst>
          </p:cNvPr>
          <p:cNvSpPr/>
          <p:nvPr/>
        </p:nvSpPr>
        <p:spPr>
          <a:xfrm>
            <a:off x="475807" y="415780"/>
            <a:ext cx="81445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977866" algn="ctr"/>
                <a:tab pos="3955733" algn="r"/>
                <a:tab pos="4455795" algn="r"/>
              </a:tabLst>
            </a:pP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TSG-RAN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Plenary meeting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82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				</a:t>
            </a:r>
            <a:r>
              <a:rPr lang="en-US" sz="1350" dirty="0" smtClean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                    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RP-182495</a:t>
            </a:r>
            <a:endParaRPr lang="sv-SE" sz="900" dirty="0">
              <a:solidFill>
                <a:schemeClr val="bg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Sorrento, IT, 10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13 December </a:t>
            </a:r>
            <a:r>
              <a:rPr lang="en-US" sz="1350" dirty="0">
                <a:solidFill>
                  <a:schemeClr val="bg1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2018</a:t>
            </a:r>
            <a:endParaRPr lang="sv-SE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772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Observations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63" y="1088019"/>
            <a:ext cx="3666077" cy="3774281"/>
          </a:xfrm>
        </p:spPr>
        <p:txBody>
          <a:bodyPr>
            <a:normAutofit/>
          </a:bodyPr>
          <a:lstStyle/>
          <a:p>
            <a:r>
              <a:rPr lang="en-US" sz="1200" u="sng"/>
              <a:t>In RAN4#89, as one of outcomes of joint AH between RAN1 and RAN4, 5 alternatives for </a:t>
            </a:r>
            <a:r>
              <a:rPr lang="en-US" sz="1200" u="sng"/>
              <a:t>BC </a:t>
            </a:r>
            <a:r>
              <a:rPr lang="en-US" sz="1200" u="sng" smtClean="0"/>
              <a:t>optionality [1] </a:t>
            </a:r>
            <a:r>
              <a:rPr lang="en-US" sz="1200" u="sng"/>
              <a:t>are </a:t>
            </a:r>
            <a:r>
              <a:rPr lang="en-US" sz="1200" u="sng"/>
              <a:t>summarized </a:t>
            </a:r>
            <a:r>
              <a:rPr lang="en-US" sz="1200" u="sng" smtClean="0"/>
              <a:t>as</a:t>
            </a:r>
            <a:endParaRPr lang="en-US" sz="1200" u="sng"/>
          </a:p>
          <a:p>
            <a:r>
              <a:rPr lang="en-US" sz="1200" u="sng" smtClean="0"/>
              <a:t>Alt.1</a:t>
            </a:r>
            <a:r>
              <a:rPr lang="en-US" sz="1200"/>
              <a:t>: </a:t>
            </a:r>
          </a:p>
          <a:p>
            <a:pPr lvl="1"/>
            <a:r>
              <a:rPr lang="en-US" sz="1200"/>
              <a:t>Mandatory with capability signalling </a:t>
            </a:r>
          </a:p>
          <a:p>
            <a:pPr lvl="1"/>
            <a:r>
              <a:rPr lang="en-US" sz="1200"/>
              <a:t>No relaxation on spherical coverage and minimal EIRP</a:t>
            </a:r>
          </a:p>
          <a:p>
            <a:r>
              <a:rPr lang="en-US" sz="1200" u="sng"/>
              <a:t>Alt.2</a:t>
            </a:r>
            <a:r>
              <a:rPr lang="en-US" sz="1200"/>
              <a:t>: </a:t>
            </a:r>
          </a:p>
          <a:p>
            <a:pPr lvl="1"/>
            <a:r>
              <a:rPr lang="en-US" sz="1200"/>
              <a:t>Optional with capability signalling </a:t>
            </a:r>
          </a:p>
          <a:p>
            <a:pPr lvl="1"/>
            <a:r>
              <a:rPr lang="en-US" sz="1200"/>
              <a:t>No relaxation spherical coverage and minimal EIRP</a:t>
            </a:r>
          </a:p>
          <a:p>
            <a:endParaRPr lang="en-US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lvl="1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 txBox="1">
            <a:spLocks/>
          </p:cNvSpPr>
          <p:nvPr/>
        </p:nvSpPr>
        <p:spPr>
          <a:xfrm>
            <a:off x="4793744" y="1133415"/>
            <a:ext cx="3666077" cy="3774281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chemeClr val="bg1"/>
                </a:solidFill>
                <a:latin typeface="+mn-lt"/>
                <a:ea typeface="+mn-ea"/>
                <a:cs typeface="Intel Clear" panose="020B0604020203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600" kern="1200" baseline="0">
                <a:solidFill>
                  <a:schemeClr val="bg1"/>
                </a:solidFill>
                <a:latin typeface="+mn-lt"/>
                <a:ea typeface="+mn-ea"/>
                <a:cs typeface="Intel Clear" panose="020B0604020203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Intel Clear" panose="020B0604020203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bg1"/>
                </a:solidFill>
                <a:latin typeface="+mn-lt"/>
                <a:ea typeface="+mn-ea"/>
                <a:cs typeface="Intel Clear" panose="020B0604020203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chemeClr val="bg1"/>
                </a:solidFill>
                <a:latin typeface="+mn-lt"/>
                <a:ea typeface="+mn-ea"/>
                <a:cs typeface="Intel Clear" panose="020B0604020203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u="sng" smtClean="0"/>
              <a:t>Alt.3</a:t>
            </a:r>
            <a:r>
              <a:rPr lang="en-US" sz="1200" smtClean="0"/>
              <a:t>: </a:t>
            </a:r>
          </a:p>
          <a:p>
            <a:pPr lvl="1"/>
            <a:r>
              <a:rPr lang="en-US" sz="1200" smtClean="0"/>
              <a:t>Mandatory with capability signalling </a:t>
            </a:r>
          </a:p>
          <a:p>
            <a:pPr lvl="1"/>
            <a:r>
              <a:rPr lang="en-US" sz="1200" smtClean="0"/>
              <a:t>Introduce a new UE capability to indicate whether UE request the relaxation based on existing spherical coverage and minimal EIRP. </a:t>
            </a:r>
          </a:p>
          <a:p>
            <a:r>
              <a:rPr lang="en-US" sz="1200" u="sng" smtClean="0"/>
              <a:t>Alt.4</a:t>
            </a:r>
            <a:r>
              <a:rPr lang="en-US" sz="1200" smtClean="0"/>
              <a:t>: </a:t>
            </a:r>
          </a:p>
          <a:p>
            <a:pPr lvl="1"/>
            <a:r>
              <a:rPr lang="en-US" sz="1200" smtClean="0"/>
              <a:t>Mandatory/optional per power class</a:t>
            </a:r>
          </a:p>
          <a:p>
            <a:pPr lvl="1"/>
            <a:r>
              <a:rPr lang="en-US" sz="1200" smtClean="0"/>
              <a:t>PC3 UE is mandated to support beam correspondence with certain relaxation</a:t>
            </a:r>
          </a:p>
          <a:p>
            <a:r>
              <a:rPr lang="en-US" sz="1200" u="sng" smtClean="0"/>
              <a:t>Alt.5</a:t>
            </a:r>
            <a:r>
              <a:rPr lang="en-US" sz="1200" smtClean="0"/>
              <a:t>: </a:t>
            </a:r>
          </a:p>
          <a:p>
            <a:pPr lvl="1"/>
            <a:r>
              <a:rPr lang="en-US" sz="1200" smtClean="0"/>
              <a:t>Beam correspondence and uplink beam management can not be both optional. </a:t>
            </a:r>
          </a:p>
          <a:p>
            <a:pPr lvl="1"/>
            <a:r>
              <a:rPr lang="en-US" sz="1200" smtClean="0"/>
              <a:t>UE needs to report to support either beam correspondence (FG 2-20) or uplink beam management (2-30) or both. </a:t>
            </a:r>
          </a:p>
          <a:p>
            <a:endParaRPr lang="en-US" smtClean="0"/>
          </a:p>
          <a:p>
            <a:pPr>
              <a:buFont typeface="Wingdings" panose="05000000000000000000" pitchFamily="2" charset="2"/>
              <a:buChar char="§"/>
            </a:pPr>
            <a:endParaRPr lang="en-US" smtClean="0"/>
          </a:p>
          <a:p>
            <a:pPr marL="342900" lvl="1" indent="0">
              <a:buFont typeface="Wingdings" charset="2"/>
              <a:buNone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pPr marL="342900" indent="-342900">
              <a:buFont typeface="Wingdings" panose="05000000000000000000" pitchFamily="2" charset="2"/>
              <a:buAutoNum type="arabicParenR"/>
            </a:pPr>
            <a:endParaRPr lang="en-US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endParaRPr lang="sv-S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7096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Observations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63" y="1088019"/>
            <a:ext cx="7886700" cy="377428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When deriving the </a:t>
            </a:r>
            <a:r>
              <a:rPr lang="en-US" dirty="0"/>
              <a:t>minimum peak EIRP and spherical </a:t>
            </a:r>
            <a:r>
              <a:rPr lang="en-US" dirty="0"/>
              <a:t>coverage requirements[2]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50" dirty="0"/>
              <a:t>The </a:t>
            </a:r>
            <a:r>
              <a:rPr lang="en-US" sz="1650" dirty="0"/>
              <a:t>best </a:t>
            </a:r>
            <a:r>
              <a:rPr lang="en-US" sz="1650" dirty="0" err="1"/>
              <a:t>Tx</a:t>
            </a:r>
            <a:r>
              <a:rPr lang="en-US" sz="1650" dirty="0"/>
              <a:t> beam </a:t>
            </a:r>
            <a:r>
              <a:rPr lang="en-US" sz="1650" dirty="0"/>
              <a:t>is assumed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50" dirty="0"/>
              <a:t>No beam correspondence under consideration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50" smtClean="0"/>
              <a:t>Tx </a:t>
            </a:r>
            <a:r>
              <a:rPr lang="en-US" sz="1650"/>
              <a:t>beam </a:t>
            </a:r>
            <a:r>
              <a:rPr lang="en-US" sz="1650" smtClean="0"/>
              <a:t>selection is not </a:t>
            </a:r>
            <a:r>
              <a:rPr lang="en-US" sz="1650" dirty="0"/>
              <a:t>based on DL </a:t>
            </a:r>
            <a:r>
              <a:rPr lang="en-US" sz="1650" dirty="0"/>
              <a:t>measurement</a:t>
            </a:r>
          </a:p>
          <a:p>
            <a:r>
              <a:rPr lang="en-US" dirty="0"/>
              <a:t>In RAN4#89, it has been agreed that UE with beam correspondence should comply with </a:t>
            </a:r>
            <a:r>
              <a:rPr lang="en-US" dirty="0"/>
              <a:t>existing minimum peak EIRP and spherical coverage </a:t>
            </a:r>
            <a:r>
              <a:rPr lang="en-US" dirty="0"/>
              <a:t>requirements</a:t>
            </a: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50" b="1" dirty="0" smtClean="0">
                <a:solidFill>
                  <a:srgbClr val="FF0000"/>
                </a:solidFill>
              </a:rPr>
              <a:t>It is </a:t>
            </a:r>
            <a:r>
              <a:rPr lang="en-US" sz="1650" b="1" smtClean="0">
                <a:solidFill>
                  <a:srgbClr val="FF0000"/>
                </a:solidFill>
              </a:rPr>
              <a:t>UNREALISTICLY assumed that </a:t>
            </a:r>
            <a:r>
              <a:rPr lang="en-US" sz="1650" b="1">
                <a:solidFill>
                  <a:srgbClr val="FF0000"/>
                </a:solidFill>
              </a:rPr>
              <a:t>the best </a:t>
            </a:r>
            <a:r>
              <a:rPr lang="en-US" sz="1650" b="1">
                <a:solidFill>
                  <a:srgbClr val="FF0000"/>
                </a:solidFill>
              </a:rPr>
              <a:t>Tx/Rx </a:t>
            </a:r>
            <a:r>
              <a:rPr lang="en-US" sz="1650" b="1" smtClean="0">
                <a:solidFill>
                  <a:srgbClr val="FF0000"/>
                </a:solidFill>
              </a:rPr>
              <a:t>beam can </a:t>
            </a:r>
            <a:r>
              <a:rPr lang="en-US" sz="1650" b="1">
                <a:solidFill>
                  <a:srgbClr val="FF0000"/>
                </a:solidFill>
              </a:rPr>
              <a:t>always </a:t>
            </a:r>
            <a:r>
              <a:rPr lang="en-US" sz="1650" b="1" smtClean="0">
                <a:solidFill>
                  <a:srgbClr val="FF0000"/>
                </a:solidFill>
              </a:rPr>
              <a:t>be identified based on beam </a:t>
            </a:r>
            <a:r>
              <a:rPr lang="en-US" sz="1650" b="1">
                <a:solidFill>
                  <a:srgbClr val="FF0000"/>
                </a:solidFill>
              </a:rPr>
              <a:t>correspondence </a:t>
            </a:r>
            <a:r>
              <a:rPr lang="en-US" sz="1650" b="1" smtClean="0">
                <a:solidFill>
                  <a:srgbClr val="FF0000"/>
                </a:solidFill>
              </a:rPr>
              <a:t>.</a:t>
            </a:r>
            <a:endParaRPr lang="en-US" sz="1650" b="1" dirty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650" b="1" smtClean="0">
                <a:solidFill>
                  <a:srgbClr val="FF0000"/>
                </a:solidFill>
              </a:rPr>
              <a:t>No implementation </a:t>
            </a:r>
            <a:r>
              <a:rPr lang="en-US" sz="1650" b="1" dirty="0">
                <a:solidFill>
                  <a:srgbClr val="FF0000"/>
                </a:solidFill>
              </a:rPr>
              <a:t>margin </a:t>
            </a:r>
            <a:r>
              <a:rPr lang="en-US" sz="1650" b="1">
                <a:solidFill>
                  <a:srgbClr val="FF0000"/>
                </a:solidFill>
              </a:rPr>
              <a:t>and </a:t>
            </a:r>
            <a:r>
              <a:rPr lang="en-US" sz="1650" b="1" smtClean="0">
                <a:solidFill>
                  <a:srgbClr val="FF0000"/>
                </a:solidFill>
              </a:rPr>
              <a:t>imperfection is allowed!</a:t>
            </a:r>
            <a:endParaRPr lang="en-US" sz="165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lvl="1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0972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6" y="310130"/>
            <a:ext cx="8891081" cy="868680"/>
          </a:xfrm>
        </p:spPr>
        <p:txBody>
          <a:bodyPr/>
          <a:lstStyle/>
          <a:p>
            <a:r>
              <a:rPr lang="sv-SE" dirty="0"/>
              <a:t>Implementation Imperfection of Beam Correspondence </a:t>
            </a:r>
            <a:r>
              <a:rPr lang="sv-SE" dirty="0" smtClean="0"/>
              <a:t>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06580"/>
            <a:ext cx="7886700" cy="3474288"/>
          </a:xfrm>
        </p:spPr>
        <p:txBody>
          <a:bodyPr>
            <a:normAutofit/>
          </a:bodyPr>
          <a:lstStyle/>
          <a:p>
            <a:r>
              <a:rPr lang="en-GB" u="sng" dirty="0"/>
              <a:t>Imperfect UL/DL beam reciprocity</a:t>
            </a:r>
            <a:r>
              <a:rPr lang="en-GB" dirty="0"/>
              <a:t>: 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/>
              <a:t>I</a:t>
            </a:r>
            <a:r>
              <a:rPr lang="en-GB" sz="1800" dirty="0" smtClean="0"/>
              <a:t>n </a:t>
            </a:r>
            <a:r>
              <a:rPr lang="en-GB" sz="1800" dirty="0"/>
              <a:t>real implementation, </a:t>
            </a:r>
            <a:r>
              <a:rPr lang="en-GB" sz="1800" dirty="0" smtClean="0"/>
              <a:t>Tx </a:t>
            </a:r>
            <a:r>
              <a:rPr lang="en-GB" sz="1800" dirty="0"/>
              <a:t>beam pattern </a:t>
            </a:r>
            <a:r>
              <a:rPr lang="en-GB" sz="1800" dirty="0" smtClean="0"/>
              <a:t>not </a:t>
            </a:r>
            <a:r>
              <a:rPr lang="en-GB" sz="1800" dirty="0"/>
              <a:t>always </a:t>
            </a:r>
            <a:r>
              <a:rPr lang="en-GB" sz="1800" dirty="0" smtClean="0"/>
              <a:t>identical with </a:t>
            </a:r>
            <a:r>
              <a:rPr lang="en-GB" sz="1800" dirty="0"/>
              <a:t>the selected Rx beam </a:t>
            </a:r>
            <a:r>
              <a:rPr lang="en-GB" sz="1800" dirty="0" smtClean="0"/>
              <a:t>pattern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/>
              <a:t>A</a:t>
            </a:r>
            <a:r>
              <a:rPr lang="en-GB"/>
              <a:t>ntenna </a:t>
            </a:r>
            <a:r>
              <a:rPr lang="en-GB" smtClean="0"/>
              <a:t>impedance can be different for Tx and Rx</a:t>
            </a:r>
            <a:endParaRPr lang="en-GB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err="1"/>
              <a:t>Tx</a:t>
            </a:r>
            <a:r>
              <a:rPr lang="en-GB" dirty="0"/>
              <a:t> </a:t>
            </a:r>
            <a:r>
              <a:rPr lang="en-GB" dirty="0"/>
              <a:t>and Rx may use different physical phase shifter </a:t>
            </a:r>
            <a:r>
              <a:rPr lang="en-GB" dirty="0"/>
              <a:t>implementations, causing </a:t>
            </a:r>
            <a:r>
              <a:rPr lang="en-GB" dirty="0" err="1"/>
              <a:t>Tx</a:t>
            </a:r>
            <a:r>
              <a:rPr lang="en-GB" dirty="0"/>
              <a:t> and Rx </a:t>
            </a:r>
            <a:r>
              <a:rPr lang="en-GB"/>
              <a:t>beam </a:t>
            </a:r>
            <a:r>
              <a:rPr lang="en-GB" smtClean="0"/>
              <a:t>phase/pattern </a:t>
            </a:r>
            <a:r>
              <a:rPr lang="en-GB" dirty="0"/>
              <a:t>mismatch</a:t>
            </a:r>
            <a:endParaRPr lang="en-GB" strike="sngStrike" dirty="0" smtClean="0">
              <a:solidFill>
                <a:srgbClr val="FF0000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smtClean="0"/>
              <a:t>Perfect </a:t>
            </a:r>
            <a:r>
              <a:rPr lang="en-GB" sz="1800" dirty="0"/>
              <a:t>reciprocity between UL and DL </a:t>
            </a:r>
            <a:r>
              <a:rPr lang="en-GB" sz="1800" dirty="0" smtClean="0"/>
              <a:t>beam pairs cannot </a:t>
            </a:r>
            <a:r>
              <a:rPr lang="en-GB" sz="1800" dirty="0"/>
              <a:t>be taken for </a:t>
            </a:r>
            <a:r>
              <a:rPr lang="en-GB" sz="1800" dirty="0" smtClean="0"/>
              <a:t>granted</a:t>
            </a:r>
            <a:endParaRPr lang="en-US" sz="1800" b="1" dirty="0"/>
          </a:p>
          <a:p>
            <a:endParaRPr lang="en-US" sz="1500" b="1" dirty="0"/>
          </a:p>
          <a:p>
            <a:endParaRPr lang="en-US" sz="1500" b="1" dirty="0"/>
          </a:p>
          <a:p>
            <a:endParaRPr lang="en-US" sz="1500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57047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702" y="310130"/>
            <a:ext cx="8891081" cy="868680"/>
          </a:xfrm>
        </p:spPr>
        <p:txBody>
          <a:bodyPr/>
          <a:lstStyle/>
          <a:p>
            <a:r>
              <a:rPr lang="sv-SE" dirty="0"/>
              <a:t>Implementation Imperfection of Beam Correspondence </a:t>
            </a:r>
            <a:r>
              <a:rPr lang="sv-SE" dirty="0" smtClean="0"/>
              <a:t>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11554"/>
            <a:ext cx="7886700" cy="3774281"/>
          </a:xfrm>
        </p:spPr>
        <p:txBody>
          <a:bodyPr>
            <a:normAutofit/>
          </a:bodyPr>
          <a:lstStyle/>
          <a:p>
            <a:r>
              <a:rPr lang="en-US" u="sng" dirty="0"/>
              <a:t>Rx </a:t>
            </a:r>
            <a:r>
              <a:rPr lang="en-US" u="sng" dirty="0"/>
              <a:t>beam selection error</a:t>
            </a:r>
            <a:r>
              <a:rPr lang="en-US" dirty="0"/>
              <a:t>: </a:t>
            </a: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 smtClean="0"/>
              <a:t>Rx </a:t>
            </a:r>
            <a:r>
              <a:rPr lang="en-GB" sz="1800" dirty="0"/>
              <a:t>beam selection </a:t>
            </a:r>
            <a:r>
              <a:rPr lang="en-GB" sz="1800" dirty="0" smtClean="0"/>
              <a:t>- typically based </a:t>
            </a:r>
            <a:r>
              <a:rPr lang="en-GB" sz="1800" dirty="0"/>
              <a:t>on RSRP measurement of DL </a:t>
            </a:r>
            <a:r>
              <a:rPr lang="en-GB" sz="1800" dirty="0" smtClean="0"/>
              <a:t>signals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400" dirty="0" smtClean="0"/>
              <a:t> Relative </a:t>
            </a:r>
            <a:r>
              <a:rPr lang="en-GB" sz="1400" dirty="0"/>
              <a:t>SS-RSRP accuracy </a:t>
            </a:r>
            <a:r>
              <a:rPr lang="en-GB" sz="1400" dirty="0" smtClean="0"/>
              <a:t>requirements: </a:t>
            </a:r>
            <a:r>
              <a:rPr lang="en-GB" sz="1400" dirty="0"/>
              <a:t>-6dB for normal condition </a:t>
            </a:r>
            <a:r>
              <a:rPr lang="en-GB" sz="1400" dirty="0" smtClean="0"/>
              <a:t>/ </a:t>
            </a:r>
            <a:r>
              <a:rPr lang="en-GB" sz="1400" dirty="0"/>
              <a:t>-9dB for extreme </a:t>
            </a:r>
            <a:r>
              <a:rPr lang="en-GB" sz="1400" dirty="0" smtClean="0"/>
              <a:t>conditions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1400" dirty="0" smtClean="0"/>
              <a:t>Large estimation </a:t>
            </a:r>
            <a:r>
              <a:rPr lang="en-GB" sz="1400" smtClean="0"/>
              <a:t>error </a:t>
            </a:r>
            <a:r>
              <a:rPr lang="en-GB" sz="1400" smtClean="0"/>
              <a:t>makes it hard </a:t>
            </a:r>
            <a:r>
              <a:rPr lang="en-GB" sz="1400" dirty="0" smtClean="0"/>
              <a:t>to guarantee </a:t>
            </a:r>
            <a:r>
              <a:rPr lang="en-GB" sz="1400" dirty="0"/>
              <a:t>the best </a:t>
            </a:r>
            <a:r>
              <a:rPr lang="en-GB" sz="1400"/>
              <a:t>Rx </a:t>
            </a:r>
            <a:r>
              <a:rPr lang="en-GB" sz="1400" smtClean="0"/>
              <a:t>beam always be idenfied</a:t>
            </a:r>
            <a:endParaRPr lang="en-GB" sz="1400" dirty="0" smtClean="0"/>
          </a:p>
          <a:p>
            <a:pPr lvl="1"/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best Tx beam </a:t>
            </a:r>
            <a:r>
              <a:rPr lang="en-GB" sz="1800" dirty="0" smtClean="0"/>
              <a:t>- can not be </a:t>
            </a:r>
            <a:r>
              <a:rPr lang="en-GB" sz="1800" smtClean="0"/>
              <a:t>guaranteed accordingly if </a:t>
            </a:r>
            <a:r>
              <a:rPr lang="en-GB" sz="1800" dirty="0" smtClean="0"/>
              <a:t>no best Rx beam selected</a:t>
            </a:r>
          </a:p>
          <a:p>
            <a:pPr lvl="1"/>
            <a:r>
              <a:rPr lang="en-GB" sz="1800" dirty="0" smtClean="0"/>
              <a:t>No </a:t>
            </a:r>
            <a:r>
              <a:rPr lang="en-GB" sz="1800" dirty="0"/>
              <a:t>relative RSRP </a:t>
            </a:r>
            <a:r>
              <a:rPr lang="en-GB" sz="1800" dirty="0" smtClean="0"/>
              <a:t>accuracy specified </a:t>
            </a:r>
            <a:r>
              <a:rPr lang="en-GB" sz="1800" dirty="0"/>
              <a:t>based on </a:t>
            </a:r>
            <a:r>
              <a:rPr lang="en-GB" sz="1800" dirty="0" smtClean="0"/>
              <a:t>CSI-RS, the </a:t>
            </a:r>
            <a:r>
              <a:rPr lang="en-GB" sz="1800" dirty="0"/>
              <a:t>corresponding performance is </a:t>
            </a:r>
            <a:r>
              <a:rPr lang="en-GB" sz="1800" dirty="0" smtClean="0"/>
              <a:t>unclear</a:t>
            </a:r>
            <a:endParaRPr lang="en-US" sz="1800" dirty="0"/>
          </a:p>
          <a:p>
            <a:endParaRPr lang="en-US" sz="15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5615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61" y="212854"/>
            <a:ext cx="8936477" cy="868680"/>
          </a:xfrm>
        </p:spPr>
        <p:txBody>
          <a:bodyPr/>
          <a:lstStyle/>
          <a:p>
            <a:r>
              <a:rPr lang="sv-SE" dirty="0" smtClean="0"/>
              <a:t>Implementation Imperfection of Beam </a:t>
            </a:r>
            <a:r>
              <a:rPr lang="sv-SE" smtClean="0"/>
              <a:t>Correspondence </a:t>
            </a:r>
            <a:r>
              <a:rPr lang="sv-SE" smtClean="0"/>
              <a:t>(3)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1534"/>
            <a:ext cx="8210551" cy="3774281"/>
          </a:xfrm>
        </p:spPr>
        <p:txBody>
          <a:bodyPr>
            <a:normAutofit fontScale="92500" lnSpcReduction="10000"/>
          </a:bodyPr>
          <a:lstStyle/>
          <a:p>
            <a:r>
              <a:rPr lang="en-US" u="sng" dirty="0"/>
              <a:t>Codebook </a:t>
            </a:r>
            <a:r>
              <a:rPr lang="en-US" u="sng" dirty="0"/>
              <a:t>mismatch between DL measurement and Tx transmission</a:t>
            </a:r>
            <a:r>
              <a:rPr lang="en-US" dirty="0"/>
              <a:t>: </a:t>
            </a:r>
            <a:endParaRPr lang="en-US" dirty="0"/>
          </a:p>
          <a:p>
            <a:pPr lvl="1"/>
            <a:r>
              <a:rPr lang="en-US" sz="1900" dirty="0" smtClean="0"/>
              <a:t>SSB – can simultaneously serve at least two purposes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 smtClean="0"/>
              <a:t> beam </a:t>
            </a:r>
            <a:r>
              <a:rPr lang="en-US" dirty="0"/>
              <a:t>refinement for beam correspondence </a:t>
            </a:r>
            <a:r>
              <a:rPr lang="en-US" dirty="0" smtClean="0"/>
              <a:t>purpose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RSRP/RSRQ/SINR </a:t>
            </a:r>
            <a:r>
              <a:rPr lang="en-US" dirty="0" smtClean="0"/>
              <a:t>measurements for mobility purpose</a:t>
            </a:r>
          </a:p>
          <a:p>
            <a:pPr lvl="1"/>
            <a:r>
              <a:rPr lang="en-US" sz="1900" dirty="0" smtClean="0"/>
              <a:t>To fulfill existing RRM requirements, SSB based Rx sweeping is expected to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/>
              <a:t>c</a:t>
            </a:r>
            <a:r>
              <a:rPr lang="en-US" sz="1800" dirty="0"/>
              <a:t>overs </a:t>
            </a:r>
            <a:r>
              <a:rPr lang="en-US" sz="1800" dirty="0"/>
              <a:t>the full sphere for </a:t>
            </a:r>
            <a:r>
              <a:rPr lang="en-US" sz="1800" dirty="0"/>
              <a:t>both serving and neighboring </a:t>
            </a:r>
            <a:r>
              <a:rPr lang="en-US" sz="1800" dirty="0"/>
              <a:t>cell measurement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1800" dirty="0"/>
              <a:t> have limited RX </a:t>
            </a:r>
            <a:r>
              <a:rPr lang="en-US" sz="1800" dirty="0"/>
              <a:t>codebook </a:t>
            </a:r>
            <a:r>
              <a:rPr lang="en-US" sz="1800" dirty="0"/>
              <a:t>size to satisfy measurement delay constraints 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 smtClean="0"/>
              <a:t>For example, it is defined that up to 24 SMTC occasions are allowed for cell measurement. Simulations suggest ~5 </a:t>
            </a:r>
            <a:r>
              <a:rPr lang="en-US" dirty="0"/>
              <a:t>SMTC occasions are needed per Rx </a:t>
            </a:r>
            <a:r>
              <a:rPr lang="en-US" dirty="0" smtClean="0"/>
              <a:t>beam. 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dirty="0" smtClean="0"/>
              <a:t>This implies up to 5 Rx beams can be chosen for Rx beam </a:t>
            </a:r>
            <a:r>
              <a:rPr lang="en-US" smtClean="0"/>
              <a:t>sweeping</a:t>
            </a:r>
            <a:r>
              <a:rPr lang="en-US" smtClean="0"/>
              <a:t>.</a:t>
            </a:r>
          </a:p>
          <a:p>
            <a:pPr lvl="1"/>
            <a:r>
              <a:rPr lang="en-US" sz="1900" smtClean="0"/>
              <a:t>It </a:t>
            </a:r>
            <a:r>
              <a:rPr lang="en-US" sz="1900"/>
              <a:t>is </a:t>
            </a:r>
            <a:r>
              <a:rPr lang="en-US" sz="1900" smtClean="0"/>
              <a:t>not straigthfoward to ensure the same codebook </a:t>
            </a:r>
            <a:r>
              <a:rPr lang="en-US" sz="1900" dirty="0"/>
              <a:t>used for Tx beam refinement and SSB-based DL </a:t>
            </a:r>
            <a:r>
              <a:rPr lang="en-US" sz="1900"/>
              <a:t>measurement </a:t>
            </a:r>
            <a:r>
              <a:rPr lang="en-US" sz="1900" smtClean="0"/>
              <a:t>all the time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2748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Proposals for Beam correspondence requirements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017"/>
            <a:ext cx="7886700" cy="3774281"/>
          </a:xfrm>
        </p:spPr>
        <p:txBody>
          <a:bodyPr>
            <a:normAutofit/>
          </a:bodyPr>
          <a:lstStyle/>
          <a:p>
            <a:r>
              <a:rPr lang="en-US" b="1" smtClean="0"/>
              <a:t>Proposal</a:t>
            </a:r>
            <a:r>
              <a:rPr lang="en-US" smtClean="0"/>
              <a:t>: </a:t>
            </a:r>
            <a:r>
              <a:rPr lang="en-US" dirty="0"/>
              <a:t>One of two following options should be selected for beam correspondence </a:t>
            </a:r>
            <a:r>
              <a:rPr lang="en-US" dirty="0"/>
              <a:t>requirements.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u="sng" dirty="0"/>
              <a:t>Option 1</a:t>
            </a:r>
            <a:r>
              <a:rPr lang="en-US" dirty="0"/>
              <a:t>: Beam correspondence shall be an optional feature if there is no margin in </a:t>
            </a:r>
            <a:r>
              <a:rPr lang="en-US" dirty="0"/>
              <a:t>spherical </a:t>
            </a:r>
            <a:r>
              <a:rPr lang="en-US" dirty="0"/>
              <a:t>coverage and minimum peak EIRP requirements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u="sng" dirty="0"/>
              <a:t>Option 2</a:t>
            </a:r>
            <a:r>
              <a:rPr lang="en-US" dirty="0"/>
              <a:t>: If beam correspondence feature is mandated, UE capability signaling should be introduced to allow EIRP tolerance if needed. It is FFS on the exact signaling definition</a:t>
            </a:r>
            <a:r>
              <a:rPr lang="en-US"/>
              <a:t>. </a:t>
            </a:r>
            <a:endParaRPr lang="en-US"/>
          </a:p>
          <a:p>
            <a:pPr marL="511175" lvl="1" indent="-285750">
              <a:buFont typeface="Wingdings" panose="05000000000000000000" pitchFamily="2" charset="2"/>
              <a:buChar char="Ø"/>
            </a:pPr>
            <a:r>
              <a:rPr lang="en-US" smtClean="0"/>
              <a:t>Depending on UE capability, a margin should be specified to </a:t>
            </a:r>
            <a:r>
              <a:rPr lang="en-US"/>
              <a:t>accommodate EIRP tolerance (e.g. within [2] dB tolerance) in spherical coverage and minimum peak EIRP requirements</a:t>
            </a:r>
          </a:p>
          <a:p>
            <a:endParaRPr lang="en-US" sz="1500" dirty="0"/>
          </a:p>
          <a:p>
            <a:endParaRPr lang="en-US" dirty="0"/>
          </a:p>
          <a:p>
            <a:endParaRPr lang="en-US" dirty="0"/>
          </a:p>
          <a:p>
            <a:pPr marL="342900" indent="-342900">
              <a:buAutoNum type="arabicParenR"/>
            </a:pPr>
            <a:endParaRPr lang="en-US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95051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Reference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774281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R1-1814275, </a:t>
            </a:r>
            <a:r>
              <a:rPr lang="en-US" dirty="0"/>
              <a:t>LS on beam correspondence related </a:t>
            </a:r>
            <a:r>
              <a:rPr lang="en-US" dirty="0"/>
              <a:t>features, AT&amp;T. RAN1#85, Spokane, US. Nov. 2018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R4-1812197</a:t>
            </a:r>
            <a:r>
              <a:rPr lang="en-US" dirty="0"/>
              <a:t>, “On Beam Correspondence requirements”, Intel. RAN4#88bis, Chengdu, China. October, 2018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4398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91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Custom 1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FFFFF"/>
      </a:hlink>
      <a:folHlink>
        <a:srgbClr val="FFFFFF"/>
      </a:folHlink>
    </a:clrScheme>
    <a:fontScheme name="INtel">
      <a:majorFont>
        <a:latin typeface="Intel Clear Pro"/>
        <a:ea typeface=""/>
        <a:cs typeface="Arial"/>
      </a:majorFont>
      <a:minorFont>
        <a:latin typeface="Intel Clear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tx2"/>
            </a:gs>
            <a:gs pos="100000">
              <a:srgbClr val="118DD3">
                <a:alpha val="0"/>
              </a:srgbClr>
            </a:gs>
          </a:gsLst>
          <a:lin ang="0" scaled="1"/>
          <a:tileRect/>
        </a:gradFill>
      </a:spPr>
      <a:bodyPr wrap="square" rtlCol="0" anchor="ctr">
        <a:noAutofit/>
      </a:bodyPr>
      <a:lstStyle>
        <a:defPPr algn="ctr">
          <a:spcBef>
            <a:spcPts val="800"/>
          </a:spcBef>
          <a:buClr>
            <a:schemeClr val="bg1"/>
          </a:buClr>
          <a:tabLst>
            <a:tab pos="173038" algn="l"/>
          </a:tabLst>
          <a:defRPr sz="1000" dirty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vert="horz" wrap="none" lIns="91440" tIns="0" rIns="91440" bIns="91440" rtlCol="0">
        <a:spAutoFit/>
      </a:bodyPr>
      <a:lstStyle>
        <a:defPPr algn="ctr">
          <a:defRPr sz="3200" dirty="0" smtClean="0">
            <a:solidFill>
              <a:schemeClr val="bg1"/>
            </a:solidFill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8B924065CB4148B3ADE467DC6A7CD1" ma:contentTypeVersion="1" ma:contentTypeDescription="Create a new document." ma:contentTypeScope="" ma:versionID="48c54009bd8fe1455b0a24ae0a2ff25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70202F7-EDF7-43A3-A6E1-47217345C6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F48067F-EAD5-4BF6-92F1-2410805370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AD2252-52DB-4D41-92C2-E2672F8B0CB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70601</TotalTime>
  <Words>691</Words>
  <Application>Microsoft Office PowerPoint</Application>
  <PresentationFormat>On-screen Show (16:9)</PresentationFormat>
  <Paragraphs>160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Neo Sans Intel</vt:lpstr>
      <vt:lpstr>SimSun</vt:lpstr>
      <vt:lpstr>Arial</vt:lpstr>
      <vt:lpstr>Calibri</vt:lpstr>
      <vt:lpstr>Courier New</vt:lpstr>
      <vt:lpstr>Intel Clear</vt:lpstr>
      <vt:lpstr>Intel Clear Light</vt:lpstr>
      <vt:lpstr>Intel Clear Pro</vt:lpstr>
      <vt:lpstr>Times New Roman</vt:lpstr>
      <vt:lpstr>Wingdings</vt:lpstr>
      <vt:lpstr>Int_PPT Template_ClearPro_16x9</vt:lpstr>
      <vt:lpstr>On Beam Correspondence Optionality</vt:lpstr>
      <vt:lpstr>Observations </vt:lpstr>
      <vt:lpstr>Observations </vt:lpstr>
      <vt:lpstr>Implementation Imperfection of Beam Correspondence (1)</vt:lpstr>
      <vt:lpstr>Implementation Imperfection of Beam Correspondence (2)</vt:lpstr>
      <vt:lpstr>Implementation Imperfection of Beam Correspondence (3)</vt:lpstr>
      <vt:lpstr>Proposals for Beam correspondence requirements </vt:lpstr>
      <vt:lpstr>Reference 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 Presentation Template Overview</dc:title>
  <dc:creator>Jeff</dc:creator>
  <cp:keywords>CTPClassification=CTP_NT</cp:keywords>
  <cp:lastModifiedBy>RAN4#89</cp:lastModifiedBy>
  <cp:revision>885</cp:revision>
  <cp:lastPrinted>2018-02-26T18:58:16Z</cp:lastPrinted>
  <dcterms:created xsi:type="dcterms:W3CDTF">2015-03-23T21:00:27Z</dcterms:created>
  <dcterms:modified xsi:type="dcterms:W3CDTF">2018-12-03T20:53:11Z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0x010100718B924065CB4148B3ADE467DC6A7CD1</vt:lpwstr>
  </property>
  <property fmtid="{D5CDD505-2E9C-101B-9397-08002B2CF9AE}" pid="3" name="TitusGUID">
    <vt:lpwstr>e6f69fd9-7e31-4063-a011-749257d633c1</vt:lpwstr>
  </property>
  <property fmtid="{D5CDD505-2E9C-101B-9397-08002B2CF9AE}" pid="4" name="CTP_TimeStamp">
    <vt:lpwstr>2018-12-03 20:53:11Z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