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6327" r:id="rId1"/>
  </p:sldMasterIdLst>
  <p:notesMasterIdLst>
    <p:notesMasterId r:id="rId10"/>
  </p:notesMasterIdLst>
  <p:sldIdLst>
    <p:sldId id="482" r:id="rId2"/>
    <p:sldId id="483" r:id="rId3"/>
    <p:sldId id="488" r:id="rId4"/>
    <p:sldId id="489" r:id="rId5"/>
    <p:sldId id="490" r:id="rId6"/>
    <p:sldId id="491" r:id="rId7"/>
    <p:sldId id="492" r:id="rId8"/>
    <p:sldId id="487" r:id="rId9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34"/>
    <a:srgbClr val="680020"/>
    <a:srgbClr val="A5FB34"/>
    <a:srgbClr val="FBFBFB"/>
    <a:srgbClr val="E61B45"/>
    <a:srgbClr val="DA0039"/>
    <a:srgbClr val="6B6B6B"/>
    <a:srgbClr val="E2E2E2"/>
    <a:srgbClr val="FFD5D5"/>
    <a:srgbClr val="D5A0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8" autoAdjust="0"/>
    <p:restoredTop sz="95986" autoAdjust="0"/>
  </p:normalViewPr>
  <p:slideViewPr>
    <p:cSldViewPr>
      <p:cViewPr varScale="1">
        <p:scale>
          <a:sx n="111" d="100"/>
          <a:sy n="111" d="100"/>
        </p:scale>
        <p:origin x="1782" y="114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31" d="100"/>
          <a:sy n="131" d="100"/>
        </p:scale>
        <p:origin x="8406" y="150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404664"/>
            <a:ext cx="8568952" cy="5832648"/>
          </a:xfrm>
          <a:prstGeom prst="rect">
            <a:avLst/>
          </a:prstGeom>
        </p:spPr>
      </p:pic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24608" y="2852936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2" name="직사각형 1"/>
          <p:cNvSpPr/>
          <p:nvPr userDrawn="1"/>
        </p:nvSpPr>
        <p:spPr>
          <a:xfrm>
            <a:off x="7302926" y="260648"/>
            <a:ext cx="23987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b="0" i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RP-182489, TSG</a:t>
            </a:r>
            <a:r>
              <a:rPr lang="en-US" altLang="ko-KR" sz="1600" b="0" i="0" baseline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 RAN#82</a:t>
            </a:r>
            <a:endParaRPr lang="en-US" altLang="ko-KR" sz="1600" b="0" i="0" dirty="0" smtClean="0">
              <a:solidFill>
                <a:schemeClr val="bg1"/>
              </a:solidFill>
              <a:latin typeface="LG스마트체2.0 Bold" panose="020B0600000101010101" pitchFamily="50" charset="-127"/>
              <a:ea typeface="LG스마트체2.0 Bold" panose="020B0600000101010101" pitchFamily="50" charset="-127"/>
            </a:endParaRPr>
          </a:p>
          <a:p>
            <a:pPr algn="r"/>
            <a:r>
              <a:rPr lang="en-US" altLang="ko-KR" sz="1200" b="0" i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Sorrento, Italy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, Dec. 10 – Dec. 13, 2018</a:t>
            </a:r>
          </a:p>
          <a:p>
            <a:pPr algn="r"/>
            <a:r>
              <a:rPr lang="en-US" altLang="ko-KR" sz="1200" b="0" i="0" baseline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Agenda Item 9.3.10 [FS_NR_IAB]</a:t>
            </a:r>
            <a:endParaRPr lang="en-US" altLang="ko-KR" sz="1200" b="0" i="0" dirty="0" smtClean="0">
              <a:solidFill>
                <a:schemeClr val="bg1"/>
              </a:solidFill>
              <a:latin typeface="LG스마트체2.0 Bold" panose="020B0600000101010101" pitchFamily="50" charset="-127"/>
              <a:ea typeface="LG스마트체2.0 Bold" panose="020B0600000101010101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28" y="237681"/>
            <a:ext cx="8424936" cy="6287663"/>
          </a:xfrm>
          <a:prstGeom prst="rect">
            <a:avLst/>
          </a:prstGeom>
        </p:spPr>
      </p:pic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16496" y="1196752"/>
            <a:ext cx="9073008" cy="5040560"/>
          </a:xfrm>
          <a:prstGeom prst="rect">
            <a:avLst/>
          </a:prstGeom>
          <a:noFill/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Clr>
                <a:srgbClr val="A50034"/>
              </a:buClr>
              <a:buFont typeface="Wingdings" pitchFamily="2" charset="2"/>
              <a:buChar char=""/>
              <a:defRPr sz="2800" b="1" u="none" baseline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Clr>
                <a:srgbClr val="A50034"/>
              </a:buClr>
              <a:buFont typeface="Wingdings" panose="05000000000000000000" pitchFamily="2" charset="2"/>
              <a:buChar char="§"/>
              <a:defRPr kumimoji="1" lang="ko-KR" altLang="en-US" sz="2200" b="0" baseline="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Clr>
                <a:srgbClr val="A50034"/>
              </a:buClr>
              <a:buFont typeface="Calibri" panose="020F0502020204030204" pitchFamily="34" charset="0"/>
              <a:buChar char="‐"/>
              <a:defRPr kumimoji="1" lang="ko-KR" altLang="en-US" sz="1800" baseline="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074561" y="6589512"/>
            <a:ext cx="1765227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1" kern="120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t>LG Electronics </a:t>
            </a:r>
            <a:r>
              <a:rPr kumimoji="1" lang="en-US" altLang="ko-KR" sz="1000" b="0" kern="120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LG스마트체2.0 SemiBold" panose="020B0600000101010101" pitchFamily="50" charset="-127"/>
              <a:ea typeface="LG스마트체2.0 SemiBold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LG스마트체2.0 SemiBold" panose="020B0600000101010101" pitchFamily="50" charset="-127"/>
              <a:ea typeface="LG스마트체2.0 SemiBold" panose="020B0600000101010101" pitchFamily="50" charset="-127"/>
            </a:endParaRPr>
          </a:p>
        </p:txBody>
      </p:sp>
      <p:sp>
        <p:nvSpPr>
          <p:cNvPr id="2" name="직사각형 1"/>
          <p:cNvSpPr/>
          <p:nvPr userDrawn="1"/>
        </p:nvSpPr>
        <p:spPr>
          <a:xfrm>
            <a:off x="132476" y="6590192"/>
            <a:ext cx="71205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0" i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RP-182489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13" name="제목 7"/>
          <p:cNvSpPr>
            <a:spLocks noGrp="1"/>
          </p:cNvSpPr>
          <p:nvPr>
            <p:ph type="title" hasCustomPrompt="1"/>
          </p:nvPr>
        </p:nvSpPr>
        <p:spPr>
          <a:xfrm>
            <a:off x="1" y="445304"/>
            <a:ext cx="9905998" cy="463416"/>
          </a:xfrm>
          <a:prstGeom prst="rect">
            <a:avLst/>
          </a:prstGeom>
          <a:noFill/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3200" b="1" baseline="0" dirty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48544" y="2780928"/>
            <a:ext cx="8208912" cy="1584176"/>
          </a:xfrm>
        </p:spPr>
        <p:txBody>
          <a:bodyPr/>
          <a:lstStyle/>
          <a:p>
            <a:r>
              <a:rPr lang="en-US" altLang="ko-K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Consideration on IAB WI scope</a:t>
            </a:r>
            <a:endParaRPr lang="ko-KR" altLang="en-US" sz="40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9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uplink, there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was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clear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need for flow control because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 IAB node can control all uplink resource. </a:t>
            </a:r>
          </a:p>
          <a:p>
            <a:pPr lvl="0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However, on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downlink,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was identified that an IAB node can be congested, which may lead to packet discard. </a:t>
            </a:r>
          </a:p>
          <a:p>
            <a:pPr lvl="1"/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nnecessary packet discard should be avoided to provide stable service to upper layer.</a:t>
            </a:r>
          </a:p>
          <a:p>
            <a:pPr lvl="0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UE-bearer granularity should be considered to support 1:1 bearer mapping in unified design.</a:t>
            </a:r>
          </a:p>
          <a:p>
            <a:pPr lvl="0"/>
            <a:endParaRPr lang="en-US" altLang="ko-KR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>
              <a:buFont typeface="Wingdings" panose="05000000000000000000" pitchFamily="2" charset="2"/>
              <a:buChar char=""/>
            </a:pP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IAB WI should focus on DL </a:t>
            </a:r>
            <a:r>
              <a:rPr lang="en-US" altLang="ko-KR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Flow control with UE-bearer </a:t>
            </a: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granularity.</a:t>
            </a:r>
            <a:endParaRPr lang="ko-KR" altLang="ko-KR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endParaRPr lang="en-US" altLang="ko-KR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IAB WI focus: DL flow control</a:t>
            </a:r>
            <a:endParaRPr lang="ko-KR" altLang="en-US" dirty="0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39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Hop-by-hop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ARQ is selected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IAB SI.</a:t>
            </a:r>
          </a:p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However, as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identified in SI phase, hop-by-hop ARQ cannot support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lossless delivery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without a new mechanism. </a:t>
            </a:r>
            <a:endParaRPr lang="en-US" altLang="ko-KR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new mechanism should be studied to support lossless delivery using hop-by-hop ARQ.</a:t>
            </a:r>
          </a:p>
          <a:p>
            <a:pPr lvl="0"/>
            <a:endParaRPr lang="en-US" altLang="ko-K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>
              <a:buFont typeface="Wingdings" panose="05000000000000000000" pitchFamily="2" charset="2"/>
              <a:buChar char=""/>
            </a:pP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IAB WI should focus on hop-by-hop </a:t>
            </a:r>
            <a:r>
              <a:rPr lang="en-US" altLang="ko-KR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ARQ with lossless delivery </a:t>
            </a: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support.</a:t>
            </a:r>
            <a:endParaRPr lang="ko-KR" altLang="ko-KR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IAB </a:t>
            </a:r>
            <a:r>
              <a:rPr lang="en-US" altLang="ko-KR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 </a:t>
            </a:r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focus: Hop-by-hop ARQ</a:t>
            </a:r>
            <a:endParaRPr lang="ko-KR" altLang="en-US" dirty="0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24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backhaul RLF occurs in the middle of the path from IAB donor to UE and this RLF cannot be recovered shortly, descendant IAB nodes and UEs cannot support </a:t>
            </a:r>
            <a:r>
              <a:rPr lang="en-US" altLang="ko-KR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QoS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properly. </a:t>
            </a:r>
          </a:p>
          <a:p>
            <a:pPr lvl="0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IAB nodes and UEs should recognize this RLF problem and have a chance to move to other IAB node to provide </a:t>
            </a:r>
            <a:r>
              <a:rPr lang="en-US" altLang="ko-KR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QoS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appropriately.</a:t>
            </a:r>
            <a:endParaRPr lang="en-US" altLang="ko-KR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endParaRPr lang="en-US" altLang="ko-KR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>
              <a:buFont typeface="Wingdings" panose="05000000000000000000" pitchFamily="2" charset="2"/>
              <a:buChar char=""/>
            </a:pPr>
            <a:r>
              <a:rPr lang="en-US" altLang="ko-KR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IAB WI should focus </a:t>
            </a: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 backhaul RLF handling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ko-KR" altLang="ko-KR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endParaRPr lang="en-US" altLang="ko-KR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IAB WI focus</a:t>
            </a:r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Backhaul RLF handling</a:t>
            </a:r>
            <a:endParaRPr lang="ko-KR" altLang="en-US" dirty="0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69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Bearer mapping at every hop is a basic function to support UE bearers in multi-hop IAB network. </a:t>
            </a:r>
          </a:p>
          <a:p>
            <a:pPr lvl="0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N:1 bearer mapping allows an IAB node maintain a reasonable number of BH RLC channel.  </a:t>
            </a:r>
          </a:p>
          <a:p>
            <a:pPr lvl="0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Proper </a:t>
            </a:r>
            <a:r>
              <a:rPr lang="en-US" altLang="ko-KR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QoS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handling at each hop is one of most important factors in an IAB WI. </a:t>
            </a:r>
          </a:p>
          <a:p>
            <a:pPr lvl="0"/>
            <a:r>
              <a:rPr lang="en-US" altLang="ko-KR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QoS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based bearer mapping should be considered to support proper </a:t>
            </a:r>
            <a:r>
              <a:rPr lang="en-US" altLang="ko-KR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QoS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handling at every hop. </a:t>
            </a:r>
          </a:p>
          <a:p>
            <a:pPr lvl="0"/>
            <a:endParaRPr lang="en-US" altLang="ko-KR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>
              <a:buFont typeface="Wingdings" panose="05000000000000000000" pitchFamily="2" charset="2"/>
              <a:buChar char=""/>
            </a:pPr>
            <a:r>
              <a:rPr lang="en-US" altLang="ko-KR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IAB WI should focus </a:t>
            </a: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 </a:t>
            </a:r>
            <a:r>
              <a:rPr lang="en-US" altLang="ko-KR" dirty="0" err="1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QoS</a:t>
            </a: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based N:1 bearer mapping in IAB node.</a:t>
            </a:r>
            <a:endParaRPr lang="en-US" altLang="ko-KR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IAB WI focus</a:t>
            </a:r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Bearer mapping</a:t>
            </a:r>
            <a:endParaRPr lang="ko-KR" altLang="en-US" dirty="0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current LCID and LCG space is not enough to support 1:1 bearer mapping with finer granular </a:t>
            </a:r>
            <a:r>
              <a:rPr lang="en-US" altLang="ko-KR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QoS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Especially, an IAB node which is close to the IAB donor should maintain lots of logical channels to support 1:1 mapping to all descendent UE bearers. </a:t>
            </a:r>
          </a:p>
          <a:p>
            <a:pPr lvl="0"/>
            <a:endParaRPr lang="en-US" altLang="ko-KR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"/>
            </a:pPr>
            <a:r>
              <a:rPr lang="en-US" altLang="ko-KR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IAB WI should focus </a:t>
            </a: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 LCID </a:t>
            </a:r>
            <a:r>
              <a:rPr lang="en-US" altLang="ko-KR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LCG </a:t>
            </a: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extension in IAB node. </a:t>
            </a:r>
            <a:endParaRPr lang="en-US" altLang="ko-KR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IAB WI focus</a:t>
            </a:r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LCID and LCG extension</a:t>
            </a:r>
            <a:endParaRPr lang="ko-KR" altLang="en-US" dirty="0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43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Increased latency due to multiple hops in an IAB network can adversely impact the performance of both control plane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user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plane data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transmission. </a:t>
            </a:r>
          </a:p>
          <a:p>
            <a:pPr lvl="0"/>
            <a:r>
              <a:rPr lang="en-GB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Current UL data scheduling is designed to support </a:t>
            </a:r>
            <a:r>
              <a:rPr lang="en-GB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one-hop </a:t>
            </a:r>
            <a:r>
              <a:rPr lang="en-GB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networks. It is not sufficient to satisfy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end-to-end delay and provide </a:t>
            </a:r>
            <a:r>
              <a:rPr lang="en-US" altLang="ko-KR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QoS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an multi-hop IAB network. </a:t>
            </a:r>
          </a:p>
          <a:p>
            <a:pPr lvl="0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Considering that the data received from the descendant node is relayed to the parent node, an efficient mechanism to support fast UL scheduling in IAB node is required.</a:t>
            </a:r>
          </a:p>
          <a:p>
            <a:pPr lvl="0"/>
            <a:endParaRPr lang="en-US" altLang="ko-KR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"/>
            </a:pPr>
            <a:r>
              <a:rPr lang="en-US" altLang="ko-KR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IAB WI should focus </a:t>
            </a: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 UL </a:t>
            </a:r>
            <a:r>
              <a:rPr lang="en-US" altLang="ko-KR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scheduling enhancement </a:t>
            </a: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</a:t>
            </a:r>
            <a:r>
              <a:rPr lang="en-US" altLang="ko-KR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IAB </a:t>
            </a:r>
            <a:r>
              <a:rPr lang="en-US" altLang="ko-KR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node.</a:t>
            </a:r>
            <a:endParaRPr lang="en-US" altLang="ko-KR" b="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IAB WI focus</a:t>
            </a:r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IAB UL scheduling</a:t>
            </a:r>
            <a:endParaRPr lang="ko-KR" altLang="en-US" dirty="0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52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Following objectives </a:t>
            </a:r>
            <a:r>
              <a:rPr lang="en-US" altLang="ko-KR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should </a:t>
            </a:r>
            <a:r>
              <a:rPr lang="en-US" altLang="ko-KR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 </a:t>
            </a:r>
            <a:r>
              <a:rPr lang="en-US" altLang="ko-KR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included </a:t>
            </a:r>
            <a:r>
              <a:rPr lang="en-US" altLang="ko-KR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RAN2 </a:t>
            </a:r>
            <a:r>
              <a:rPr lang="en-US" altLang="ko-KR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 scope</a:t>
            </a:r>
            <a:endParaRPr lang="en-US" altLang="ko-KR" sz="2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DL Flow control with UE-bearer granularity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Hop-by-hop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ARQ with lossless delivery support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Backhaul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RLF handling </a:t>
            </a:r>
          </a:p>
          <a:p>
            <a:pPr lvl="1"/>
            <a:r>
              <a:rPr lang="en-US" altLang="ko-K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QoS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based N:1 Bearer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mapping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LCID and LCG extension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UL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scheduling enhancement for IAB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node</a:t>
            </a:r>
            <a:endParaRPr lang="en-US" altLang="ko-KR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Proposals for IAB WI </a:t>
            </a:r>
            <a:r>
              <a:rPr lang="en-US" altLang="ko-KR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scope </a:t>
            </a:r>
            <a:r>
              <a:rPr lang="en-US" altLang="ko-KR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RAN2</a:t>
            </a:r>
            <a:endParaRPr lang="ko-KR" altLang="en-US" dirty="0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05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23278</TotalTime>
  <Words>531</Words>
  <Application>Microsoft Office PowerPoint</Application>
  <PresentationFormat>A4 용지(210x297mm)</PresentationFormat>
  <Paragraphs>45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8" baseType="lpstr">
      <vt:lpstr>LG스마트체2.0 Bold</vt:lpstr>
      <vt:lpstr>LG스마트체2.0 SemiBold</vt:lpstr>
      <vt:lpstr>굴림</vt:lpstr>
      <vt:lpstr>돋움</vt:lpstr>
      <vt:lpstr>맑은 고딕</vt:lpstr>
      <vt:lpstr>Arial</vt:lpstr>
      <vt:lpstr>Calibri</vt:lpstr>
      <vt:lpstr>Tahoma</vt:lpstr>
      <vt:lpstr>Wingdings</vt:lpstr>
      <vt:lpstr>2014_WTS_PPT양식_Beta_r1</vt:lpstr>
      <vt:lpstr>Consideration on IAB WI scope</vt:lpstr>
      <vt:lpstr>IAB WI focus: DL flow control</vt:lpstr>
      <vt:lpstr>IAB WI focus: Hop-by-hop ARQ</vt:lpstr>
      <vt:lpstr>IAB WI focus: Backhaul RLF handling</vt:lpstr>
      <vt:lpstr>IAB WI focus: Bearer mapping</vt:lpstr>
      <vt:lpstr>IAB WI focus: LCID and LCG extension</vt:lpstr>
      <vt:lpstr>IAB WI focus: IAB UL scheduling</vt:lpstr>
      <vt:lpstr>Proposals for IAB WI scope in RAN2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RP-180829</dc:title>
  <dc:creator>user</dc:creator>
  <cp:lastModifiedBy>LG</cp:lastModifiedBy>
  <cp:revision>492</cp:revision>
  <dcterms:created xsi:type="dcterms:W3CDTF">2014-06-23T02:51:18Z</dcterms:created>
  <dcterms:modified xsi:type="dcterms:W3CDTF">2018-12-04T06:49:50Z</dcterms:modified>
</cp:coreProperties>
</file>