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C0EAFD-F1B5-49FA-B50F-D36D196DCBE3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2A404-67B4-4156-80FD-80090D043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42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2A404-67B4-4156-80FD-80090D043B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159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2A404-67B4-4156-80FD-80090D043B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581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2D451-158B-442D-A409-6FB7357320A7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B6B8-50CB-497B-97B6-E30DAFB09C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129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2D451-158B-442D-A409-6FB7357320A7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B6B8-50CB-497B-97B6-E30DAFB09C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595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2D451-158B-442D-A409-6FB7357320A7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B6B8-50CB-497B-97B6-E30DAFB09C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736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2D451-158B-442D-A409-6FB7357320A7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B6B8-50CB-497B-97B6-E30DAFB09C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570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2D451-158B-442D-A409-6FB7357320A7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B6B8-50CB-497B-97B6-E30DAFB09C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55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2D451-158B-442D-A409-6FB7357320A7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B6B8-50CB-497B-97B6-E30DAFB09C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465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2D451-158B-442D-A409-6FB7357320A7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B6B8-50CB-497B-97B6-E30DAFB09C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348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2D451-158B-442D-A409-6FB7357320A7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B6B8-50CB-497B-97B6-E30DAFB09C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7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2D451-158B-442D-A409-6FB7357320A7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B6B8-50CB-497B-97B6-E30DAFB09C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293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2D451-158B-442D-A409-6FB7357320A7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B6B8-50CB-497B-97B6-E30DAFB09C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53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2D451-158B-442D-A409-6FB7357320A7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4B6B8-50CB-497B-97B6-E30DAFB09C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115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2D451-158B-442D-A409-6FB7357320A7}" type="datetimeFigureOut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4B6B8-50CB-497B-97B6-E30DAFB09C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714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2291553" y="2840160"/>
            <a:ext cx="7385114" cy="147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600" dirty="0" smtClean="0"/>
              <a:t>Motivation for WID proposal </a:t>
            </a:r>
            <a:r>
              <a:rPr lang="en-US" altLang="zh-CN" sz="3600" smtClean="0"/>
              <a:t>on </a:t>
            </a:r>
          </a:p>
          <a:p>
            <a:pPr>
              <a:lnSpc>
                <a:spcPct val="120000"/>
              </a:lnSpc>
            </a:pPr>
            <a:r>
              <a:rPr lang="en-US" altLang="zh-CN" sz="3600" smtClean="0"/>
              <a:t>SRVCC </a:t>
            </a:r>
            <a:r>
              <a:rPr lang="en-US" altLang="zh-CN" sz="3600" dirty="0" smtClean="0"/>
              <a:t>from 5G to 3G</a:t>
            </a:r>
            <a:endParaRPr lang="en-US" altLang="en-US" sz="3200" b="1" dirty="0">
              <a:solidFill>
                <a:srgbClr val="262673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1833785" y="5149669"/>
            <a:ext cx="84756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2800" b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  <a:lvl2pPr marL="914400" indent="-285750">
              <a:lnSpc>
                <a:spcPct val="110000"/>
              </a:lnSpc>
              <a:spcBef>
                <a:spcPct val="20000"/>
              </a:spcBef>
              <a:buClr>
                <a:srgbClr val="000066"/>
              </a:buClr>
              <a:buSzPct val="110000"/>
              <a:buFont typeface="Wingdings" panose="05000000000000000000" pitchFamily="2" charset="2"/>
              <a:buChar char="w"/>
              <a:defRPr sz="2400" b="1">
                <a:solidFill>
                  <a:srgbClr val="002060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defRPr>
            </a:lvl2pPr>
            <a:lvl3pPr marL="1322388" indent="-2286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defRPr>
            </a:lvl3pPr>
            <a:lvl4pPr marL="1730375" indent="-228600">
              <a:lnSpc>
                <a:spcPct val="110000"/>
              </a:lnSpc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marL="2138363" indent="-228600">
              <a:lnSpc>
                <a:spcPct val="110000"/>
              </a:lnSpc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95563" indent="-22860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52763" indent="-22860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09963" indent="-22860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967163" indent="-22860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en-US" altLang="zh-CN" sz="2000" dirty="0" smtClean="0"/>
              <a:t>China Unicom, </a:t>
            </a:r>
            <a:r>
              <a:rPr lang="en-GB" altLang="zh-CN" sz="2000" dirty="0" smtClean="0"/>
              <a:t>Telefonica, </a:t>
            </a:r>
            <a:r>
              <a:rPr lang="en-US" altLang="zh-CN" sz="2000" dirty="0" smtClean="0"/>
              <a:t>Huawei, </a:t>
            </a:r>
            <a:r>
              <a:rPr lang="en-GB" altLang="zh-CN" sz="2000" dirty="0" err="1" smtClean="0"/>
              <a:t>Hisilicon</a:t>
            </a:r>
            <a:endParaRPr lang="en-US" altLang="zh-CN" sz="2000" b="0" dirty="0"/>
          </a:p>
        </p:txBody>
      </p:sp>
      <p:sp>
        <p:nvSpPr>
          <p:cNvPr id="6" name="标题 1"/>
          <p:cNvSpPr txBox="1">
            <a:spLocks noChangeArrowheads="1"/>
          </p:cNvSpPr>
          <p:nvPr/>
        </p:nvSpPr>
        <p:spPr bwMode="auto">
          <a:xfrm>
            <a:off x="1091876" y="539646"/>
            <a:ext cx="4522540" cy="113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kern="0" dirty="0">
                <a:solidFill>
                  <a:schemeClr val="tx1"/>
                </a:solidFill>
                <a:latin typeface="+mn-lt"/>
              </a:rPr>
              <a:t>3GPP TSG RAN meeting #</a:t>
            </a:r>
            <a:r>
              <a:rPr lang="en-US" altLang="zh-CN" sz="2000" b="1" kern="0" dirty="0" smtClean="0">
                <a:solidFill>
                  <a:schemeClr val="tx1"/>
                </a:solidFill>
                <a:latin typeface="+mn-lt"/>
              </a:rPr>
              <a:t>82</a:t>
            </a:r>
            <a:endParaRPr lang="en-US" altLang="zh-CN" sz="2000" b="1" kern="0" dirty="0">
              <a:solidFill>
                <a:schemeClr val="tx1"/>
              </a:solidFill>
              <a:latin typeface="+mn-lt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b="1" kern="0" dirty="0" smtClean="0">
                <a:solidFill>
                  <a:schemeClr val="tx1"/>
                </a:solidFill>
                <a:latin typeface="+mn-lt"/>
              </a:rPr>
              <a:t>Sorrento, Italy, December 10-13, </a:t>
            </a:r>
            <a:r>
              <a:rPr lang="en-US" altLang="zh-CN" sz="2000" b="1" kern="0" dirty="0">
                <a:solidFill>
                  <a:schemeClr val="tx1"/>
                </a:solidFill>
                <a:latin typeface="+mn-lt"/>
              </a:rPr>
              <a:t>2018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000" b="1" kern="0" dirty="0">
                <a:solidFill>
                  <a:schemeClr val="tx1"/>
                </a:solidFill>
                <a:latin typeface="+mn-lt"/>
              </a:rPr>
              <a:t>Agenda item: </a:t>
            </a:r>
            <a:r>
              <a:rPr lang="en-US" altLang="zh-CN" sz="2000" b="1" kern="0" dirty="0" smtClean="0">
                <a:solidFill>
                  <a:schemeClr val="tx1"/>
                </a:solidFill>
                <a:latin typeface="+mn-lt"/>
              </a:rPr>
              <a:t>9.1.2</a:t>
            </a:r>
            <a:endParaRPr lang="en-US" altLang="zh-CN" sz="2000" b="1" kern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9626090" y="558056"/>
            <a:ext cx="1366713" cy="113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/>
              <a:t>RP-182419</a:t>
            </a:r>
            <a:endParaRPr lang="en-US" altLang="zh-CN" sz="2000" kern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6474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729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altLang="zh-CN" sz="2400" dirty="0"/>
              <a:t>The interworking between NR and UTRAN is not supported in 3GPP Rel-15 specification, leading to the lack of Voice Call Continuity from NR to UTRAN. This may cause problem to voice service, have impact on the user experience, when NR coverage is limited, </a:t>
            </a:r>
            <a:r>
              <a:rPr lang="en-GB" altLang="zh-CN" sz="2400" b="1" dirty="0" smtClean="0"/>
              <a:t>Thus </a:t>
            </a:r>
            <a:r>
              <a:rPr lang="en-GB" altLang="zh-CN" sz="2400" b="1" dirty="0"/>
              <a:t>the voice service continuity from 5G to UTRAN shall be supported, in order to enable an MNO to offer a good service to its subscribers.  </a:t>
            </a:r>
            <a:endParaRPr lang="zh-CN" altLang="zh-CN" sz="2400" b="1" dirty="0"/>
          </a:p>
          <a:p>
            <a:pPr marL="0" lvl="0" indent="0">
              <a:buNone/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44908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4740"/>
            <a:ext cx="10515600" cy="5353260"/>
          </a:xfrm>
        </p:spPr>
        <p:txBody>
          <a:bodyPr>
            <a:spAutoFit/>
          </a:bodyPr>
          <a:lstStyle/>
          <a:p>
            <a:pPr hangingPunct="0">
              <a:lnSpc>
                <a:spcPts val="1500"/>
              </a:lnSpc>
            </a:pPr>
            <a:r>
              <a:rPr lang="en-GB" altLang="zh-CN" sz="1500" dirty="0"/>
              <a:t>Support for voice service continuity between NG-RAN and 2/3G have been discussed in SA1, and the following requirements have been captured in after SA#79:</a:t>
            </a:r>
            <a:endParaRPr lang="zh-CN" altLang="zh-CN" sz="1500" dirty="0"/>
          </a:p>
          <a:p>
            <a:pPr hangingPunct="0">
              <a:lnSpc>
                <a:spcPts val="1500"/>
              </a:lnSpc>
            </a:pPr>
            <a:r>
              <a:rPr lang="en-GB" altLang="zh-CN" sz="1500" dirty="0"/>
              <a:t>In principle, the 5G system shall support all EPS capabilities (e.g., from TSs 22.011, 22.101, 22.278, 22.185, 22.071, 22.115, 22.153, 22.173), however:</a:t>
            </a:r>
            <a:endParaRPr lang="zh-CN" altLang="zh-CN" sz="1500" dirty="0"/>
          </a:p>
          <a:p>
            <a:pPr marL="43200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GB" altLang="zh-CN" sz="1400" i="1" dirty="0" smtClean="0"/>
              <a:t>Voice </a:t>
            </a:r>
            <a:r>
              <a:rPr lang="en-GB" altLang="zh-CN" sz="1400" i="1" dirty="0"/>
              <a:t>service continuity from NG-RAN to GERAN shall not be supported,</a:t>
            </a:r>
            <a:endParaRPr lang="zh-CN" altLang="zh-CN" sz="1400" i="1" dirty="0"/>
          </a:p>
          <a:p>
            <a:pPr marL="43200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GB" altLang="zh-CN" sz="1400" i="1" dirty="0" smtClean="0"/>
              <a:t>Voice </a:t>
            </a:r>
            <a:r>
              <a:rPr lang="en-GB" altLang="zh-CN" sz="1400" i="1" dirty="0"/>
              <a:t>service continuity from NG-RAN to UTRAN CS should be supported,</a:t>
            </a:r>
            <a:endParaRPr lang="zh-CN" altLang="zh-CN" sz="1400" i="1" dirty="0"/>
          </a:p>
          <a:p>
            <a:pPr marL="43200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GB" altLang="zh-CN" sz="1400" i="1" dirty="0" smtClean="0"/>
              <a:t>Voice </a:t>
            </a:r>
            <a:r>
              <a:rPr lang="en-GB" altLang="zh-CN" sz="1400" i="1" dirty="0"/>
              <a:t>service continuity from GERAN to NG-RAN shall not be supported,</a:t>
            </a:r>
            <a:endParaRPr lang="zh-CN" altLang="zh-CN" sz="1400" i="1" dirty="0"/>
          </a:p>
          <a:p>
            <a:pPr marL="43200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GB" altLang="zh-CN" sz="1400" i="1" dirty="0" smtClean="0"/>
              <a:t>Voice </a:t>
            </a:r>
            <a:r>
              <a:rPr lang="en-GB" altLang="zh-CN" sz="1400" i="1" dirty="0"/>
              <a:t>service continuity from UTRAN to NG-RAN shall not be supported,	</a:t>
            </a:r>
            <a:endParaRPr lang="zh-CN" altLang="zh-CN" sz="1400" i="1" dirty="0"/>
          </a:p>
          <a:p>
            <a:pPr marL="43200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GB" altLang="zh-CN" sz="1400" i="1" dirty="0" smtClean="0"/>
              <a:t>CS </a:t>
            </a:r>
            <a:r>
              <a:rPr lang="en-GB" altLang="zh-CN" sz="1400" i="1" dirty="0" err="1"/>
              <a:t>fallback</a:t>
            </a:r>
            <a:r>
              <a:rPr lang="en-GB" altLang="zh-CN" sz="1400" i="1" dirty="0"/>
              <a:t> from NG-RAN to GERAN shall not be supported,</a:t>
            </a:r>
            <a:endParaRPr lang="zh-CN" altLang="zh-CN" sz="1400" i="1" dirty="0"/>
          </a:p>
          <a:p>
            <a:pPr marL="43200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GB" altLang="zh-CN" sz="1400" i="1" dirty="0" smtClean="0"/>
              <a:t>CS </a:t>
            </a:r>
            <a:r>
              <a:rPr lang="en-GB" altLang="zh-CN" sz="1400" i="1" dirty="0" err="1"/>
              <a:t>fallback</a:t>
            </a:r>
            <a:r>
              <a:rPr lang="en-GB" altLang="zh-CN" sz="1400" i="1" dirty="0"/>
              <a:t> from NG-RAN to UTRAN shall not be supported,</a:t>
            </a:r>
            <a:endParaRPr lang="zh-CN" altLang="zh-CN" sz="1400" i="1" dirty="0"/>
          </a:p>
          <a:p>
            <a:pPr marL="43200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GB" altLang="zh-CN" sz="1400" i="1" dirty="0" smtClean="0"/>
              <a:t>seamless </a:t>
            </a:r>
            <a:r>
              <a:rPr lang="en-GB" altLang="zh-CN" sz="1400" i="1" dirty="0"/>
              <a:t>handover between NG-RAN and GERAN shall not be supported,</a:t>
            </a:r>
            <a:endParaRPr lang="zh-CN" altLang="zh-CN" sz="1400" i="1" dirty="0"/>
          </a:p>
          <a:p>
            <a:pPr marL="43200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GB" altLang="zh-CN" sz="1400" i="1" dirty="0" smtClean="0"/>
              <a:t>seamless </a:t>
            </a:r>
            <a:r>
              <a:rPr lang="en-GB" altLang="zh-CN" sz="1400" i="1" dirty="0"/>
              <a:t>handover between NG-RAN and UTRAN shall not be supported, </a:t>
            </a:r>
            <a:endParaRPr lang="zh-CN" altLang="zh-CN" sz="1400" i="1" dirty="0"/>
          </a:p>
          <a:p>
            <a:pPr marL="43200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GB" altLang="zh-CN" sz="1400" i="1" dirty="0" smtClean="0"/>
              <a:t>access </a:t>
            </a:r>
            <a:r>
              <a:rPr lang="en-GB" altLang="zh-CN" sz="1400" i="1" dirty="0"/>
              <a:t>to a 5G core network via GERAN or UTRAN shall not be supported,</a:t>
            </a:r>
            <a:endParaRPr lang="zh-CN" altLang="zh-CN" sz="1400" i="1" dirty="0"/>
          </a:p>
          <a:p>
            <a:pPr marL="43200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GB" altLang="zh-CN" sz="1400" i="1" dirty="0" smtClean="0"/>
              <a:t>Video </a:t>
            </a:r>
            <a:r>
              <a:rPr lang="en-GB" altLang="zh-CN" sz="1400" i="1" dirty="0"/>
              <a:t>service continuity between 5GS and UMTS shall not be supported,</a:t>
            </a:r>
            <a:endParaRPr lang="zh-CN" altLang="zh-CN" sz="1400" i="1" dirty="0"/>
          </a:p>
          <a:p>
            <a:pPr marL="43200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GB" altLang="zh-CN" sz="1400" i="1" dirty="0" smtClean="0"/>
              <a:t>IP </a:t>
            </a:r>
            <a:r>
              <a:rPr lang="en-GB" altLang="zh-CN" sz="1400" i="1" dirty="0"/>
              <a:t>address preservation for PS service when UE moves between 5GS and GSM/UMTS shall not be supported, </a:t>
            </a:r>
            <a:endParaRPr lang="zh-CN" altLang="zh-CN" sz="1400" i="1" dirty="0"/>
          </a:p>
          <a:p>
            <a:pPr marL="43200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GB" altLang="zh-CN" sz="1400" i="1" dirty="0" smtClean="0"/>
              <a:t>Service </a:t>
            </a:r>
            <a:r>
              <a:rPr lang="en-GB" altLang="zh-CN" sz="1400" i="1" dirty="0"/>
              <a:t>continuity between 5GS and CDMA2000 shall not be supported.</a:t>
            </a:r>
            <a:endParaRPr lang="zh-CN" altLang="zh-CN" sz="1400" i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4903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>
              <a:lnSpc>
                <a:spcPct val="120000"/>
              </a:lnSpc>
            </a:pPr>
            <a:r>
              <a:rPr lang="en-GB" altLang="zh-CN" sz="1500" dirty="0" smtClean="0">
                <a:latin typeface="+mj-lt"/>
              </a:rPr>
              <a:t>B</a:t>
            </a:r>
            <a:r>
              <a:rPr lang="en-US" altLang="zh-CN" sz="1500" dirty="0" err="1" smtClean="0">
                <a:latin typeface="+mj-lt"/>
              </a:rPr>
              <a:t>ased</a:t>
            </a:r>
            <a:r>
              <a:rPr lang="en-US" altLang="zh-CN" sz="1500" dirty="0" smtClean="0">
                <a:latin typeface="+mj-lt"/>
              </a:rPr>
              <a:t> on the SA1 conclusions</a:t>
            </a:r>
            <a:r>
              <a:rPr lang="en-GB" altLang="zh-CN" sz="1500" dirty="0" smtClean="0">
                <a:latin typeface="+mj-lt"/>
              </a:rPr>
              <a:t>, an </a:t>
            </a:r>
            <a:r>
              <a:rPr lang="en-GB" altLang="zh-CN" sz="1500" dirty="0">
                <a:latin typeface="+mj-lt"/>
              </a:rPr>
              <a:t>related SA2 Study Item was also approved in SA#79. The Study Item has been completed and solutions were recommended in TR23.756. It is clear that the following solutions will be supported:</a:t>
            </a:r>
            <a:endParaRPr lang="zh-CN" altLang="zh-CN" sz="1500" dirty="0">
              <a:latin typeface="+mj-lt"/>
            </a:endParaRPr>
          </a:p>
          <a:p>
            <a:pPr marL="432000" lvl="0" hangingPunct="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GB" altLang="zh-CN" sz="1500" i="1" dirty="0">
                <a:latin typeface="+mj-lt"/>
              </a:rPr>
              <a:t>Solution#1: Enable 5G SRVCC with existing mechanism, including 5GS Registration for SRVCC, Service Request procedure for SRVCC, Intra-5GS PS Handover procedure for SRVCC, and </a:t>
            </a:r>
            <a:r>
              <a:rPr lang="en-GB" altLang="zh-CN" sz="1500" i="1" dirty="0" err="1">
                <a:latin typeface="+mj-lt"/>
              </a:rPr>
              <a:t>eSRVCC</a:t>
            </a:r>
            <a:r>
              <a:rPr lang="en-GB" altLang="zh-CN" sz="1500" i="1" dirty="0">
                <a:latin typeface="+mj-lt"/>
              </a:rPr>
              <a:t> from 5G to 3G using ATCF enhancements. Normative work is expected to be reflected in TS 23.501, TS 23.502 and TS 23.216.</a:t>
            </a:r>
            <a:endParaRPr lang="zh-CN" altLang="zh-CN" sz="1500" i="1" dirty="0">
              <a:latin typeface="+mj-lt"/>
            </a:endParaRPr>
          </a:p>
          <a:p>
            <a:pPr marL="432000" lvl="0" hangingPunct="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GB" altLang="zh-CN" sz="1500" i="1" dirty="0">
                <a:latin typeface="+mj-lt"/>
              </a:rPr>
              <a:t>Solution#2: Indirect SRVCC Procedure to support SRVCC HO procedure from NG-RAN to UTRAN. Normative work is expected to be reflected in TS 23.216.</a:t>
            </a:r>
            <a:endParaRPr lang="zh-CN" altLang="zh-CN" sz="1500" i="1" dirty="0">
              <a:latin typeface="+mj-lt"/>
            </a:endParaRPr>
          </a:p>
          <a:p>
            <a:pPr marL="432000" lvl="0" hangingPunct="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GB" altLang="zh-CN" sz="1500" i="1" dirty="0">
                <a:latin typeface="+mj-lt"/>
              </a:rPr>
              <a:t>Solution#5: PDU Session Release after 5G-SRVCC procedure is adopted as conclusion. IMS service control is assumed to be transferred to the CS domain when UE moves to UTRAN cell due to 5G-SRVCC.</a:t>
            </a:r>
            <a:endParaRPr lang="zh-CN" altLang="zh-CN" sz="1500" i="1" dirty="0">
              <a:latin typeface="+mj-lt"/>
            </a:endParaRPr>
          </a:p>
          <a:p>
            <a:pPr marL="432000" lvl="0" hangingPunct="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GB" altLang="zh-CN" sz="1500" i="1" dirty="0">
                <a:latin typeface="+mj-lt"/>
              </a:rPr>
              <a:t>solution #9: Return 5GS after 5G SRVCC depend on UE implementation and no normative work is needed.</a:t>
            </a:r>
            <a:endParaRPr lang="zh-CN" altLang="zh-CN" sz="1500" i="1" dirty="0">
              <a:latin typeface="+mj-lt"/>
            </a:endParaRPr>
          </a:p>
          <a:p>
            <a:pPr hangingPunct="0">
              <a:lnSpc>
                <a:spcPct val="120000"/>
              </a:lnSpc>
            </a:pPr>
            <a:r>
              <a:rPr lang="en-GB" altLang="zh-CN" sz="1500" b="1" dirty="0">
                <a:latin typeface="+mj-lt"/>
              </a:rPr>
              <a:t>The Work Item for SRVCC from 5GS to 3G was </a:t>
            </a:r>
            <a:r>
              <a:rPr lang="en-US" altLang="zh-CN" sz="1500" b="1" smtClean="0">
                <a:latin typeface="+mj-lt"/>
              </a:rPr>
              <a:t>approved at </a:t>
            </a:r>
            <a:r>
              <a:rPr lang="en-GB" altLang="zh-CN" sz="1500" b="1" smtClean="0">
                <a:latin typeface="+mj-lt"/>
              </a:rPr>
              <a:t>SA#81</a:t>
            </a:r>
            <a:r>
              <a:rPr lang="en-GB" altLang="zh-CN" sz="1500" b="1" dirty="0">
                <a:latin typeface="+mj-lt"/>
              </a:rPr>
              <a:t>. The conclusions captured in TR 23.756 will be delivered into the Stage 2 specifications.</a:t>
            </a:r>
            <a:endParaRPr lang="zh-CN" altLang="zh-CN" sz="1500" b="1" dirty="0">
              <a:latin typeface="+mj-lt"/>
            </a:endParaRPr>
          </a:p>
          <a:p>
            <a:endParaRPr lang="zh-CN" altLang="en-US" sz="15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79578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in RAN#82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802112" cy="4351338"/>
          </a:xfrm>
        </p:spPr>
        <p:txBody>
          <a:bodyPr/>
          <a:lstStyle/>
          <a:p>
            <a:r>
              <a:rPr lang="en-US" altLang="zh-CN" dirty="0" smtClean="0"/>
              <a:t>Proposal: It is proposed that RAN2 start a new work item for SRVCC from 5G to 3G.</a:t>
            </a:r>
          </a:p>
        </p:txBody>
      </p:sp>
    </p:spTree>
    <p:extLst>
      <p:ext uri="{BB962C8B-B14F-4D97-AF65-F5344CB8AC3E}">
        <p14:creationId xmlns:p14="http://schemas.microsoft.com/office/powerpoint/2010/main" val="298174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337</Words>
  <Application>Microsoft Office PowerPoint</Application>
  <PresentationFormat>宽屏</PresentationFormat>
  <Paragraphs>35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Background</vt:lpstr>
      <vt:lpstr>Background</vt:lpstr>
      <vt:lpstr>Background</vt:lpstr>
      <vt:lpstr>Proposals in RAN#82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huangrong</dc:creator>
  <cp:lastModifiedBy>huangrong</cp:lastModifiedBy>
  <cp:revision>40</cp:revision>
  <dcterms:created xsi:type="dcterms:W3CDTF">2018-11-27T03:14:23Z</dcterms:created>
  <dcterms:modified xsi:type="dcterms:W3CDTF">2018-12-03T09:22:37Z</dcterms:modified>
</cp:coreProperties>
</file>